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262" r:id="rId3"/>
    <p:sldId id="405" r:id="rId4"/>
    <p:sldId id="396" r:id="rId5"/>
    <p:sldId id="406" r:id="rId6"/>
    <p:sldId id="40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9E"/>
    <a:srgbClr val="FF5050"/>
    <a:srgbClr val="71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>
      <p:cViewPr varScale="1">
        <p:scale>
          <a:sx n="75" d="100"/>
          <a:sy n="75" d="100"/>
        </p:scale>
        <p:origin x="796" y="56"/>
      </p:cViewPr>
      <p:guideLst>
        <p:guide orient="horz" pos="2160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836712"/>
            <a:ext cx="3888432" cy="165618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Lerneinheit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pPr/>
              <a:t>12.09.2019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40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7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61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13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13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63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95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836712"/>
            <a:ext cx="3888432" cy="165618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Lerneinheit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pPr/>
              <a:t>12.09.2019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23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836712"/>
            <a:ext cx="3888432" cy="165618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Lerneinheit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pPr/>
              <a:t>12.09.2019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10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836712"/>
            <a:ext cx="3888432" cy="165618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Lerneinheit</a:t>
            </a:r>
            <a:br>
              <a:rPr lang="de-DE" dirty="0" smtClean="0"/>
            </a:br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pPr/>
              <a:t>12.09.2019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65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6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69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pPr/>
              <a:t>12.09.2019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53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5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1138-8F38-4790-BF99-04F2C9213FD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D6B66-1546-4029-86A3-ED70622E340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67545" y="6381328"/>
            <a:ext cx="2160239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7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098224" y="6373236"/>
            <a:ext cx="2913935" cy="360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 smtClean="0"/>
              <a:t>Name </a:t>
            </a:r>
            <a:r>
              <a:rPr lang="de-DE" dirty="0" err="1" smtClean="0"/>
              <a:t>Bsp</a:t>
            </a:r>
            <a:r>
              <a:rPr lang="de-DE" dirty="0" smtClean="0"/>
              <a:t> Chemie hoch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19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Chemie hoch Drei Layout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Univers LT Std 47 Cn Lt" pitchFamily="34" charset="0"/>
              </a:defRPr>
            </a:lvl1pPr>
          </a:lstStyle>
          <a:p>
            <a:fld id="{18C31138-8F38-4790-BF99-04F2C9213FDC}" type="datetimeFigureOut">
              <a:rPr lang="de-DE" smtClean="0"/>
              <a:pPr/>
              <a:t>12.09.2019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Univers LT Std 47 Cn Lt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44" y="5895905"/>
            <a:ext cx="1073464" cy="94825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 flipH="1">
            <a:off x="0" y="6309320"/>
            <a:ext cx="81724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4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Univers LT Std 47 Cn Lt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Univers LT Std 47 Cn Lt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Univers LT Std 47 Cn Lt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Univers LT Std 47 Cn Lt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Univers LT Std 47 Cn Lt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Univers LT Std 47 Cn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+mn-lt"/>
              </a:rPr>
              <a:t>Lernbereich </a:t>
            </a:r>
            <a:r>
              <a:rPr lang="de-DE" b="1" dirty="0" smtClean="0">
                <a:latin typeface="+mn-lt"/>
              </a:rPr>
              <a:t>7</a:t>
            </a:r>
            <a:r>
              <a:rPr lang="de-DE" b="1" dirty="0">
                <a:latin typeface="+mn-lt"/>
              </a:rPr>
              <a:t/>
            </a:r>
            <a:br>
              <a:rPr lang="de-DE" b="1" dirty="0">
                <a:latin typeface="+mn-lt"/>
              </a:rPr>
            </a:br>
            <a:r>
              <a:rPr lang="de-DE" b="1" dirty="0" smtClean="0">
                <a:latin typeface="+mn-lt"/>
              </a:rPr>
              <a:t>Neutralisation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2627784" y="6373236"/>
            <a:ext cx="3744416" cy="36004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Rebekka Heimann und Bettina Venediger 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76300" y="6953250"/>
            <a:ext cx="5772150" cy="195262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28700" y="7105650"/>
            <a:ext cx="5772150" cy="195262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23528" y="936010"/>
            <a:ext cx="836327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viel Treibhausgas wie noch nie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UN-Bericht: Auch die Übersäuerung der Ozeane schreitet voran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Insgesamt beträgt die CO</a:t>
            </a:r>
            <a:r>
              <a:rPr lang="de-DE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-Konzentration in der Atmosphäre inzwischen 142 Prozent jener der vorindustriellen Zeit … Mittlerweile hat der Säuregehalt der Meere den höchsten Stand seit wahrscheinlich rund 300 Millionen Jahren erreicht.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Borkener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Zeitung vom 10.9.2014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283143" y="3540065"/>
            <a:ext cx="606287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Reaktionsgleichung: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1600" dirty="0"/>
              <a:t>2 H</a:t>
            </a:r>
            <a:r>
              <a:rPr lang="de-DE" sz="1600" baseline="30000" dirty="0"/>
              <a:t>+</a:t>
            </a:r>
            <a:r>
              <a:rPr lang="de-DE" sz="1600" dirty="0"/>
              <a:t>  +  SO</a:t>
            </a:r>
            <a:r>
              <a:rPr lang="de-DE" sz="1600" baseline="-25000" dirty="0"/>
              <a:t>4</a:t>
            </a:r>
            <a:r>
              <a:rPr lang="de-DE" sz="1600" baseline="30000" dirty="0"/>
              <a:t>2-</a:t>
            </a:r>
            <a:r>
              <a:rPr lang="de-DE" sz="1600" dirty="0"/>
              <a:t>  + 2 Na</a:t>
            </a:r>
            <a:r>
              <a:rPr lang="de-DE" sz="1600" baseline="30000" dirty="0"/>
              <a:t>+</a:t>
            </a:r>
            <a:r>
              <a:rPr lang="de-DE" sz="1600" dirty="0"/>
              <a:t>  +  2 OH</a:t>
            </a:r>
            <a:r>
              <a:rPr lang="de-DE" sz="1600" baseline="30000" dirty="0"/>
              <a:t>-</a:t>
            </a:r>
            <a:r>
              <a:rPr lang="de-DE" sz="1600" dirty="0"/>
              <a:t>             2 H</a:t>
            </a:r>
            <a:r>
              <a:rPr lang="de-DE" sz="1600" baseline="-25000" dirty="0"/>
              <a:t>2</a:t>
            </a:r>
            <a:r>
              <a:rPr lang="de-DE" sz="1600" dirty="0"/>
              <a:t>O  + 2 Na</a:t>
            </a:r>
            <a:r>
              <a:rPr lang="de-DE" sz="1600" baseline="30000" dirty="0"/>
              <a:t>+</a:t>
            </a:r>
            <a:r>
              <a:rPr lang="de-DE" sz="1600" dirty="0"/>
              <a:t>  + SO</a:t>
            </a:r>
            <a:r>
              <a:rPr lang="de-DE" sz="1600" baseline="-25000" dirty="0"/>
              <a:t>4</a:t>
            </a:r>
            <a:r>
              <a:rPr lang="de-DE" sz="1600" baseline="30000" dirty="0"/>
              <a:t>2-</a:t>
            </a:r>
            <a:r>
              <a:rPr lang="de-DE" sz="1600" dirty="0"/>
              <a:t> </a:t>
            </a:r>
            <a:endParaRPr lang="de-DE" sz="16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Kurz:  </a:t>
            </a:r>
            <a:r>
              <a:rPr lang="de-DE" sz="1600" dirty="0" smtClean="0"/>
              <a:t>	  H</a:t>
            </a:r>
            <a:r>
              <a:rPr lang="de-DE" sz="1600" baseline="30000" dirty="0"/>
              <a:t>+</a:t>
            </a:r>
            <a:r>
              <a:rPr lang="de-DE" sz="1600" dirty="0"/>
              <a:t>   +     </a:t>
            </a:r>
            <a:r>
              <a:rPr lang="de-DE" sz="1600" dirty="0" smtClean="0"/>
              <a:t>    OH</a:t>
            </a:r>
            <a:r>
              <a:rPr lang="de-DE" sz="1600" baseline="30000" dirty="0" smtClean="0"/>
              <a:t>-</a:t>
            </a:r>
            <a:r>
              <a:rPr lang="de-DE" sz="1600" dirty="0" smtClean="0"/>
              <a:t>                      </a:t>
            </a:r>
            <a:r>
              <a:rPr lang="de-DE" sz="1600" dirty="0"/>
              <a:t>H</a:t>
            </a:r>
            <a:r>
              <a:rPr lang="de-DE" sz="1600" baseline="-25000" dirty="0"/>
              <a:t>2</a:t>
            </a:r>
            <a:r>
              <a:rPr lang="de-DE" sz="1600" dirty="0"/>
              <a:t>O</a:t>
            </a:r>
            <a:br>
              <a:rPr lang="de-DE" sz="1600" dirty="0"/>
            </a:b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044" y="358150"/>
            <a:ext cx="8289428" cy="1080120"/>
          </a:xfrm>
          <a:noFill/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endParaRPr lang="de-DE" sz="27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3758" y="-192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827584" y="4227641"/>
            <a:ext cx="54149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48163" y="637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098224" y="6373236"/>
            <a:ext cx="3417992" cy="36004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Rebekka Heimann und Bettina Venediger 2019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22" name="Gerade Verbindung mit Pfeil 21"/>
          <p:cNvCxnSpPr>
            <a:cxnSpLocks noChangeShapeType="1"/>
          </p:cNvCxnSpPr>
          <p:nvPr/>
        </p:nvCxnSpPr>
        <p:spPr bwMode="auto">
          <a:xfrm>
            <a:off x="3683000" y="2869565"/>
            <a:ext cx="241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Gerade Verbindung mit Pfeil 22"/>
          <p:cNvCxnSpPr>
            <a:cxnSpLocks noChangeShapeType="1"/>
          </p:cNvCxnSpPr>
          <p:nvPr/>
        </p:nvCxnSpPr>
        <p:spPr bwMode="auto">
          <a:xfrm>
            <a:off x="4510282" y="4227641"/>
            <a:ext cx="241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060450" y="1361944"/>
            <a:ext cx="400731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Lösung zu Aufgabe 2c</a:t>
            </a:r>
            <a:br>
              <a:rPr kumimoji="0" lang="de-DE" alt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060450" y="2074649"/>
            <a:ext cx="47884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Reaktion im Teilchenbild: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+            +           +                                             +            +       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de-DE" altLang="de-D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4" name="Gerade Verbindung mit Pfeil 53"/>
          <p:cNvCxnSpPr>
            <a:cxnSpLocks noChangeShapeType="1"/>
          </p:cNvCxnSpPr>
          <p:nvPr/>
        </p:nvCxnSpPr>
        <p:spPr bwMode="auto">
          <a:xfrm>
            <a:off x="4510282" y="4684841"/>
            <a:ext cx="241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uppieren 62"/>
          <p:cNvGrpSpPr/>
          <p:nvPr/>
        </p:nvGrpSpPr>
        <p:grpSpPr>
          <a:xfrm>
            <a:off x="1243110" y="2554421"/>
            <a:ext cx="4572000" cy="844550"/>
            <a:chOff x="0" y="0"/>
            <a:chExt cx="4572000" cy="844550"/>
          </a:xfrm>
        </p:grpSpPr>
        <p:sp>
          <p:nvSpPr>
            <p:cNvPr id="64" name="Oval 37"/>
            <p:cNvSpPr>
              <a:spLocks noChangeArrowheads="1"/>
            </p:cNvSpPr>
            <p:nvPr/>
          </p:nvSpPr>
          <p:spPr bwMode="auto">
            <a:xfrm rot="10800000">
              <a:off x="1612900" y="63500"/>
              <a:ext cx="323850" cy="311150"/>
            </a:xfrm>
            <a:prstGeom prst="ellipse">
              <a:avLst/>
            </a:prstGeom>
            <a:solidFill>
              <a:srgbClr val="F7CA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65" name="Oval 38"/>
            <p:cNvSpPr>
              <a:spLocks noChangeArrowheads="1"/>
            </p:cNvSpPr>
            <p:nvPr/>
          </p:nvSpPr>
          <p:spPr bwMode="auto">
            <a:xfrm rot="10800000">
              <a:off x="1936750" y="127000"/>
              <a:ext cx="171450" cy="1714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>
              <a:off x="539750" y="127000"/>
              <a:ext cx="323850" cy="311150"/>
            </a:xfrm>
            <a:prstGeom prst="ellipse">
              <a:avLst/>
            </a:prstGeom>
            <a:solidFill>
              <a:srgbClr val="9CC2E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67" name="Group 42"/>
            <p:cNvGrpSpPr>
              <a:grpSpLocks/>
            </p:cNvGrpSpPr>
            <p:nvPr/>
          </p:nvGrpSpPr>
          <p:grpSpPr bwMode="auto">
            <a:xfrm>
              <a:off x="1022350" y="0"/>
              <a:ext cx="323850" cy="298450"/>
              <a:chOff x="5120" y="7096"/>
              <a:chExt cx="340" cy="320"/>
            </a:xfrm>
          </p:grpSpPr>
          <p:sp>
            <p:nvSpPr>
              <p:cNvPr id="123" name="Oval 43"/>
              <p:cNvSpPr>
                <a:spLocks noChangeArrowheads="1"/>
              </p:cNvSpPr>
              <p:nvPr/>
            </p:nvSpPr>
            <p:spPr bwMode="auto">
              <a:xfrm>
                <a:off x="5120" y="7096"/>
                <a:ext cx="340" cy="3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124" name="AutoShape 44"/>
              <p:cNvCxnSpPr>
                <a:cxnSpLocks noChangeShapeType="1"/>
              </p:cNvCxnSpPr>
              <p:nvPr/>
            </p:nvCxnSpPr>
            <p:spPr bwMode="auto">
              <a:xfrm>
                <a:off x="5200" y="7256"/>
                <a:ext cx="1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AutoShape 45"/>
              <p:cNvCxnSpPr>
                <a:cxnSpLocks noChangeShapeType="1"/>
              </p:cNvCxnSpPr>
              <p:nvPr/>
            </p:nvCxnSpPr>
            <p:spPr bwMode="auto">
              <a:xfrm>
                <a:off x="5290" y="7166"/>
                <a:ext cx="0" cy="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8" name="Oval 48"/>
            <p:cNvSpPr>
              <a:spLocks noChangeArrowheads="1"/>
            </p:cNvSpPr>
            <p:nvPr/>
          </p:nvSpPr>
          <p:spPr bwMode="auto">
            <a:xfrm>
              <a:off x="2895600" y="152400"/>
              <a:ext cx="323850" cy="311150"/>
            </a:xfrm>
            <a:prstGeom prst="ellipse">
              <a:avLst/>
            </a:prstGeom>
            <a:solidFill>
              <a:srgbClr val="F7CA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69" name="Oval 49"/>
            <p:cNvSpPr>
              <a:spLocks noChangeArrowheads="1"/>
            </p:cNvSpPr>
            <p:nvPr/>
          </p:nvSpPr>
          <p:spPr bwMode="auto">
            <a:xfrm>
              <a:off x="2743200" y="165100"/>
              <a:ext cx="171450" cy="1651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70" name="Oval 50"/>
            <p:cNvSpPr>
              <a:spLocks noChangeArrowheads="1"/>
            </p:cNvSpPr>
            <p:nvPr/>
          </p:nvSpPr>
          <p:spPr bwMode="auto">
            <a:xfrm>
              <a:off x="3187700" y="133350"/>
              <a:ext cx="177800" cy="1651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71" name="Group 51"/>
            <p:cNvGrpSpPr>
              <a:grpSpLocks/>
            </p:cNvGrpSpPr>
            <p:nvPr/>
          </p:nvGrpSpPr>
          <p:grpSpPr bwMode="auto">
            <a:xfrm>
              <a:off x="3594100" y="44450"/>
              <a:ext cx="311150" cy="292100"/>
              <a:chOff x="5120" y="7096"/>
              <a:chExt cx="340" cy="320"/>
            </a:xfrm>
          </p:grpSpPr>
          <p:sp>
            <p:nvSpPr>
              <p:cNvPr id="100" name="Oval 52"/>
              <p:cNvSpPr>
                <a:spLocks noChangeArrowheads="1"/>
              </p:cNvSpPr>
              <p:nvPr/>
            </p:nvSpPr>
            <p:spPr bwMode="auto">
              <a:xfrm>
                <a:off x="5120" y="7096"/>
                <a:ext cx="340" cy="3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118" name="AutoShape 53"/>
              <p:cNvCxnSpPr>
                <a:cxnSpLocks noChangeShapeType="1"/>
              </p:cNvCxnSpPr>
              <p:nvPr/>
            </p:nvCxnSpPr>
            <p:spPr bwMode="auto">
              <a:xfrm>
                <a:off x="5200" y="7256"/>
                <a:ext cx="1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AutoShape 54"/>
              <p:cNvCxnSpPr>
                <a:cxnSpLocks noChangeShapeType="1"/>
              </p:cNvCxnSpPr>
              <p:nvPr/>
            </p:nvCxnSpPr>
            <p:spPr bwMode="auto">
              <a:xfrm>
                <a:off x="5290" y="7166"/>
                <a:ext cx="0" cy="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2" name="Oval 55"/>
            <p:cNvSpPr>
              <a:spLocks noChangeArrowheads="1"/>
            </p:cNvSpPr>
            <p:nvPr/>
          </p:nvSpPr>
          <p:spPr bwMode="auto">
            <a:xfrm>
              <a:off x="4248150" y="69850"/>
              <a:ext cx="323850" cy="311150"/>
            </a:xfrm>
            <a:prstGeom prst="ellipse">
              <a:avLst/>
            </a:prstGeom>
            <a:solidFill>
              <a:srgbClr val="9CC2E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73" name="Group 56"/>
            <p:cNvGrpSpPr>
              <a:grpSpLocks/>
            </p:cNvGrpSpPr>
            <p:nvPr/>
          </p:nvGrpSpPr>
          <p:grpSpPr bwMode="auto">
            <a:xfrm>
              <a:off x="0" y="95250"/>
              <a:ext cx="171450" cy="165100"/>
              <a:chOff x="2150" y="10490"/>
              <a:chExt cx="340" cy="320"/>
            </a:xfrm>
          </p:grpSpPr>
          <p:sp>
            <p:nvSpPr>
              <p:cNvPr id="97" name="Oval 57"/>
              <p:cNvSpPr>
                <a:spLocks noChangeArrowheads="1"/>
              </p:cNvSpPr>
              <p:nvPr/>
            </p:nvSpPr>
            <p:spPr bwMode="auto">
              <a:xfrm>
                <a:off x="2150" y="10490"/>
                <a:ext cx="340" cy="3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98" name="AutoShape 58"/>
              <p:cNvCxnSpPr>
                <a:cxnSpLocks noChangeShapeType="1"/>
              </p:cNvCxnSpPr>
              <p:nvPr/>
            </p:nvCxnSpPr>
            <p:spPr bwMode="auto">
              <a:xfrm>
                <a:off x="2230" y="10650"/>
                <a:ext cx="1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AutoShape 59"/>
              <p:cNvCxnSpPr>
                <a:cxnSpLocks noChangeShapeType="1"/>
              </p:cNvCxnSpPr>
              <p:nvPr/>
            </p:nvCxnSpPr>
            <p:spPr bwMode="auto">
              <a:xfrm>
                <a:off x="2320" y="10560"/>
                <a:ext cx="0" cy="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4" name="Group 60"/>
            <p:cNvGrpSpPr>
              <a:grpSpLocks/>
            </p:cNvGrpSpPr>
            <p:nvPr/>
          </p:nvGrpSpPr>
          <p:grpSpPr bwMode="auto">
            <a:xfrm>
              <a:off x="0" y="374650"/>
              <a:ext cx="165100" cy="165100"/>
              <a:chOff x="2150" y="10490"/>
              <a:chExt cx="340" cy="320"/>
            </a:xfrm>
          </p:grpSpPr>
          <p:sp>
            <p:nvSpPr>
              <p:cNvPr id="94" name="Oval 61"/>
              <p:cNvSpPr>
                <a:spLocks noChangeArrowheads="1"/>
              </p:cNvSpPr>
              <p:nvPr/>
            </p:nvSpPr>
            <p:spPr bwMode="auto">
              <a:xfrm>
                <a:off x="2150" y="10490"/>
                <a:ext cx="340" cy="3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95" name="AutoShape 62"/>
              <p:cNvCxnSpPr>
                <a:cxnSpLocks noChangeShapeType="1"/>
              </p:cNvCxnSpPr>
              <p:nvPr/>
            </p:nvCxnSpPr>
            <p:spPr bwMode="auto">
              <a:xfrm>
                <a:off x="2230" y="10650"/>
                <a:ext cx="1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63"/>
              <p:cNvCxnSpPr>
                <a:cxnSpLocks noChangeShapeType="1"/>
              </p:cNvCxnSpPr>
              <p:nvPr/>
            </p:nvCxnSpPr>
            <p:spPr bwMode="auto">
              <a:xfrm>
                <a:off x="2320" y="10560"/>
                <a:ext cx="0" cy="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5" name="Group 64"/>
            <p:cNvGrpSpPr>
              <a:grpSpLocks/>
            </p:cNvGrpSpPr>
            <p:nvPr/>
          </p:nvGrpSpPr>
          <p:grpSpPr bwMode="auto">
            <a:xfrm>
              <a:off x="1009650" y="387350"/>
              <a:ext cx="317500" cy="304800"/>
              <a:chOff x="5120" y="7096"/>
              <a:chExt cx="340" cy="320"/>
            </a:xfrm>
          </p:grpSpPr>
          <p:sp>
            <p:nvSpPr>
              <p:cNvPr id="91" name="Oval 65"/>
              <p:cNvSpPr>
                <a:spLocks noChangeArrowheads="1"/>
              </p:cNvSpPr>
              <p:nvPr/>
            </p:nvSpPr>
            <p:spPr bwMode="auto">
              <a:xfrm>
                <a:off x="5120" y="7096"/>
                <a:ext cx="340" cy="3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92" name="AutoShape 66"/>
              <p:cNvCxnSpPr>
                <a:cxnSpLocks noChangeShapeType="1"/>
              </p:cNvCxnSpPr>
              <p:nvPr/>
            </p:nvCxnSpPr>
            <p:spPr bwMode="auto">
              <a:xfrm>
                <a:off x="5200" y="7256"/>
                <a:ext cx="1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AutoShape 67"/>
              <p:cNvCxnSpPr>
                <a:cxnSpLocks noChangeShapeType="1"/>
              </p:cNvCxnSpPr>
              <p:nvPr/>
            </p:nvCxnSpPr>
            <p:spPr bwMode="auto">
              <a:xfrm>
                <a:off x="5290" y="7166"/>
                <a:ext cx="0" cy="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 rot="10800000">
              <a:off x="1593850" y="406400"/>
              <a:ext cx="323850" cy="311150"/>
            </a:xfrm>
            <a:prstGeom prst="ellipse">
              <a:avLst/>
            </a:prstGeom>
            <a:solidFill>
              <a:srgbClr val="F7CA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auto">
            <a:xfrm rot="10800000">
              <a:off x="1924050" y="463550"/>
              <a:ext cx="177800" cy="168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2901950" y="533400"/>
              <a:ext cx="323850" cy="311150"/>
            </a:xfrm>
            <a:prstGeom prst="ellipse">
              <a:avLst/>
            </a:prstGeom>
            <a:solidFill>
              <a:srgbClr val="F7CA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2749550" y="508000"/>
              <a:ext cx="171450" cy="1651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3206750" y="508000"/>
              <a:ext cx="165100" cy="1714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grpSp>
          <p:nvGrpSpPr>
            <p:cNvPr id="81" name="Group 77"/>
            <p:cNvGrpSpPr>
              <a:grpSpLocks/>
            </p:cNvGrpSpPr>
            <p:nvPr/>
          </p:nvGrpSpPr>
          <p:grpSpPr bwMode="auto">
            <a:xfrm>
              <a:off x="3600450" y="406400"/>
              <a:ext cx="311150" cy="292100"/>
              <a:chOff x="5120" y="7096"/>
              <a:chExt cx="340" cy="320"/>
            </a:xfrm>
          </p:grpSpPr>
          <p:sp>
            <p:nvSpPr>
              <p:cNvPr id="88" name="Oval 78"/>
              <p:cNvSpPr>
                <a:spLocks noChangeArrowheads="1"/>
              </p:cNvSpPr>
              <p:nvPr/>
            </p:nvSpPr>
            <p:spPr bwMode="auto">
              <a:xfrm>
                <a:off x="5120" y="7096"/>
                <a:ext cx="340" cy="3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89" name="AutoShape 79"/>
              <p:cNvCxnSpPr>
                <a:cxnSpLocks noChangeShapeType="1"/>
              </p:cNvCxnSpPr>
              <p:nvPr/>
            </p:nvCxnSpPr>
            <p:spPr bwMode="auto">
              <a:xfrm>
                <a:off x="5200" y="7256"/>
                <a:ext cx="1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AutoShape 80"/>
              <p:cNvCxnSpPr>
                <a:cxnSpLocks noChangeShapeType="1"/>
              </p:cNvCxnSpPr>
              <p:nvPr/>
            </p:nvCxnSpPr>
            <p:spPr bwMode="auto">
              <a:xfrm>
                <a:off x="5290" y="7166"/>
                <a:ext cx="0" cy="1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" name="AutoShape 81"/>
            <p:cNvCxnSpPr>
              <a:cxnSpLocks noChangeShapeType="1"/>
            </p:cNvCxnSpPr>
            <p:nvPr/>
          </p:nvCxnSpPr>
          <p:spPr bwMode="auto">
            <a:xfrm>
              <a:off x="723900" y="273050"/>
              <a:ext cx="88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82"/>
            <p:cNvCxnSpPr>
              <a:cxnSpLocks noChangeShapeType="1"/>
            </p:cNvCxnSpPr>
            <p:nvPr/>
          </p:nvCxnSpPr>
          <p:spPr bwMode="auto">
            <a:xfrm>
              <a:off x="4318000" y="234950"/>
              <a:ext cx="88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83"/>
            <p:cNvCxnSpPr>
              <a:cxnSpLocks noChangeShapeType="1"/>
            </p:cNvCxnSpPr>
            <p:nvPr/>
          </p:nvCxnSpPr>
          <p:spPr bwMode="auto">
            <a:xfrm>
              <a:off x="4457700" y="234950"/>
              <a:ext cx="88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1"/>
            <p:cNvCxnSpPr>
              <a:cxnSpLocks noChangeShapeType="1"/>
            </p:cNvCxnSpPr>
            <p:nvPr/>
          </p:nvCxnSpPr>
          <p:spPr bwMode="auto">
            <a:xfrm>
              <a:off x="590550" y="273050"/>
              <a:ext cx="88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81"/>
            <p:cNvCxnSpPr>
              <a:cxnSpLocks noChangeShapeType="1"/>
            </p:cNvCxnSpPr>
            <p:nvPr/>
          </p:nvCxnSpPr>
          <p:spPr bwMode="auto">
            <a:xfrm>
              <a:off x="1720850" y="215900"/>
              <a:ext cx="88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81"/>
            <p:cNvCxnSpPr>
              <a:cxnSpLocks noChangeShapeType="1"/>
            </p:cNvCxnSpPr>
            <p:nvPr/>
          </p:nvCxnSpPr>
          <p:spPr bwMode="auto">
            <a:xfrm>
              <a:off x="1720850" y="558800"/>
              <a:ext cx="88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713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044" y="358150"/>
            <a:ext cx="8289428" cy="1080120"/>
          </a:xfrm>
          <a:noFill/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7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0" name="Inhaltsplatzhalter 159"/>
          <p:cNvSpPr>
            <a:spLocks noGrp="1"/>
          </p:cNvSpPr>
          <p:nvPr>
            <p:ph sz="quarter" idx="13"/>
          </p:nvPr>
        </p:nvSpPr>
        <p:spPr>
          <a:xfrm>
            <a:off x="2843808" y="6373236"/>
            <a:ext cx="3456384" cy="36004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Rebekka Heimann und Bettina Venediger 2019</a:t>
            </a:r>
            <a:endParaRPr lang="de-DE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3758" y="-192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885216" y="3646577"/>
            <a:ext cx="54149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1044" y="42250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1044" y="115688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Borkener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Zeitung vom 7.8.2010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31044" y="1328425"/>
            <a:ext cx="742533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Junge durch Branntkalk schwer verletzt</a:t>
            </a:r>
            <a:endParaRPr lang="de-DE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Weil er während einer Fahrradtour zu Boden stürzte und just an dieser Stelle Branntkalk auf der Fahrbahn lag, wurde ein 14-Jähriger … an den Augen schwer verletzt. … Branntkalk ist stark ätzend.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Borkener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Zeitung vom 7.8.2010</a:t>
            </a:r>
            <a:b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3758" y="-192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79531" y="666049"/>
            <a:ext cx="7792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b="1" dirty="0"/>
              <a:t>pH-Werte verschiedener </a:t>
            </a:r>
            <a:r>
              <a:rPr lang="de-DE" sz="2800" b="1" dirty="0" smtClean="0"/>
              <a:t>Körperflüssigkeiten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885216" y="3646577"/>
            <a:ext cx="54149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1044" y="42250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48163" y="637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3015312" y="6467798"/>
            <a:ext cx="3418174" cy="36004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Rebekka Heimann und Bettina </a:t>
            </a:r>
            <a:r>
              <a:rPr lang="de-DE" dirty="0" err="1" smtClean="0"/>
              <a:t>Venediger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795121" y="1600201"/>
          <a:ext cx="5553757" cy="4525961"/>
        </p:xfrm>
        <a:graphic>
          <a:graphicData uri="http://schemas.openxmlformats.org/drawingml/2006/table">
            <a:tbl>
              <a:tblPr firstRow="1" firstCol="1" bandRow="1"/>
              <a:tblGrid>
                <a:gridCol w="1850851"/>
                <a:gridCol w="1851453"/>
                <a:gridCol w="1851453"/>
              </a:tblGrid>
              <a:tr h="26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pH-Wert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der Lösung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Chemisch reines Wasser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neutral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7,4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(leicht) alkalisch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Tränenflüssigkeit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7,4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(leicht) alkalisch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Ruhespeichel 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6,5-6,9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(leicht) sauer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Stimulierter Speichel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7,0-7,2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neutral bis (leicht) alkalisch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Magensaft 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0,9-2,3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(stark) sauer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Darminhalt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8,3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alkalisch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Harn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4,8-7,4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sauer bis (schwach) alkalisch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11" marR="65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8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Geflecktes Lungenkraut (</a:t>
            </a:r>
            <a:r>
              <a:rPr lang="de-DE" sz="2800" dirty="0" err="1"/>
              <a:t>Pulmonaria</a:t>
            </a:r>
            <a:r>
              <a:rPr lang="de-DE" sz="2800" dirty="0"/>
              <a:t> </a:t>
            </a:r>
            <a:r>
              <a:rPr lang="de-DE" sz="2800" dirty="0" err="1"/>
              <a:t>officinalis</a:t>
            </a:r>
            <a:r>
              <a:rPr lang="de-DE" sz="2800" dirty="0"/>
              <a:t>)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17638"/>
            <a:ext cx="8229600" cy="4525963"/>
          </a:xfrm>
        </p:spPr>
        <p:txBody>
          <a:bodyPr>
            <a:normAutofit/>
          </a:bodyPr>
          <a:lstStyle/>
          <a:p>
            <a:endParaRPr lang="de-DE" sz="1200" dirty="0"/>
          </a:p>
          <a:p>
            <a:endParaRPr lang="de-DE" sz="12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2699792" y="6420032"/>
            <a:ext cx="3024336" cy="36004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Rebekka Heimann und Bettina Venediger</a:t>
            </a:r>
            <a:endParaRPr lang="de-DE" dirty="0"/>
          </a:p>
        </p:txBody>
      </p:sp>
      <p:pic>
        <p:nvPicPr>
          <p:cNvPr id="22" name="Inhaltsplatzhalter 2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19" y="5085184"/>
            <a:ext cx="269081" cy="358775"/>
          </a:xfr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Univers LT Std 47 Cn Lt</vt:lpstr>
      <vt:lpstr>Larissa</vt:lpstr>
      <vt:lpstr>Lernbereich 7 Neutralisation</vt:lpstr>
      <vt:lpstr>PowerPoint-Präsentation</vt:lpstr>
      <vt:lpstr> </vt:lpstr>
      <vt:lpstr>  </vt:lpstr>
      <vt:lpstr>PowerPoint-Präsentation</vt:lpstr>
      <vt:lpstr>Geflecktes Lungenkraut (Pulmonaria officinalis)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Frances</dc:creator>
  <cp:lastModifiedBy>heimann</cp:lastModifiedBy>
  <cp:revision>170</cp:revision>
  <dcterms:created xsi:type="dcterms:W3CDTF">2016-01-01T17:00:05Z</dcterms:created>
  <dcterms:modified xsi:type="dcterms:W3CDTF">2019-09-12T11:29:15Z</dcterms:modified>
</cp:coreProperties>
</file>