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3" r:id="rId2"/>
    <p:sldId id="265" r:id="rId3"/>
    <p:sldId id="267" r:id="rId4"/>
    <p:sldId id="266" r:id="rId5"/>
    <p:sldId id="269" r:id="rId6"/>
    <p:sldId id="276" r:id="rId7"/>
    <p:sldId id="271" r:id="rId8"/>
    <p:sldId id="273" r:id="rId9"/>
    <p:sldId id="274" r:id="rId10"/>
    <p:sldId id="275" r:id="rId11"/>
    <p:sldId id="272" r:id="rId12"/>
    <p:sldId id="279" r:id="rId13"/>
    <p:sldId id="363" r:id="rId14"/>
    <p:sldId id="281" r:id="rId15"/>
    <p:sldId id="284" r:id="rId16"/>
    <p:sldId id="289" r:id="rId17"/>
    <p:sldId id="365" r:id="rId18"/>
    <p:sldId id="315" r:id="rId19"/>
    <p:sldId id="366" r:id="rId20"/>
    <p:sldId id="317" r:id="rId21"/>
    <p:sldId id="335" r:id="rId22"/>
    <p:sldId id="333" r:id="rId23"/>
    <p:sldId id="334" r:id="rId24"/>
    <p:sldId id="336" r:id="rId25"/>
    <p:sldId id="353" r:id="rId26"/>
    <p:sldId id="354" r:id="rId27"/>
    <p:sldId id="355" r:id="rId28"/>
    <p:sldId id="358" r:id="rId29"/>
    <p:sldId id="359" r:id="rId30"/>
    <p:sldId id="360" r:id="rId31"/>
    <p:sldId id="367" r:id="rId32"/>
    <p:sldId id="368" r:id="rId33"/>
    <p:sldId id="369" r:id="rId34"/>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050"/>
    <a:srgbClr val="71FC2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526" autoAdjust="0"/>
    <p:restoredTop sz="94660"/>
  </p:normalViewPr>
  <p:slideViewPr>
    <p:cSldViewPr>
      <p:cViewPr varScale="1">
        <p:scale>
          <a:sx n="75" d="100"/>
          <a:sy n="75" d="100"/>
        </p:scale>
        <p:origin x="800" y="3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pic>
        <p:nvPicPr>
          <p:cNvPr id="7" name="Grafi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el 1"/>
          <p:cNvSpPr>
            <a:spLocks noGrp="1"/>
          </p:cNvSpPr>
          <p:nvPr>
            <p:ph type="ctrTitle" hasCustomPrompt="1"/>
          </p:nvPr>
        </p:nvSpPr>
        <p:spPr>
          <a:xfrm>
            <a:off x="395536" y="836712"/>
            <a:ext cx="3888432" cy="1656184"/>
          </a:xfrm>
        </p:spPr>
        <p:txBody>
          <a:bodyPr/>
          <a:lstStyle>
            <a:lvl1pPr>
              <a:defRPr>
                <a:solidFill>
                  <a:schemeClr val="bg1">
                    <a:lumMod val="95000"/>
                  </a:schemeClr>
                </a:solidFill>
              </a:defRPr>
            </a:lvl1pPr>
          </a:lstStyle>
          <a:p>
            <a:r>
              <a:rPr lang="de-DE" dirty="0" smtClean="0"/>
              <a:t>Lerneinheit</a:t>
            </a:r>
            <a:br>
              <a:rPr lang="de-DE" dirty="0" smtClean="0"/>
            </a:br>
            <a:r>
              <a:rPr lang="de-DE" dirty="0" smtClean="0"/>
              <a:t>BEISPIEL</a:t>
            </a:r>
            <a:endParaRPr lang="de-DE" dirty="0"/>
          </a:p>
        </p:txBody>
      </p:sp>
      <p:sp>
        <p:nvSpPr>
          <p:cNvPr id="8" name="Datumsplatzhalter 7"/>
          <p:cNvSpPr>
            <a:spLocks noGrp="1"/>
          </p:cNvSpPr>
          <p:nvPr>
            <p:ph type="dt" sz="half" idx="10"/>
          </p:nvPr>
        </p:nvSpPr>
        <p:spPr/>
        <p:txBody>
          <a:bodyPr/>
          <a:lstStyle/>
          <a:p>
            <a:fld id="{18C31138-8F38-4790-BF99-04F2C9213FDC}" type="datetimeFigureOut">
              <a:rPr lang="de-DE" smtClean="0"/>
              <a:pPr/>
              <a:t>04.07.2019</a:t>
            </a:fld>
            <a:endParaRPr lang="de-DE" dirty="0"/>
          </a:p>
        </p:txBody>
      </p:sp>
      <p:sp>
        <p:nvSpPr>
          <p:cNvPr id="9" name="Fußzeilenplatzhalter 8"/>
          <p:cNvSpPr>
            <a:spLocks noGrp="1"/>
          </p:cNvSpPr>
          <p:nvPr>
            <p:ph type="ftr" sz="quarter" idx="11"/>
          </p:nvPr>
        </p:nvSpPr>
        <p:spPr/>
        <p:txBody>
          <a:bodyPr/>
          <a:lstStyle/>
          <a:p>
            <a:endParaRPr lang="de-DE" dirty="0"/>
          </a:p>
        </p:txBody>
      </p:sp>
    </p:spTree>
    <p:extLst>
      <p:ext uri="{BB962C8B-B14F-4D97-AF65-F5344CB8AC3E}">
        <p14:creationId xmlns:p14="http://schemas.microsoft.com/office/powerpoint/2010/main" val="35504085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18C31138-8F38-4790-BF99-04F2C9213FDC}" type="datetimeFigureOut">
              <a:rPr lang="de-DE" smtClean="0"/>
              <a:t>04.07.2019</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a:xfrm>
            <a:off x="6553200" y="6356350"/>
            <a:ext cx="2133600" cy="365125"/>
          </a:xfrm>
          <a:prstGeom prst="rect">
            <a:avLst/>
          </a:prstGeom>
        </p:spPr>
        <p:txBody>
          <a:bodyPr/>
          <a:lstStyle/>
          <a:p>
            <a:fld id="{8E2D6B66-1546-4029-86A3-ED70622E3405}" type="slidenum">
              <a:rPr lang="de-DE" smtClean="0"/>
              <a:t>‹Nr.›</a:t>
            </a:fld>
            <a:endParaRPr lang="de-DE"/>
          </a:p>
        </p:txBody>
      </p:sp>
      <p:sp>
        <p:nvSpPr>
          <p:cNvPr id="6" name="Inhaltsplatzhalter 7"/>
          <p:cNvSpPr>
            <a:spLocks noGrp="1"/>
          </p:cNvSpPr>
          <p:nvPr>
            <p:ph sz="quarter" idx="14" hasCustomPrompt="1"/>
          </p:nvPr>
        </p:nvSpPr>
        <p:spPr>
          <a:xfrm>
            <a:off x="467545" y="6381328"/>
            <a:ext cx="2160239" cy="360040"/>
          </a:xfrm>
        </p:spPr>
        <p:txBody>
          <a:bodyPr>
            <a:normAutofit/>
          </a:bodyPr>
          <a:lstStyle>
            <a:lvl1pPr>
              <a:defRPr sz="1600"/>
            </a:lvl1pPr>
          </a:lstStyle>
          <a:p>
            <a:pPr lvl="0"/>
            <a:r>
              <a:rPr lang="de-DE" dirty="0" smtClean="0"/>
              <a:t>Datum</a:t>
            </a:r>
            <a:endParaRPr lang="de-DE" dirty="0"/>
          </a:p>
        </p:txBody>
      </p:sp>
      <p:sp>
        <p:nvSpPr>
          <p:cNvPr id="7" name="Inhaltsplatzhalter 7"/>
          <p:cNvSpPr>
            <a:spLocks noGrp="1"/>
          </p:cNvSpPr>
          <p:nvPr>
            <p:ph sz="quarter" idx="13" hasCustomPrompt="1"/>
          </p:nvPr>
        </p:nvSpPr>
        <p:spPr>
          <a:xfrm>
            <a:off x="3098224" y="6373236"/>
            <a:ext cx="2913935" cy="360040"/>
          </a:xfrm>
        </p:spPr>
        <p:txBody>
          <a:bodyPr>
            <a:normAutofit/>
          </a:bodyPr>
          <a:lstStyle>
            <a:lvl1pPr>
              <a:defRPr sz="1600"/>
            </a:lvl1pPr>
          </a:lstStyle>
          <a:p>
            <a:pPr lvl="0"/>
            <a:r>
              <a:rPr lang="de-DE" dirty="0" smtClean="0"/>
              <a:t>Name </a:t>
            </a:r>
            <a:r>
              <a:rPr lang="de-DE" dirty="0" err="1" smtClean="0"/>
              <a:t>Bsp</a:t>
            </a:r>
            <a:r>
              <a:rPr lang="de-DE" dirty="0" smtClean="0"/>
              <a:t> Chemie hoch Drei</a:t>
            </a:r>
            <a:endParaRPr lang="de-DE" dirty="0"/>
          </a:p>
        </p:txBody>
      </p:sp>
    </p:spTree>
    <p:extLst>
      <p:ext uri="{BB962C8B-B14F-4D97-AF65-F5344CB8AC3E}">
        <p14:creationId xmlns:p14="http://schemas.microsoft.com/office/powerpoint/2010/main" val="18746164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18C31138-8F38-4790-BF99-04F2C9213FDC}" type="datetimeFigureOut">
              <a:rPr lang="de-DE" smtClean="0"/>
              <a:t>04.07.2019</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a:xfrm>
            <a:off x="6553200" y="6356350"/>
            <a:ext cx="2133600" cy="365125"/>
          </a:xfrm>
          <a:prstGeom prst="rect">
            <a:avLst/>
          </a:prstGeom>
        </p:spPr>
        <p:txBody>
          <a:bodyPr/>
          <a:lstStyle/>
          <a:p>
            <a:fld id="{8E2D6B66-1546-4029-86A3-ED70622E3405}" type="slidenum">
              <a:rPr lang="de-DE" smtClean="0"/>
              <a:t>‹Nr.›</a:t>
            </a:fld>
            <a:endParaRPr lang="de-DE"/>
          </a:p>
        </p:txBody>
      </p:sp>
      <p:sp>
        <p:nvSpPr>
          <p:cNvPr id="8" name="Inhaltsplatzhalter 7"/>
          <p:cNvSpPr>
            <a:spLocks noGrp="1"/>
          </p:cNvSpPr>
          <p:nvPr>
            <p:ph sz="quarter" idx="14" hasCustomPrompt="1"/>
          </p:nvPr>
        </p:nvSpPr>
        <p:spPr>
          <a:xfrm>
            <a:off x="467545" y="6381328"/>
            <a:ext cx="2160239" cy="360040"/>
          </a:xfrm>
        </p:spPr>
        <p:txBody>
          <a:bodyPr>
            <a:normAutofit/>
          </a:bodyPr>
          <a:lstStyle>
            <a:lvl1pPr>
              <a:defRPr sz="1600"/>
            </a:lvl1pPr>
          </a:lstStyle>
          <a:p>
            <a:pPr lvl="0"/>
            <a:r>
              <a:rPr lang="de-DE" dirty="0" smtClean="0"/>
              <a:t>Datum</a:t>
            </a:r>
            <a:endParaRPr lang="de-DE" dirty="0"/>
          </a:p>
        </p:txBody>
      </p:sp>
      <p:sp>
        <p:nvSpPr>
          <p:cNvPr id="9" name="Inhaltsplatzhalter 7"/>
          <p:cNvSpPr>
            <a:spLocks noGrp="1"/>
          </p:cNvSpPr>
          <p:nvPr>
            <p:ph sz="quarter" idx="13" hasCustomPrompt="1"/>
          </p:nvPr>
        </p:nvSpPr>
        <p:spPr>
          <a:xfrm>
            <a:off x="3098224" y="6373236"/>
            <a:ext cx="2913935" cy="360040"/>
          </a:xfrm>
        </p:spPr>
        <p:txBody>
          <a:bodyPr>
            <a:normAutofit/>
          </a:bodyPr>
          <a:lstStyle>
            <a:lvl1pPr>
              <a:defRPr sz="1600"/>
            </a:lvl1pPr>
          </a:lstStyle>
          <a:p>
            <a:pPr lvl="0"/>
            <a:r>
              <a:rPr lang="de-DE" dirty="0" smtClean="0"/>
              <a:t>Name </a:t>
            </a:r>
            <a:r>
              <a:rPr lang="de-DE" dirty="0" err="1" smtClean="0"/>
              <a:t>Bsp</a:t>
            </a:r>
            <a:r>
              <a:rPr lang="de-DE" dirty="0" smtClean="0"/>
              <a:t> Chemie hoch Drei</a:t>
            </a:r>
            <a:endParaRPr lang="de-DE" dirty="0"/>
          </a:p>
        </p:txBody>
      </p:sp>
    </p:spTree>
    <p:extLst>
      <p:ext uri="{BB962C8B-B14F-4D97-AF65-F5344CB8AC3E}">
        <p14:creationId xmlns:p14="http://schemas.microsoft.com/office/powerpoint/2010/main" val="27801358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18C31138-8F38-4790-BF99-04F2C9213FDC}" type="datetimeFigureOut">
              <a:rPr lang="de-DE" smtClean="0"/>
              <a:t>04.07.2019</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a:xfrm>
            <a:off x="6553200" y="6356350"/>
            <a:ext cx="2133600" cy="365125"/>
          </a:xfrm>
          <a:prstGeom prst="rect">
            <a:avLst/>
          </a:prstGeom>
        </p:spPr>
        <p:txBody>
          <a:bodyPr/>
          <a:lstStyle/>
          <a:p>
            <a:fld id="{8E2D6B66-1546-4029-86A3-ED70622E3405}" type="slidenum">
              <a:rPr lang="de-DE" smtClean="0"/>
              <a:t>‹Nr.›</a:t>
            </a:fld>
            <a:endParaRPr lang="de-DE"/>
          </a:p>
        </p:txBody>
      </p:sp>
      <p:sp>
        <p:nvSpPr>
          <p:cNvPr id="8" name="Inhaltsplatzhalter 7"/>
          <p:cNvSpPr>
            <a:spLocks noGrp="1"/>
          </p:cNvSpPr>
          <p:nvPr>
            <p:ph sz="quarter" idx="14" hasCustomPrompt="1"/>
          </p:nvPr>
        </p:nvSpPr>
        <p:spPr>
          <a:xfrm>
            <a:off x="467545" y="6381328"/>
            <a:ext cx="2160239" cy="360040"/>
          </a:xfrm>
        </p:spPr>
        <p:txBody>
          <a:bodyPr>
            <a:normAutofit/>
          </a:bodyPr>
          <a:lstStyle>
            <a:lvl1pPr>
              <a:defRPr sz="1600"/>
            </a:lvl1pPr>
          </a:lstStyle>
          <a:p>
            <a:pPr lvl="0"/>
            <a:r>
              <a:rPr lang="de-DE" dirty="0" smtClean="0"/>
              <a:t>Datum</a:t>
            </a:r>
            <a:endParaRPr lang="de-DE" dirty="0"/>
          </a:p>
        </p:txBody>
      </p:sp>
      <p:sp>
        <p:nvSpPr>
          <p:cNvPr id="9" name="Inhaltsplatzhalter 7"/>
          <p:cNvSpPr>
            <a:spLocks noGrp="1"/>
          </p:cNvSpPr>
          <p:nvPr>
            <p:ph sz="quarter" idx="13" hasCustomPrompt="1"/>
          </p:nvPr>
        </p:nvSpPr>
        <p:spPr>
          <a:xfrm>
            <a:off x="3098224" y="6373236"/>
            <a:ext cx="2913935" cy="360040"/>
          </a:xfrm>
        </p:spPr>
        <p:txBody>
          <a:bodyPr>
            <a:normAutofit/>
          </a:bodyPr>
          <a:lstStyle>
            <a:lvl1pPr>
              <a:defRPr sz="1600"/>
            </a:lvl1pPr>
          </a:lstStyle>
          <a:p>
            <a:pPr lvl="0"/>
            <a:r>
              <a:rPr lang="de-DE" dirty="0" smtClean="0"/>
              <a:t>Name </a:t>
            </a:r>
            <a:r>
              <a:rPr lang="de-DE" dirty="0" err="1" smtClean="0"/>
              <a:t>Bsp</a:t>
            </a:r>
            <a:r>
              <a:rPr lang="de-DE" dirty="0" smtClean="0"/>
              <a:t> Chemie hoch Drei</a:t>
            </a:r>
            <a:endParaRPr lang="de-DE" dirty="0"/>
          </a:p>
        </p:txBody>
      </p:sp>
    </p:spTree>
    <p:extLst>
      <p:ext uri="{BB962C8B-B14F-4D97-AF65-F5344CB8AC3E}">
        <p14:creationId xmlns:p14="http://schemas.microsoft.com/office/powerpoint/2010/main" val="13261309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18C31138-8F38-4790-BF99-04F2C9213FDC}" type="datetimeFigureOut">
              <a:rPr lang="de-DE" smtClean="0"/>
              <a:t>04.07.2019</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a:xfrm>
            <a:off x="6553200" y="6356350"/>
            <a:ext cx="2133600" cy="365125"/>
          </a:xfrm>
          <a:prstGeom prst="rect">
            <a:avLst/>
          </a:prstGeom>
        </p:spPr>
        <p:txBody>
          <a:bodyPr/>
          <a:lstStyle/>
          <a:p>
            <a:fld id="{8E2D6B66-1546-4029-86A3-ED70622E3405}" type="slidenum">
              <a:rPr lang="de-DE" smtClean="0"/>
              <a:t>‹Nr.›</a:t>
            </a:fld>
            <a:endParaRPr lang="de-DE"/>
          </a:p>
        </p:txBody>
      </p:sp>
      <p:sp>
        <p:nvSpPr>
          <p:cNvPr id="7" name="Inhaltsplatzhalter 7"/>
          <p:cNvSpPr>
            <a:spLocks noGrp="1"/>
          </p:cNvSpPr>
          <p:nvPr>
            <p:ph sz="quarter" idx="13" hasCustomPrompt="1"/>
          </p:nvPr>
        </p:nvSpPr>
        <p:spPr>
          <a:xfrm>
            <a:off x="3098224" y="6373236"/>
            <a:ext cx="2913935" cy="360040"/>
          </a:xfrm>
        </p:spPr>
        <p:txBody>
          <a:bodyPr>
            <a:normAutofit/>
          </a:bodyPr>
          <a:lstStyle>
            <a:lvl1pPr>
              <a:defRPr sz="1600"/>
            </a:lvl1pPr>
          </a:lstStyle>
          <a:p>
            <a:pPr lvl="0"/>
            <a:r>
              <a:rPr lang="de-DE" dirty="0" smtClean="0"/>
              <a:t>Name </a:t>
            </a:r>
            <a:r>
              <a:rPr lang="de-DE" dirty="0" err="1" smtClean="0"/>
              <a:t>Bsp</a:t>
            </a:r>
            <a:r>
              <a:rPr lang="de-DE" dirty="0" smtClean="0"/>
              <a:t> Chemie hoch Drei</a:t>
            </a:r>
            <a:endParaRPr lang="de-DE" dirty="0"/>
          </a:p>
        </p:txBody>
      </p:sp>
      <p:sp>
        <p:nvSpPr>
          <p:cNvPr id="8" name="Inhaltsplatzhalter 7"/>
          <p:cNvSpPr>
            <a:spLocks noGrp="1"/>
          </p:cNvSpPr>
          <p:nvPr>
            <p:ph sz="quarter" idx="14" hasCustomPrompt="1"/>
          </p:nvPr>
        </p:nvSpPr>
        <p:spPr>
          <a:xfrm>
            <a:off x="467545" y="6381328"/>
            <a:ext cx="2160239" cy="360040"/>
          </a:xfrm>
        </p:spPr>
        <p:txBody>
          <a:bodyPr>
            <a:normAutofit/>
          </a:bodyPr>
          <a:lstStyle>
            <a:lvl1pPr>
              <a:defRPr sz="1600"/>
            </a:lvl1pPr>
          </a:lstStyle>
          <a:p>
            <a:pPr lvl="0"/>
            <a:r>
              <a:rPr lang="de-DE" dirty="0" smtClean="0"/>
              <a:t>Datum</a:t>
            </a:r>
            <a:endParaRPr lang="de-DE" dirty="0"/>
          </a:p>
        </p:txBody>
      </p:sp>
    </p:spTree>
    <p:extLst>
      <p:ext uri="{BB962C8B-B14F-4D97-AF65-F5344CB8AC3E}">
        <p14:creationId xmlns:p14="http://schemas.microsoft.com/office/powerpoint/2010/main" val="15366344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18C31138-8F38-4790-BF99-04F2C9213FDC}" type="datetimeFigureOut">
              <a:rPr lang="de-DE" smtClean="0"/>
              <a:t>04.07.2019</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a:xfrm>
            <a:off x="6553200" y="6356350"/>
            <a:ext cx="2133600" cy="365125"/>
          </a:xfrm>
          <a:prstGeom prst="rect">
            <a:avLst/>
          </a:prstGeom>
        </p:spPr>
        <p:txBody>
          <a:bodyPr/>
          <a:lstStyle/>
          <a:p>
            <a:fld id="{8E2D6B66-1546-4029-86A3-ED70622E3405}" type="slidenum">
              <a:rPr lang="de-DE" smtClean="0"/>
              <a:t>‹Nr.›</a:t>
            </a:fld>
            <a:endParaRPr lang="de-DE"/>
          </a:p>
        </p:txBody>
      </p:sp>
      <p:sp>
        <p:nvSpPr>
          <p:cNvPr id="7" name="Inhaltsplatzhalter 7"/>
          <p:cNvSpPr>
            <a:spLocks noGrp="1"/>
          </p:cNvSpPr>
          <p:nvPr>
            <p:ph sz="quarter" idx="13" hasCustomPrompt="1"/>
          </p:nvPr>
        </p:nvSpPr>
        <p:spPr>
          <a:xfrm>
            <a:off x="3098224" y="6373236"/>
            <a:ext cx="2913935" cy="360040"/>
          </a:xfrm>
        </p:spPr>
        <p:txBody>
          <a:bodyPr>
            <a:normAutofit/>
          </a:bodyPr>
          <a:lstStyle>
            <a:lvl1pPr>
              <a:defRPr sz="1600"/>
            </a:lvl1pPr>
          </a:lstStyle>
          <a:p>
            <a:pPr lvl="0"/>
            <a:r>
              <a:rPr lang="de-DE" dirty="0" smtClean="0"/>
              <a:t>Name </a:t>
            </a:r>
            <a:r>
              <a:rPr lang="de-DE" dirty="0" err="1" smtClean="0"/>
              <a:t>Bsp</a:t>
            </a:r>
            <a:r>
              <a:rPr lang="de-DE" dirty="0" smtClean="0"/>
              <a:t> Chemie hoch Drei</a:t>
            </a:r>
            <a:endParaRPr lang="de-DE" dirty="0"/>
          </a:p>
        </p:txBody>
      </p:sp>
      <p:sp>
        <p:nvSpPr>
          <p:cNvPr id="8" name="Inhaltsplatzhalter 7"/>
          <p:cNvSpPr>
            <a:spLocks noGrp="1"/>
          </p:cNvSpPr>
          <p:nvPr>
            <p:ph sz="quarter" idx="14" hasCustomPrompt="1"/>
          </p:nvPr>
        </p:nvSpPr>
        <p:spPr>
          <a:xfrm>
            <a:off x="467545" y="6381328"/>
            <a:ext cx="2160239" cy="360040"/>
          </a:xfrm>
        </p:spPr>
        <p:txBody>
          <a:bodyPr>
            <a:normAutofit/>
          </a:bodyPr>
          <a:lstStyle>
            <a:lvl1pPr>
              <a:defRPr sz="1600"/>
            </a:lvl1pPr>
          </a:lstStyle>
          <a:p>
            <a:pPr lvl="0"/>
            <a:r>
              <a:rPr lang="de-DE" dirty="0" smtClean="0"/>
              <a:t>Datum</a:t>
            </a:r>
            <a:endParaRPr lang="de-DE" dirty="0"/>
          </a:p>
        </p:txBody>
      </p:sp>
    </p:spTree>
    <p:extLst>
      <p:ext uri="{BB962C8B-B14F-4D97-AF65-F5344CB8AC3E}">
        <p14:creationId xmlns:p14="http://schemas.microsoft.com/office/powerpoint/2010/main" val="25669545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elfolie">
    <p:spTree>
      <p:nvGrpSpPr>
        <p:cNvPr id="1" name=""/>
        <p:cNvGrpSpPr/>
        <p:nvPr/>
      </p:nvGrpSpPr>
      <p:grpSpPr>
        <a:xfrm>
          <a:off x="0" y="0"/>
          <a:ext cx="0" cy="0"/>
          <a:chOff x="0" y="0"/>
          <a:chExt cx="0" cy="0"/>
        </a:xfrm>
      </p:grpSpPr>
      <p:pic>
        <p:nvPicPr>
          <p:cNvPr id="3" name="Grafik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el 1"/>
          <p:cNvSpPr>
            <a:spLocks noGrp="1"/>
          </p:cNvSpPr>
          <p:nvPr>
            <p:ph type="ctrTitle" hasCustomPrompt="1"/>
          </p:nvPr>
        </p:nvSpPr>
        <p:spPr>
          <a:xfrm>
            <a:off x="395536" y="836712"/>
            <a:ext cx="3888432" cy="1656184"/>
          </a:xfrm>
        </p:spPr>
        <p:txBody>
          <a:bodyPr/>
          <a:lstStyle>
            <a:lvl1pPr>
              <a:defRPr>
                <a:solidFill>
                  <a:schemeClr val="bg1">
                    <a:lumMod val="95000"/>
                  </a:schemeClr>
                </a:solidFill>
              </a:defRPr>
            </a:lvl1pPr>
          </a:lstStyle>
          <a:p>
            <a:r>
              <a:rPr lang="de-DE" dirty="0" smtClean="0"/>
              <a:t>Lerneinheit</a:t>
            </a:r>
            <a:br>
              <a:rPr lang="de-DE" dirty="0" smtClean="0"/>
            </a:br>
            <a:r>
              <a:rPr lang="de-DE" dirty="0" smtClean="0"/>
              <a:t>BEISPIEL</a:t>
            </a:r>
            <a:endParaRPr lang="de-DE" dirty="0"/>
          </a:p>
        </p:txBody>
      </p:sp>
      <p:sp>
        <p:nvSpPr>
          <p:cNvPr id="8" name="Datumsplatzhalter 7"/>
          <p:cNvSpPr>
            <a:spLocks noGrp="1"/>
          </p:cNvSpPr>
          <p:nvPr>
            <p:ph type="dt" sz="half" idx="10"/>
          </p:nvPr>
        </p:nvSpPr>
        <p:spPr/>
        <p:txBody>
          <a:bodyPr/>
          <a:lstStyle/>
          <a:p>
            <a:fld id="{18C31138-8F38-4790-BF99-04F2C9213FDC}" type="datetimeFigureOut">
              <a:rPr lang="de-DE" smtClean="0"/>
              <a:pPr/>
              <a:t>04.07.2019</a:t>
            </a:fld>
            <a:endParaRPr lang="de-DE" dirty="0"/>
          </a:p>
        </p:txBody>
      </p:sp>
      <p:sp>
        <p:nvSpPr>
          <p:cNvPr id="9" name="Fußzeilenplatzhalter 8"/>
          <p:cNvSpPr>
            <a:spLocks noGrp="1"/>
          </p:cNvSpPr>
          <p:nvPr>
            <p:ph type="ftr" sz="quarter" idx="11"/>
          </p:nvPr>
        </p:nvSpPr>
        <p:spPr/>
        <p:txBody>
          <a:bodyPr/>
          <a:lstStyle/>
          <a:p>
            <a:endParaRPr lang="de-DE" dirty="0"/>
          </a:p>
        </p:txBody>
      </p:sp>
    </p:spTree>
    <p:extLst>
      <p:ext uri="{BB962C8B-B14F-4D97-AF65-F5344CB8AC3E}">
        <p14:creationId xmlns:p14="http://schemas.microsoft.com/office/powerpoint/2010/main" val="40012366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elfolie">
    <p:spTree>
      <p:nvGrpSpPr>
        <p:cNvPr id="1" name=""/>
        <p:cNvGrpSpPr/>
        <p:nvPr/>
      </p:nvGrpSpPr>
      <p:grpSpPr>
        <a:xfrm>
          <a:off x="0" y="0"/>
          <a:ext cx="0" cy="0"/>
          <a:chOff x="0" y="0"/>
          <a:chExt cx="0" cy="0"/>
        </a:xfrm>
      </p:grpSpPr>
      <p:pic>
        <p:nvPicPr>
          <p:cNvPr id="4" name="Grafik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el 1"/>
          <p:cNvSpPr>
            <a:spLocks noGrp="1"/>
          </p:cNvSpPr>
          <p:nvPr>
            <p:ph type="ctrTitle" hasCustomPrompt="1"/>
          </p:nvPr>
        </p:nvSpPr>
        <p:spPr>
          <a:xfrm>
            <a:off x="395536" y="836712"/>
            <a:ext cx="3888432" cy="1656184"/>
          </a:xfrm>
        </p:spPr>
        <p:txBody>
          <a:bodyPr/>
          <a:lstStyle>
            <a:lvl1pPr>
              <a:defRPr>
                <a:solidFill>
                  <a:schemeClr val="bg1">
                    <a:lumMod val="95000"/>
                  </a:schemeClr>
                </a:solidFill>
              </a:defRPr>
            </a:lvl1pPr>
          </a:lstStyle>
          <a:p>
            <a:r>
              <a:rPr lang="de-DE" dirty="0" smtClean="0"/>
              <a:t>Lerneinheit</a:t>
            </a:r>
            <a:br>
              <a:rPr lang="de-DE" dirty="0" smtClean="0"/>
            </a:br>
            <a:r>
              <a:rPr lang="de-DE" dirty="0" smtClean="0"/>
              <a:t>BEISPIEL</a:t>
            </a:r>
            <a:endParaRPr lang="de-DE" dirty="0"/>
          </a:p>
        </p:txBody>
      </p:sp>
      <p:sp>
        <p:nvSpPr>
          <p:cNvPr id="8" name="Datumsplatzhalter 7"/>
          <p:cNvSpPr>
            <a:spLocks noGrp="1"/>
          </p:cNvSpPr>
          <p:nvPr>
            <p:ph type="dt" sz="half" idx="10"/>
          </p:nvPr>
        </p:nvSpPr>
        <p:spPr/>
        <p:txBody>
          <a:bodyPr/>
          <a:lstStyle/>
          <a:p>
            <a:fld id="{18C31138-8F38-4790-BF99-04F2C9213FDC}" type="datetimeFigureOut">
              <a:rPr lang="de-DE" smtClean="0"/>
              <a:pPr/>
              <a:t>04.07.2019</a:t>
            </a:fld>
            <a:endParaRPr lang="de-DE" dirty="0"/>
          </a:p>
        </p:txBody>
      </p:sp>
      <p:sp>
        <p:nvSpPr>
          <p:cNvPr id="9" name="Fußzeilenplatzhalter 8"/>
          <p:cNvSpPr>
            <a:spLocks noGrp="1"/>
          </p:cNvSpPr>
          <p:nvPr>
            <p:ph type="ftr" sz="quarter" idx="11"/>
          </p:nvPr>
        </p:nvSpPr>
        <p:spPr/>
        <p:txBody>
          <a:bodyPr/>
          <a:lstStyle/>
          <a:p>
            <a:endParaRPr lang="de-DE" dirty="0"/>
          </a:p>
        </p:txBody>
      </p:sp>
    </p:spTree>
    <p:extLst>
      <p:ext uri="{BB962C8B-B14F-4D97-AF65-F5344CB8AC3E}">
        <p14:creationId xmlns:p14="http://schemas.microsoft.com/office/powerpoint/2010/main" val="22471061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elfolie">
    <p:spTree>
      <p:nvGrpSpPr>
        <p:cNvPr id="1" name=""/>
        <p:cNvGrpSpPr/>
        <p:nvPr/>
      </p:nvGrpSpPr>
      <p:grpSpPr>
        <a:xfrm>
          <a:off x="0" y="0"/>
          <a:ext cx="0" cy="0"/>
          <a:chOff x="0" y="0"/>
          <a:chExt cx="0" cy="0"/>
        </a:xfrm>
      </p:grpSpPr>
      <p:pic>
        <p:nvPicPr>
          <p:cNvPr id="3" name="Grafik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85384"/>
          </a:xfrm>
          <a:prstGeom prst="rect">
            <a:avLst/>
          </a:prstGeom>
        </p:spPr>
      </p:pic>
      <p:sp>
        <p:nvSpPr>
          <p:cNvPr id="2" name="Titel 1"/>
          <p:cNvSpPr>
            <a:spLocks noGrp="1"/>
          </p:cNvSpPr>
          <p:nvPr>
            <p:ph type="ctrTitle" hasCustomPrompt="1"/>
          </p:nvPr>
        </p:nvSpPr>
        <p:spPr>
          <a:xfrm>
            <a:off x="395536" y="836712"/>
            <a:ext cx="3888432" cy="1656184"/>
          </a:xfrm>
        </p:spPr>
        <p:txBody>
          <a:bodyPr/>
          <a:lstStyle>
            <a:lvl1pPr>
              <a:defRPr>
                <a:solidFill>
                  <a:schemeClr val="bg1">
                    <a:lumMod val="95000"/>
                  </a:schemeClr>
                </a:solidFill>
              </a:defRPr>
            </a:lvl1pPr>
          </a:lstStyle>
          <a:p>
            <a:r>
              <a:rPr lang="de-DE" dirty="0" smtClean="0"/>
              <a:t>Lerneinheit</a:t>
            </a:r>
            <a:br>
              <a:rPr lang="de-DE" dirty="0" smtClean="0"/>
            </a:br>
            <a:r>
              <a:rPr lang="de-DE" dirty="0" smtClean="0"/>
              <a:t>BEISPIEL</a:t>
            </a:r>
            <a:endParaRPr lang="de-DE" dirty="0"/>
          </a:p>
        </p:txBody>
      </p:sp>
      <p:sp>
        <p:nvSpPr>
          <p:cNvPr id="8" name="Datumsplatzhalter 7"/>
          <p:cNvSpPr>
            <a:spLocks noGrp="1"/>
          </p:cNvSpPr>
          <p:nvPr>
            <p:ph type="dt" sz="half" idx="10"/>
          </p:nvPr>
        </p:nvSpPr>
        <p:spPr/>
        <p:txBody>
          <a:bodyPr/>
          <a:lstStyle/>
          <a:p>
            <a:fld id="{18C31138-8F38-4790-BF99-04F2C9213FDC}" type="datetimeFigureOut">
              <a:rPr lang="de-DE" smtClean="0"/>
              <a:pPr/>
              <a:t>04.07.2019</a:t>
            </a:fld>
            <a:endParaRPr lang="de-DE" dirty="0"/>
          </a:p>
        </p:txBody>
      </p:sp>
      <p:sp>
        <p:nvSpPr>
          <p:cNvPr id="9" name="Fußzeilenplatzhalter 8"/>
          <p:cNvSpPr>
            <a:spLocks noGrp="1"/>
          </p:cNvSpPr>
          <p:nvPr>
            <p:ph type="ftr" sz="quarter" idx="11"/>
          </p:nvPr>
        </p:nvSpPr>
        <p:spPr/>
        <p:txBody>
          <a:bodyPr/>
          <a:lstStyle/>
          <a:p>
            <a:endParaRPr lang="de-DE" dirty="0"/>
          </a:p>
        </p:txBody>
      </p:sp>
    </p:spTree>
    <p:extLst>
      <p:ext uri="{BB962C8B-B14F-4D97-AF65-F5344CB8AC3E}">
        <p14:creationId xmlns:p14="http://schemas.microsoft.com/office/powerpoint/2010/main" val="24786548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tx1">
                    <a:lumMod val="75000"/>
                    <a:lumOff val="25000"/>
                  </a:schemeClr>
                </a:solidFill>
              </a:defRPr>
            </a:lvl1pPr>
          </a:lstStyle>
          <a:p>
            <a:r>
              <a:rPr lang="de-DE" dirty="0" smtClean="0"/>
              <a:t>Titelmasterformat durch Klicken bearbeiten</a:t>
            </a:r>
            <a:endParaRPr lang="de-DE" dirty="0"/>
          </a:p>
        </p:txBody>
      </p:sp>
      <p:sp>
        <p:nvSpPr>
          <p:cNvPr id="3" name="Inhaltsplatzhalter 2"/>
          <p:cNvSpPr>
            <a:spLocks noGrp="1"/>
          </p:cNvSpPr>
          <p:nvPr>
            <p:ph idx="1"/>
          </p:nvPr>
        </p:nvSpPr>
        <p:spPr/>
        <p:txBody>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10"/>
          </p:nvPr>
        </p:nvSpPr>
        <p:spPr/>
        <p:txBody>
          <a:bodyPr/>
          <a:lstStyle/>
          <a:p>
            <a:fld id="{18C31138-8F38-4790-BF99-04F2C9213FDC}" type="datetimeFigureOut">
              <a:rPr lang="de-DE" smtClean="0"/>
              <a:t>04.07.2019</a:t>
            </a:fld>
            <a:endParaRPr lang="de-DE" dirty="0"/>
          </a:p>
        </p:txBody>
      </p:sp>
      <p:sp>
        <p:nvSpPr>
          <p:cNvPr id="5" name="Fußzeilenplatzhalter 4"/>
          <p:cNvSpPr>
            <a:spLocks noGrp="1"/>
          </p:cNvSpPr>
          <p:nvPr>
            <p:ph type="ftr" sz="quarter" idx="11"/>
          </p:nvPr>
        </p:nvSpPr>
        <p:spPr/>
        <p:txBody>
          <a:bodyPr/>
          <a:lstStyle/>
          <a:p>
            <a:endParaRPr lang="de-DE"/>
          </a:p>
        </p:txBody>
      </p:sp>
      <p:sp>
        <p:nvSpPr>
          <p:cNvPr id="8" name="Inhaltsplatzhalter 7"/>
          <p:cNvSpPr>
            <a:spLocks noGrp="1"/>
          </p:cNvSpPr>
          <p:nvPr>
            <p:ph sz="quarter" idx="13"/>
          </p:nvPr>
        </p:nvSpPr>
        <p:spPr>
          <a:xfrm>
            <a:off x="3098224" y="6373236"/>
            <a:ext cx="2913935" cy="360040"/>
          </a:xfrm>
        </p:spPr>
        <p:txBody>
          <a:bodyPr>
            <a:normAutofit/>
          </a:bodyPr>
          <a:lstStyle>
            <a:lvl1pPr>
              <a:defRPr sz="1600"/>
            </a:lvl1pPr>
          </a:lstStyle>
          <a:p>
            <a:pPr lvl="0"/>
            <a:endParaRPr lang="de-DE" dirty="0"/>
          </a:p>
        </p:txBody>
      </p:sp>
      <p:sp>
        <p:nvSpPr>
          <p:cNvPr id="9" name="Inhaltsplatzhalter 7"/>
          <p:cNvSpPr>
            <a:spLocks noGrp="1"/>
          </p:cNvSpPr>
          <p:nvPr>
            <p:ph sz="quarter" idx="14" hasCustomPrompt="1"/>
          </p:nvPr>
        </p:nvSpPr>
        <p:spPr>
          <a:xfrm>
            <a:off x="467545" y="6381328"/>
            <a:ext cx="2160239" cy="360040"/>
          </a:xfrm>
        </p:spPr>
        <p:txBody>
          <a:bodyPr>
            <a:normAutofit/>
          </a:bodyPr>
          <a:lstStyle>
            <a:lvl1pPr>
              <a:defRPr sz="1600"/>
            </a:lvl1pPr>
          </a:lstStyle>
          <a:p>
            <a:pPr lvl="0"/>
            <a:r>
              <a:rPr lang="de-DE" dirty="0" smtClean="0"/>
              <a:t>Datum</a:t>
            </a:r>
            <a:endParaRPr lang="de-DE" dirty="0"/>
          </a:p>
        </p:txBody>
      </p:sp>
    </p:spTree>
    <p:extLst>
      <p:ext uri="{BB962C8B-B14F-4D97-AF65-F5344CB8AC3E}">
        <p14:creationId xmlns:p14="http://schemas.microsoft.com/office/powerpoint/2010/main" val="33466876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p:txBody>
          <a:bodyPr/>
          <a:lstStyle/>
          <a:p>
            <a:fld id="{18C31138-8F38-4790-BF99-04F2C9213FDC}" type="datetimeFigureOut">
              <a:rPr lang="de-DE" smtClean="0"/>
              <a:t>04.07.2019</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a:xfrm>
            <a:off x="6553200" y="6356350"/>
            <a:ext cx="2133600" cy="365125"/>
          </a:xfrm>
          <a:prstGeom prst="rect">
            <a:avLst/>
          </a:prstGeom>
        </p:spPr>
        <p:txBody>
          <a:bodyPr/>
          <a:lstStyle/>
          <a:p>
            <a:fld id="{8E2D6B66-1546-4029-86A3-ED70622E3405}" type="slidenum">
              <a:rPr lang="de-DE" smtClean="0"/>
              <a:t>‹Nr.›</a:t>
            </a:fld>
            <a:endParaRPr lang="de-DE"/>
          </a:p>
        </p:txBody>
      </p:sp>
      <p:sp>
        <p:nvSpPr>
          <p:cNvPr id="7" name="Inhaltsplatzhalter 7"/>
          <p:cNvSpPr>
            <a:spLocks noGrp="1"/>
          </p:cNvSpPr>
          <p:nvPr>
            <p:ph sz="quarter" idx="14" hasCustomPrompt="1"/>
          </p:nvPr>
        </p:nvSpPr>
        <p:spPr>
          <a:xfrm>
            <a:off x="467545" y="6381328"/>
            <a:ext cx="2160239" cy="360040"/>
          </a:xfrm>
        </p:spPr>
        <p:txBody>
          <a:bodyPr>
            <a:normAutofit/>
          </a:bodyPr>
          <a:lstStyle>
            <a:lvl1pPr>
              <a:defRPr sz="1600"/>
            </a:lvl1pPr>
          </a:lstStyle>
          <a:p>
            <a:pPr lvl="0"/>
            <a:r>
              <a:rPr lang="de-DE" dirty="0" smtClean="0"/>
              <a:t>Datum</a:t>
            </a:r>
            <a:endParaRPr lang="de-DE" dirty="0"/>
          </a:p>
        </p:txBody>
      </p:sp>
      <p:sp>
        <p:nvSpPr>
          <p:cNvPr id="8" name="Inhaltsplatzhalter 7"/>
          <p:cNvSpPr>
            <a:spLocks noGrp="1"/>
          </p:cNvSpPr>
          <p:nvPr>
            <p:ph sz="quarter" idx="13" hasCustomPrompt="1"/>
          </p:nvPr>
        </p:nvSpPr>
        <p:spPr>
          <a:xfrm>
            <a:off x="3098224" y="6373236"/>
            <a:ext cx="2913935" cy="360040"/>
          </a:xfrm>
        </p:spPr>
        <p:txBody>
          <a:bodyPr>
            <a:normAutofit/>
          </a:bodyPr>
          <a:lstStyle>
            <a:lvl1pPr>
              <a:defRPr sz="1600"/>
            </a:lvl1pPr>
          </a:lstStyle>
          <a:p>
            <a:pPr lvl="0"/>
            <a:r>
              <a:rPr lang="de-DE" dirty="0" smtClean="0"/>
              <a:t>Name </a:t>
            </a:r>
            <a:r>
              <a:rPr lang="de-DE" dirty="0" err="1" smtClean="0"/>
              <a:t>Bsp</a:t>
            </a:r>
            <a:r>
              <a:rPr lang="de-DE" dirty="0" smtClean="0"/>
              <a:t> Chemie hoch Drei</a:t>
            </a:r>
            <a:endParaRPr lang="de-DE" dirty="0"/>
          </a:p>
        </p:txBody>
      </p:sp>
    </p:spTree>
    <p:extLst>
      <p:ext uri="{BB962C8B-B14F-4D97-AF65-F5344CB8AC3E}">
        <p14:creationId xmlns:p14="http://schemas.microsoft.com/office/powerpoint/2010/main" val="23546928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8" name="Datumsplatzhalter 7"/>
          <p:cNvSpPr>
            <a:spLocks noGrp="1"/>
          </p:cNvSpPr>
          <p:nvPr>
            <p:ph type="dt" sz="half" idx="10"/>
          </p:nvPr>
        </p:nvSpPr>
        <p:spPr/>
        <p:txBody>
          <a:bodyPr/>
          <a:lstStyle/>
          <a:p>
            <a:fld id="{18C31138-8F38-4790-BF99-04F2C9213FDC}" type="datetimeFigureOut">
              <a:rPr lang="de-DE" smtClean="0"/>
              <a:pPr/>
              <a:t>04.07.2019</a:t>
            </a:fld>
            <a:endParaRPr lang="de-DE" dirty="0"/>
          </a:p>
        </p:txBody>
      </p:sp>
      <p:sp>
        <p:nvSpPr>
          <p:cNvPr id="9" name="Fußzeilenplatzhalter 8"/>
          <p:cNvSpPr>
            <a:spLocks noGrp="1"/>
          </p:cNvSpPr>
          <p:nvPr>
            <p:ph type="ftr" sz="quarter" idx="11"/>
          </p:nvPr>
        </p:nvSpPr>
        <p:spPr/>
        <p:txBody>
          <a:bodyPr/>
          <a:lstStyle/>
          <a:p>
            <a:endParaRPr lang="de-DE" dirty="0"/>
          </a:p>
        </p:txBody>
      </p:sp>
      <p:sp>
        <p:nvSpPr>
          <p:cNvPr id="10" name="Inhaltsplatzhalter 7"/>
          <p:cNvSpPr>
            <a:spLocks noGrp="1"/>
          </p:cNvSpPr>
          <p:nvPr>
            <p:ph sz="quarter" idx="14" hasCustomPrompt="1"/>
          </p:nvPr>
        </p:nvSpPr>
        <p:spPr>
          <a:xfrm>
            <a:off x="467545" y="6381328"/>
            <a:ext cx="2160239" cy="360040"/>
          </a:xfrm>
        </p:spPr>
        <p:txBody>
          <a:bodyPr>
            <a:normAutofit/>
          </a:bodyPr>
          <a:lstStyle>
            <a:lvl1pPr>
              <a:defRPr sz="1600"/>
            </a:lvl1pPr>
          </a:lstStyle>
          <a:p>
            <a:pPr lvl="0"/>
            <a:r>
              <a:rPr lang="de-DE" dirty="0" smtClean="0"/>
              <a:t>Datum</a:t>
            </a:r>
            <a:endParaRPr lang="de-DE" dirty="0"/>
          </a:p>
        </p:txBody>
      </p:sp>
      <p:sp>
        <p:nvSpPr>
          <p:cNvPr id="11" name="Inhaltsplatzhalter 7"/>
          <p:cNvSpPr>
            <a:spLocks noGrp="1"/>
          </p:cNvSpPr>
          <p:nvPr>
            <p:ph sz="quarter" idx="13" hasCustomPrompt="1"/>
          </p:nvPr>
        </p:nvSpPr>
        <p:spPr>
          <a:xfrm>
            <a:off x="3098224" y="6373236"/>
            <a:ext cx="2913935" cy="360040"/>
          </a:xfrm>
        </p:spPr>
        <p:txBody>
          <a:bodyPr>
            <a:normAutofit/>
          </a:bodyPr>
          <a:lstStyle>
            <a:lvl1pPr>
              <a:defRPr sz="1600"/>
            </a:lvl1pPr>
          </a:lstStyle>
          <a:p>
            <a:pPr lvl="0"/>
            <a:r>
              <a:rPr lang="de-DE" dirty="0" smtClean="0"/>
              <a:t>Name </a:t>
            </a:r>
            <a:r>
              <a:rPr lang="de-DE" dirty="0" err="1" smtClean="0"/>
              <a:t>Bsp</a:t>
            </a:r>
            <a:r>
              <a:rPr lang="de-DE" dirty="0" smtClean="0"/>
              <a:t> Chemie hoch Drei</a:t>
            </a:r>
            <a:endParaRPr lang="de-DE" dirty="0"/>
          </a:p>
        </p:txBody>
      </p:sp>
    </p:spTree>
    <p:extLst>
      <p:ext uri="{BB962C8B-B14F-4D97-AF65-F5344CB8AC3E}">
        <p14:creationId xmlns:p14="http://schemas.microsoft.com/office/powerpoint/2010/main" val="8945351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18C31138-8F38-4790-BF99-04F2C9213FDC}" type="datetimeFigureOut">
              <a:rPr lang="de-DE" smtClean="0"/>
              <a:t>04.07.2019</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a:xfrm>
            <a:off x="6553200" y="6356350"/>
            <a:ext cx="2133600" cy="365125"/>
          </a:xfrm>
          <a:prstGeom prst="rect">
            <a:avLst/>
          </a:prstGeom>
        </p:spPr>
        <p:txBody>
          <a:bodyPr/>
          <a:lstStyle/>
          <a:p>
            <a:fld id="{8E2D6B66-1546-4029-86A3-ED70622E3405}" type="slidenum">
              <a:rPr lang="de-DE" smtClean="0"/>
              <a:t>‹Nr.›</a:t>
            </a:fld>
            <a:endParaRPr lang="de-DE"/>
          </a:p>
        </p:txBody>
      </p:sp>
      <p:sp>
        <p:nvSpPr>
          <p:cNvPr id="10" name="Inhaltsplatzhalter 7"/>
          <p:cNvSpPr>
            <a:spLocks noGrp="1"/>
          </p:cNvSpPr>
          <p:nvPr>
            <p:ph sz="quarter" idx="13" hasCustomPrompt="1"/>
          </p:nvPr>
        </p:nvSpPr>
        <p:spPr>
          <a:xfrm>
            <a:off x="3098224" y="6373236"/>
            <a:ext cx="2913935" cy="360040"/>
          </a:xfrm>
        </p:spPr>
        <p:txBody>
          <a:bodyPr>
            <a:normAutofit/>
          </a:bodyPr>
          <a:lstStyle>
            <a:lvl1pPr>
              <a:defRPr sz="1600"/>
            </a:lvl1pPr>
          </a:lstStyle>
          <a:p>
            <a:pPr lvl="0"/>
            <a:r>
              <a:rPr lang="de-DE" dirty="0" smtClean="0"/>
              <a:t>Name </a:t>
            </a:r>
            <a:r>
              <a:rPr lang="de-DE" dirty="0" err="1" smtClean="0"/>
              <a:t>Bsp</a:t>
            </a:r>
            <a:r>
              <a:rPr lang="de-DE" dirty="0" smtClean="0"/>
              <a:t> Chemie hoch Drei</a:t>
            </a:r>
            <a:endParaRPr lang="de-DE" dirty="0"/>
          </a:p>
        </p:txBody>
      </p:sp>
      <p:sp>
        <p:nvSpPr>
          <p:cNvPr id="11" name="Inhaltsplatzhalter 7"/>
          <p:cNvSpPr>
            <a:spLocks noGrp="1"/>
          </p:cNvSpPr>
          <p:nvPr>
            <p:ph sz="quarter" idx="14" hasCustomPrompt="1"/>
          </p:nvPr>
        </p:nvSpPr>
        <p:spPr>
          <a:xfrm>
            <a:off x="467545" y="6381328"/>
            <a:ext cx="2160239" cy="360040"/>
          </a:xfrm>
        </p:spPr>
        <p:txBody>
          <a:bodyPr>
            <a:normAutofit/>
          </a:bodyPr>
          <a:lstStyle>
            <a:lvl1pPr>
              <a:defRPr sz="1600"/>
            </a:lvl1pPr>
          </a:lstStyle>
          <a:p>
            <a:pPr lvl="0"/>
            <a:r>
              <a:rPr lang="de-DE" dirty="0" smtClean="0"/>
              <a:t>Datum</a:t>
            </a:r>
            <a:endParaRPr lang="de-DE" dirty="0"/>
          </a:p>
        </p:txBody>
      </p:sp>
    </p:spTree>
    <p:extLst>
      <p:ext uri="{BB962C8B-B14F-4D97-AF65-F5344CB8AC3E}">
        <p14:creationId xmlns:p14="http://schemas.microsoft.com/office/powerpoint/2010/main" val="278258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18C31138-8F38-4790-BF99-04F2C9213FDC}" type="datetimeFigureOut">
              <a:rPr lang="de-DE" smtClean="0"/>
              <a:t>04.07.2019</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a:xfrm>
            <a:off x="6553200" y="6356350"/>
            <a:ext cx="2133600" cy="365125"/>
          </a:xfrm>
          <a:prstGeom prst="rect">
            <a:avLst/>
          </a:prstGeom>
        </p:spPr>
        <p:txBody>
          <a:bodyPr/>
          <a:lstStyle/>
          <a:p>
            <a:fld id="{8E2D6B66-1546-4029-86A3-ED70622E3405}" type="slidenum">
              <a:rPr lang="de-DE" smtClean="0"/>
              <a:t>‹Nr.›</a:t>
            </a:fld>
            <a:endParaRPr lang="de-DE"/>
          </a:p>
        </p:txBody>
      </p:sp>
      <p:sp>
        <p:nvSpPr>
          <p:cNvPr id="6" name="Inhaltsplatzhalter 7"/>
          <p:cNvSpPr>
            <a:spLocks noGrp="1"/>
          </p:cNvSpPr>
          <p:nvPr>
            <p:ph sz="quarter" idx="14" hasCustomPrompt="1"/>
          </p:nvPr>
        </p:nvSpPr>
        <p:spPr>
          <a:xfrm>
            <a:off x="467545" y="6381328"/>
            <a:ext cx="2160239" cy="360040"/>
          </a:xfrm>
        </p:spPr>
        <p:txBody>
          <a:bodyPr>
            <a:normAutofit/>
          </a:bodyPr>
          <a:lstStyle>
            <a:lvl1pPr>
              <a:defRPr sz="1600"/>
            </a:lvl1pPr>
          </a:lstStyle>
          <a:p>
            <a:pPr lvl="0"/>
            <a:r>
              <a:rPr lang="de-DE" dirty="0" smtClean="0"/>
              <a:t>Datum</a:t>
            </a:r>
            <a:endParaRPr lang="de-DE" dirty="0"/>
          </a:p>
        </p:txBody>
      </p:sp>
      <p:sp>
        <p:nvSpPr>
          <p:cNvPr id="7" name="Inhaltsplatzhalter 7"/>
          <p:cNvSpPr>
            <a:spLocks noGrp="1"/>
          </p:cNvSpPr>
          <p:nvPr>
            <p:ph sz="quarter" idx="13" hasCustomPrompt="1"/>
          </p:nvPr>
        </p:nvSpPr>
        <p:spPr>
          <a:xfrm>
            <a:off x="3098224" y="6373236"/>
            <a:ext cx="2913935" cy="360040"/>
          </a:xfrm>
        </p:spPr>
        <p:txBody>
          <a:bodyPr>
            <a:normAutofit/>
          </a:bodyPr>
          <a:lstStyle>
            <a:lvl1pPr>
              <a:defRPr sz="1600"/>
            </a:lvl1pPr>
          </a:lstStyle>
          <a:p>
            <a:pPr lvl="0"/>
            <a:r>
              <a:rPr lang="de-DE" dirty="0" smtClean="0"/>
              <a:t>Name </a:t>
            </a:r>
            <a:r>
              <a:rPr lang="de-DE" dirty="0" err="1" smtClean="0"/>
              <a:t>Bsp</a:t>
            </a:r>
            <a:r>
              <a:rPr lang="de-DE" dirty="0" smtClean="0"/>
              <a:t> Chemie hoch Drei</a:t>
            </a:r>
            <a:endParaRPr lang="de-DE" dirty="0"/>
          </a:p>
        </p:txBody>
      </p:sp>
    </p:spTree>
    <p:extLst>
      <p:ext uri="{BB962C8B-B14F-4D97-AF65-F5344CB8AC3E}">
        <p14:creationId xmlns:p14="http://schemas.microsoft.com/office/powerpoint/2010/main" val="12311992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dirty="0" smtClean="0"/>
              <a:t>Chemie hoch Drei Layout</a:t>
            </a:r>
            <a:endParaRPr lang="de-DE" dirty="0"/>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lumMod val="75000"/>
                    <a:lumOff val="25000"/>
                  </a:schemeClr>
                </a:solidFill>
                <a:latin typeface="Univers LT Std 47 Cn Lt" pitchFamily="34" charset="0"/>
              </a:defRPr>
            </a:lvl1pPr>
          </a:lstStyle>
          <a:p>
            <a:fld id="{18C31138-8F38-4790-BF99-04F2C9213FDC}" type="datetimeFigureOut">
              <a:rPr lang="de-DE" smtClean="0"/>
              <a:pPr/>
              <a:t>04.07.2019</a:t>
            </a:fld>
            <a:endParaRPr lang="de-DE" dirty="0"/>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lumMod val="75000"/>
                    <a:lumOff val="25000"/>
                  </a:schemeClr>
                </a:solidFill>
                <a:latin typeface="Univers LT Std 47 Cn Lt" pitchFamily="34" charset="0"/>
              </a:defRPr>
            </a:lvl1pPr>
          </a:lstStyle>
          <a:p>
            <a:endParaRPr lang="de-DE" dirty="0"/>
          </a:p>
        </p:txBody>
      </p:sp>
      <p:pic>
        <p:nvPicPr>
          <p:cNvPr id="7" name="Grafik 6"/>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8052044" y="5895905"/>
            <a:ext cx="1073464" cy="948254"/>
          </a:xfrm>
          <a:prstGeom prst="rect">
            <a:avLst/>
          </a:prstGeom>
        </p:spPr>
      </p:pic>
      <p:cxnSp>
        <p:nvCxnSpPr>
          <p:cNvPr id="9" name="Gerade Verbindung 8"/>
          <p:cNvCxnSpPr/>
          <p:nvPr userDrawn="1"/>
        </p:nvCxnSpPr>
        <p:spPr>
          <a:xfrm flipH="1">
            <a:off x="0" y="6309320"/>
            <a:ext cx="8172400" cy="0"/>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4469442"/>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62" r:id="rId3"/>
    <p:sldLayoutId id="2147483663"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Lst>
  <p:txStyles>
    <p:titleStyle>
      <a:lvl1pPr algn="l" defTabSz="914400" rtl="0" eaLnBrk="1" latinLnBrk="0" hangingPunct="1">
        <a:spcBef>
          <a:spcPct val="0"/>
        </a:spcBef>
        <a:buNone/>
        <a:defRPr sz="4400" kern="1200">
          <a:solidFill>
            <a:schemeClr val="tx1">
              <a:lumMod val="85000"/>
              <a:lumOff val="15000"/>
            </a:schemeClr>
          </a:solidFill>
          <a:latin typeface="Univers LT Std 47 Cn Lt" pitchFamily="34" charset="0"/>
          <a:ea typeface="+mj-ea"/>
          <a:cs typeface="+mj-cs"/>
        </a:defRPr>
      </a:lvl1pPr>
    </p:titleStyle>
    <p:bodyStyle>
      <a:lvl1pPr marL="0" indent="0" algn="l" defTabSz="914400" rtl="0" eaLnBrk="1" latinLnBrk="0" hangingPunct="1">
        <a:spcBef>
          <a:spcPct val="20000"/>
        </a:spcBef>
        <a:buFont typeface="Arial" panose="020B0604020202020204" pitchFamily="34" charset="0"/>
        <a:buNone/>
        <a:defRPr sz="3200" kern="1200">
          <a:solidFill>
            <a:schemeClr val="tx1">
              <a:lumMod val="85000"/>
              <a:lumOff val="15000"/>
            </a:schemeClr>
          </a:solidFill>
          <a:latin typeface="Univers LT Std 47 Cn Lt" pitchFamily="34" charset="0"/>
          <a:ea typeface="+mn-ea"/>
          <a:cs typeface="+mn-cs"/>
        </a:defRPr>
      </a:lvl1pPr>
      <a:lvl2pPr marL="457200" indent="0" algn="l" defTabSz="914400" rtl="0" eaLnBrk="1" latinLnBrk="0" hangingPunct="1">
        <a:spcBef>
          <a:spcPct val="20000"/>
        </a:spcBef>
        <a:buFont typeface="Arial" panose="020B0604020202020204" pitchFamily="34" charset="0"/>
        <a:buNone/>
        <a:defRPr sz="2800" kern="1200">
          <a:solidFill>
            <a:schemeClr val="tx1">
              <a:lumMod val="85000"/>
              <a:lumOff val="15000"/>
            </a:schemeClr>
          </a:solidFill>
          <a:latin typeface="Univers LT Std 47 Cn Lt" pitchFamily="34" charset="0"/>
          <a:ea typeface="+mn-ea"/>
          <a:cs typeface="+mn-cs"/>
        </a:defRPr>
      </a:lvl2pPr>
      <a:lvl3pPr marL="914400" indent="0" algn="l" defTabSz="914400" rtl="0" eaLnBrk="1" latinLnBrk="0" hangingPunct="1">
        <a:spcBef>
          <a:spcPct val="20000"/>
        </a:spcBef>
        <a:buFont typeface="Arial" panose="020B0604020202020204" pitchFamily="34" charset="0"/>
        <a:buNone/>
        <a:defRPr sz="2400" kern="1200">
          <a:solidFill>
            <a:schemeClr val="tx1">
              <a:lumMod val="85000"/>
              <a:lumOff val="15000"/>
            </a:schemeClr>
          </a:solidFill>
          <a:latin typeface="Univers LT Std 47 Cn Lt" pitchFamily="34" charset="0"/>
          <a:ea typeface="+mn-ea"/>
          <a:cs typeface="+mn-cs"/>
        </a:defRPr>
      </a:lvl3pPr>
      <a:lvl4pPr marL="1371600" indent="0" algn="l" defTabSz="914400" rtl="0" eaLnBrk="1" latinLnBrk="0" hangingPunct="1">
        <a:spcBef>
          <a:spcPct val="20000"/>
        </a:spcBef>
        <a:buFont typeface="Arial" panose="020B0604020202020204" pitchFamily="34" charset="0"/>
        <a:buNone/>
        <a:defRPr sz="2000" kern="1200">
          <a:solidFill>
            <a:schemeClr val="tx1">
              <a:lumMod val="85000"/>
              <a:lumOff val="15000"/>
            </a:schemeClr>
          </a:solidFill>
          <a:latin typeface="Univers LT Std 47 Cn Lt" pitchFamily="34" charset="0"/>
          <a:ea typeface="+mn-ea"/>
          <a:cs typeface="+mn-cs"/>
        </a:defRPr>
      </a:lvl4pPr>
      <a:lvl5pPr marL="1828800" indent="0" algn="l" defTabSz="914400" rtl="0" eaLnBrk="1" latinLnBrk="0" hangingPunct="1">
        <a:spcBef>
          <a:spcPct val="20000"/>
        </a:spcBef>
        <a:buFont typeface="Arial" panose="020B0604020202020204" pitchFamily="34" charset="0"/>
        <a:buNone/>
        <a:defRPr sz="2000" kern="1200">
          <a:solidFill>
            <a:schemeClr val="tx1">
              <a:lumMod val="85000"/>
              <a:lumOff val="15000"/>
            </a:schemeClr>
          </a:solidFill>
          <a:latin typeface="Univers LT Std 47 Cn Lt"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emf"/><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emf"/><Relationship Id="rId1" Type="http://schemas.openxmlformats.org/officeDocument/2006/relationships/slideLayout" Target="../slideLayouts/slideLayout5.xml"/><Relationship Id="rId5" Type="http://schemas.openxmlformats.org/officeDocument/2006/relationships/image" Target="../media/image18.emf"/><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emf"/><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emf"/><Relationship Id="rId1" Type="http://schemas.openxmlformats.org/officeDocument/2006/relationships/slideLayout" Target="../slideLayouts/slideLayout5.xml"/><Relationship Id="rId6" Type="http://schemas.openxmlformats.org/officeDocument/2006/relationships/image" Target="../media/image26.emf"/><Relationship Id="rId5" Type="http://schemas.openxmlformats.org/officeDocument/2006/relationships/image" Target="../media/image25.emf"/><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281840" y="404664"/>
            <a:ext cx="4320480" cy="1656184"/>
          </a:xfrm>
        </p:spPr>
        <p:txBody>
          <a:bodyPr>
            <a:noAutofit/>
          </a:bodyPr>
          <a:lstStyle/>
          <a:p>
            <a:r>
              <a:rPr lang="de-DE" sz="4800" b="1" dirty="0" smtClean="0"/>
              <a:t>Lernbereich 5</a:t>
            </a:r>
            <a:br>
              <a:rPr lang="de-DE" sz="4800" b="1" dirty="0" smtClean="0"/>
            </a:br>
            <a:r>
              <a:rPr lang="de-DE" sz="4800" b="1" dirty="0" smtClean="0"/>
              <a:t>Salze</a:t>
            </a:r>
            <a:endParaRPr lang="de-DE" sz="4800" b="1" dirty="0"/>
          </a:p>
        </p:txBody>
      </p:sp>
      <p:sp>
        <p:nvSpPr>
          <p:cNvPr id="3" name="Rechteck 2"/>
          <p:cNvSpPr/>
          <p:nvPr/>
        </p:nvSpPr>
        <p:spPr>
          <a:xfrm>
            <a:off x="4763" y="6182775"/>
            <a:ext cx="9139237" cy="76190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p:cNvSpPr txBox="1"/>
          <p:nvPr/>
        </p:nvSpPr>
        <p:spPr>
          <a:xfrm>
            <a:off x="2195736" y="6440029"/>
            <a:ext cx="5256584" cy="307777"/>
          </a:xfrm>
          <a:prstGeom prst="rect">
            <a:avLst/>
          </a:prstGeom>
          <a:noFill/>
        </p:spPr>
        <p:txBody>
          <a:bodyPr wrap="square" rtlCol="0">
            <a:spAutoFit/>
          </a:bodyPr>
          <a:lstStyle/>
          <a:p>
            <a:r>
              <a:rPr lang="de-DE" sz="1400" dirty="0" smtClean="0"/>
              <a:t>Rebekka Heimann und Bettina Venediger 2019</a:t>
            </a:r>
            <a:endParaRPr lang="de-DE" sz="1400" dirty="0"/>
          </a:p>
        </p:txBody>
      </p:sp>
    </p:spTree>
    <p:extLst>
      <p:ext uri="{BB962C8B-B14F-4D97-AF65-F5344CB8AC3E}">
        <p14:creationId xmlns:p14="http://schemas.microsoft.com/office/powerpoint/2010/main" val="28774768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p:cNvPicPr>
            <a:picLocks noChangeAspect="1"/>
          </p:cNvPicPr>
          <p:nvPr/>
        </p:nvPicPr>
        <p:blipFill>
          <a:blip r:embed="rId2"/>
          <a:stretch>
            <a:fillRect/>
          </a:stretch>
        </p:blipFill>
        <p:spPr>
          <a:xfrm>
            <a:off x="6767796" y="895830"/>
            <a:ext cx="1653938" cy="1536731"/>
          </a:xfrm>
          <a:prstGeom prst="rect">
            <a:avLst/>
          </a:prstGeom>
        </p:spPr>
      </p:pic>
      <p:sp>
        <p:nvSpPr>
          <p:cNvPr id="2" name="Titel 1"/>
          <p:cNvSpPr>
            <a:spLocks noGrp="1"/>
          </p:cNvSpPr>
          <p:nvPr>
            <p:ph type="title"/>
          </p:nvPr>
        </p:nvSpPr>
        <p:spPr>
          <a:noFill/>
        </p:spPr>
        <p:txBody>
          <a:bodyPr>
            <a:normAutofit/>
          </a:bodyPr>
          <a:lstStyle/>
          <a:p>
            <a:pPr algn="ctr"/>
            <a:r>
              <a:rPr lang="de-DE" sz="3200" dirty="0" smtClean="0">
                <a:solidFill>
                  <a:schemeClr val="accent3">
                    <a:lumMod val="50000"/>
                  </a:schemeClr>
                </a:solidFill>
                <a:latin typeface="Arial" panose="020B0604020202020204" pitchFamily="34" charset="0"/>
                <a:cs typeface="Arial" panose="020B0604020202020204" pitchFamily="34" charset="0"/>
              </a:rPr>
              <a:t>Zusammenhang zwischen Eigenschaften und</a:t>
            </a:r>
            <a:r>
              <a:rPr lang="de-DE" sz="3200" dirty="0">
                <a:solidFill>
                  <a:schemeClr val="accent3">
                    <a:lumMod val="50000"/>
                  </a:schemeClr>
                </a:solidFill>
                <a:latin typeface="Arial" panose="020B0604020202020204" pitchFamily="34" charset="0"/>
                <a:cs typeface="Arial" panose="020B0604020202020204" pitchFamily="34" charset="0"/>
              </a:rPr>
              <a:t> </a:t>
            </a:r>
            <a:r>
              <a:rPr lang="de-DE" sz="3200" dirty="0" smtClean="0">
                <a:solidFill>
                  <a:schemeClr val="accent3">
                    <a:lumMod val="50000"/>
                  </a:schemeClr>
                </a:solidFill>
                <a:latin typeface="Arial" panose="020B0604020202020204" pitchFamily="34" charset="0"/>
                <a:cs typeface="Arial" panose="020B0604020202020204" pitchFamily="34" charset="0"/>
              </a:rPr>
              <a:t>Bau von Kochsalz</a:t>
            </a:r>
            <a:endParaRPr lang="de-DE" sz="3200" dirty="0">
              <a:solidFill>
                <a:schemeClr val="accent3">
                  <a:lumMod val="50000"/>
                </a:schemeClr>
              </a:solidFill>
              <a:latin typeface="Arial" panose="020B0604020202020204" pitchFamily="34" charset="0"/>
              <a:cs typeface="Arial" panose="020B0604020202020204" pitchFamily="34" charset="0"/>
            </a:endParaRPr>
          </a:p>
        </p:txBody>
      </p:sp>
      <p:sp>
        <p:nvSpPr>
          <p:cNvPr id="4" name="Inhaltsplatzhalter 3"/>
          <p:cNvSpPr>
            <a:spLocks noGrp="1"/>
          </p:cNvSpPr>
          <p:nvPr>
            <p:ph sz="quarter" idx="13"/>
          </p:nvPr>
        </p:nvSpPr>
        <p:spPr/>
        <p:txBody>
          <a:bodyPr/>
          <a:lstStyle/>
          <a:p>
            <a:endParaRPr lang="de-DE"/>
          </a:p>
        </p:txBody>
      </p:sp>
      <p:sp>
        <p:nvSpPr>
          <p:cNvPr id="5" name="Inhaltsplatzhalter 4"/>
          <p:cNvSpPr>
            <a:spLocks noGrp="1"/>
          </p:cNvSpPr>
          <p:nvPr>
            <p:ph sz="quarter" idx="14"/>
          </p:nvPr>
        </p:nvSpPr>
        <p:spPr/>
        <p:txBody>
          <a:bodyPr/>
          <a:lstStyle/>
          <a:p>
            <a:endParaRPr lang="de-DE"/>
          </a:p>
        </p:txBody>
      </p:sp>
      <p:sp>
        <p:nvSpPr>
          <p:cNvPr id="53" name="Rectangle 5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3" name="Inhaltsplatzhalter 2"/>
          <p:cNvSpPr>
            <a:spLocks noGrp="1"/>
          </p:cNvSpPr>
          <p:nvPr>
            <p:ph idx="1"/>
          </p:nvPr>
        </p:nvSpPr>
        <p:spPr>
          <a:xfrm>
            <a:off x="1403648" y="1785691"/>
            <a:ext cx="5915000" cy="460647"/>
          </a:xfrm>
        </p:spPr>
        <p:txBody>
          <a:bodyPr>
            <a:normAutofit fontScale="85000" lnSpcReduction="20000"/>
          </a:bodyPr>
          <a:lstStyle/>
          <a:p>
            <a:r>
              <a:rPr lang="de-DE" sz="3500" dirty="0" smtClean="0">
                <a:solidFill>
                  <a:schemeClr val="accent3">
                    <a:lumMod val="50000"/>
                  </a:schemeClr>
                </a:solidFill>
              </a:rPr>
              <a:t>Bedeutung von Formeln</a:t>
            </a:r>
            <a:endParaRPr lang="de-DE" sz="3500" dirty="0">
              <a:solidFill>
                <a:schemeClr val="accent3">
                  <a:lumMod val="50000"/>
                </a:schemeClr>
              </a:solidFill>
            </a:endParaRPr>
          </a:p>
          <a:p>
            <a:endParaRPr lang="de-DE" dirty="0">
              <a:solidFill>
                <a:schemeClr val="accent3">
                  <a:lumMod val="50000"/>
                </a:schemeClr>
              </a:solidFill>
            </a:endParaRPr>
          </a:p>
        </p:txBody>
      </p:sp>
      <p:sp>
        <p:nvSpPr>
          <p:cNvPr id="6" name="Textfeld 5"/>
          <p:cNvSpPr txBox="1"/>
          <p:nvPr/>
        </p:nvSpPr>
        <p:spPr>
          <a:xfrm>
            <a:off x="437179" y="2492896"/>
            <a:ext cx="8236024" cy="3170099"/>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solidFill>
              <a:schemeClr val="accent3">
                <a:lumMod val="50000"/>
              </a:schemeClr>
            </a:solidFill>
          </a:ln>
          <a:effectLst>
            <a:outerShdw blurRad="50800" dist="38100" dir="18900000" algn="bl" rotWithShape="0">
              <a:prstClr val="black">
                <a:alpha val="40000"/>
              </a:prstClr>
            </a:outerShdw>
          </a:effectLst>
        </p:spPr>
        <p:txBody>
          <a:bodyPr wrap="square" rtlCol="0">
            <a:spAutoFit/>
          </a:bodyPr>
          <a:lstStyle/>
          <a:p>
            <a:r>
              <a:rPr lang="de-DE" sz="2000" dirty="0" smtClean="0"/>
              <a:t>Wichtig:</a:t>
            </a:r>
            <a:endParaRPr lang="de-DE" sz="2000" dirty="0"/>
          </a:p>
          <a:p>
            <a:pPr lvl="0"/>
            <a:endParaRPr lang="de-DE" sz="2000" dirty="0"/>
          </a:p>
          <a:p>
            <a:pPr lvl="0"/>
            <a:r>
              <a:rPr lang="de-DE" sz="2000" dirty="0" smtClean="0"/>
              <a:t>   Die </a:t>
            </a:r>
            <a:r>
              <a:rPr lang="de-DE" sz="2000" dirty="0"/>
              <a:t>Ladung der Ionen erscheint in der Formel nicht.</a:t>
            </a:r>
          </a:p>
          <a:p>
            <a:pPr lvl="0"/>
            <a:endParaRPr lang="de-DE" sz="2000" dirty="0"/>
          </a:p>
          <a:p>
            <a:pPr lvl="0"/>
            <a:r>
              <a:rPr lang="de-DE" sz="2000" dirty="0" smtClean="0"/>
              <a:t>   Der </a:t>
            </a:r>
            <a:r>
              <a:rPr lang="de-DE" sz="2000" dirty="0"/>
              <a:t>Index (Fußnote) am Symbol gibt an, wie viele von diesen Ionen </a:t>
            </a:r>
            <a:r>
              <a:rPr lang="de-DE" sz="2000" dirty="0" smtClean="0"/>
              <a:t>  </a:t>
            </a:r>
          </a:p>
          <a:p>
            <a:pPr lvl="0"/>
            <a:r>
              <a:rPr lang="de-DE" sz="2000" dirty="0"/>
              <a:t> </a:t>
            </a:r>
            <a:r>
              <a:rPr lang="de-DE" sz="2000" dirty="0" smtClean="0"/>
              <a:t>  zu einem Gitterausschnitt </a:t>
            </a:r>
            <a:r>
              <a:rPr lang="de-DE" sz="2000" dirty="0"/>
              <a:t>gehören. Eine 1 wird nicht </a:t>
            </a:r>
            <a:endParaRPr lang="de-DE" sz="2000" dirty="0" smtClean="0"/>
          </a:p>
          <a:p>
            <a:pPr lvl="0"/>
            <a:r>
              <a:rPr lang="de-DE" sz="2000" dirty="0"/>
              <a:t> </a:t>
            </a:r>
            <a:r>
              <a:rPr lang="de-DE" sz="2000" dirty="0" smtClean="0"/>
              <a:t>  hingeschrieben</a:t>
            </a:r>
            <a:r>
              <a:rPr lang="de-DE" sz="2000" dirty="0"/>
              <a:t>.</a:t>
            </a:r>
          </a:p>
          <a:p>
            <a:pPr lvl="0"/>
            <a:endParaRPr lang="de-DE" sz="2000" dirty="0"/>
          </a:p>
          <a:p>
            <a:pPr lvl="0"/>
            <a:r>
              <a:rPr lang="de-DE" sz="2000" dirty="0" smtClean="0"/>
              <a:t>   In </a:t>
            </a:r>
            <a:r>
              <a:rPr lang="de-DE" sz="2000" dirty="0"/>
              <a:t>der Formel </a:t>
            </a:r>
            <a:r>
              <a:rPr lang="de-DE" sz="2000" dirty="0" smtClean="0"/>
              <a:t>steht </a:t>
            </a:r>
            <a:r>
              <a:rPr lang="de-DE" sz="2000" dirty="0"/>
              <a:t>zuerst das Kation (positiv) und dann das </a:t>
            </a:r>
            <a:endParaRPr lang="de-DE" sz="2000" dirty="0" smtClean="0"/>
          </a:p>
          <a:p>
            <a:pPr lvl="0"/>
            <a:r>
              <a:rPr lang="de-DE" sz="2000" dirty="0"/>
              <a:t> </a:t>
            </a:r>
            <a:r>
              <a:rPr lang="de-DE" sz="2000" dirty="0" smtClean="0"/>
              <a:t>  Anion (negativ).</a:t>
            </a:r>
            <a:endParaRPr lang="de-DE" sz="2000" dirty="0"/>
          </a:p>
        </p:txBody>
      </p:sp>
      <p:sp>
        <p:nvSpPr>
          <p:cNvPr id="15" name="Rectangle 10"/>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17" name="Rectangle 11"/>
          <p:cNvSpPr>
            <a:spLocks noChangeArrowheads="1"/>
          </p:cNvSpPr>
          <p:nvPr/>
        </p:nvSpPr>
        <p:spPr bwMode="auto">
          <a:xfrm>
            <a:off x="152400" y="14001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18" name="Rectangle 13"/>
          <p:cNvSpPr>
            <a:spLocks noChangeArrowheads="1"/>
          </p:cNvSpPr>
          <p:nvPr/>
        </p:nvSpPr>
        <p:spPr bwMode="auto">
          <a:xfrm>
            <a:off x="152400" y="14001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Tree>
    <p:extLst>
      <p:ext uri="{BB962C8B-B14F-4D97-AF65-F5344CB8AC3E}">
        <p14:creationId xmlns:p14="http://schemas.microsoft.com/office/powerpoint/2010/main" val="169881344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noFill/>
        </p:spPr>
        <p:txBody>
          <a:bodyPr>
            <a:normAutofit/>
          </a:bodyPr>
          <a:lstStyle/>
          <a:p>
            <a:pPr algn="ctr"/>
            <a:r>
              <a:rPr lang="de-DE" sz="3200" dirty="0" smtClean="0">
                <a:solidFill>
                  <a:schemeClr val="accent3">
                    <a:lumMod val="50000"/>
                  </a:schemeClr>
                </a:solidFill>
                <a:latin typeface="Arial" panose="020B0604020202020204" pitchFamily="34" charset="0"/>
                <a:cs typeface="Arial" panose="020B0604020202020204" pitchFamily="34" charset="0"/>
              </a:rPr>
              <a:t>Lösen von Salzen in Wasser</a:t>
            </a:r>
            <a:endParaRPr lang="de-DE" sz="3200" dirty="0">
              <a:solidFill>
                <a:schemeClr val="accent3">
                  <a:lumMod val="50000"/>
                </a:schemeClr>
              </a:solidFill>
              <a:latin typeface="Arial" panose="020B0604020202020204" pitchFamily="34" charset="0"/>
              <a:cs typeface="Arial" panose="020B0604020202020204" pitchFamily="34" charset="0"/>
            </a:endParaRPr>
          </a:p>
        </p:txBody>
      </p:sp>
      <p:sp>
        <p:nvSpPr>
          <p:cNvPr id="4" name="Inhaltsplatzhalter 3"/>
          <p:cNvSpPr>
            <a:spLocks noGrp="1"/>
          </p:cNvSpPr>
          <p:nvPr>
            <p:ph sz="quarter" idx="13"/>
          </p:nvPr>
        </p:nvSpPr>
        <p:spPr/>
        <p:txBody>
          <a:bodyPr/>
          <a:lstStyle/>
          <a:p>
            <a:endParaRPr lang="de-DE"/>
          </a:p>
        </p:txBody>
      </p:sp>
      <p:sp>
        <p:nvSpPr>
          <p:cNvPr id="5" name="Inhaltsplatzhalter 4"/>
          <p:cNvSpPr>
            <a:spLocks noGrp="1"/>
          </p:cNvSpPr>
          <p:nvPr>
            <p:ph sz="quarter" idx="14"/>
          </p:nvPr>
        </p:nvSpPr>
        <p:spPr/>
        <p:txBody>
          <a:bodyPr/>
          <a:lstStyle/>
          <a:p>
            <a:endParaRPr lang="de-DE"/>
          </a:p>
        </p:txBody>
      </p:sp>
      <p:sp>
        <p:nvSpPr>
          <p:cNvPr id="53" name="Rectangle 5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3" name="Inhaltsplatzhalter 2"/>
          <p:cNvSpPr>
            <a:spLocks noGrp="1"/>
          </p:cNvSpPr>
          <p:nvPr>
            <p:ph idx="1"/>
          </p:nvPr>
        </p:nvSpPr>
        <p:spPr>
          <a:xfrm>
            <a:off x="1901808" y="1417638"/>
            <a:ext cx="5915000" cy="460647"/>
          </a:xfrm>
        </p:spPr>
        <p:txBody>
          <a:bodyPr/>
          <a:lstStyle/>
          <a:p>
            <a:r>
              <a:rPr lang="de-DE" sz="2000" dirty="0" smtClean="0"/>
              <a:t>Temperaturänderung beim Lösen von Salzen</a:t>
            </a:r>
            <a:endParaRPr lang="de-DE" sz="2000" dirty="0"/>
          </a:p>
          <a:p>
            <a:endParaRPr lang="de-DE" dirty="0"/>
          </a:p>
        </p:txBody>
      </p:sp>
      <p:sp>
        <p:nvSpPr>
          <p:cNvPr id="7" name="Textfeld 6"/>
          <p:cNvSpPr txBox="1"/>
          <p:nvPr/>
        </p:nvSpPr>
        <p:spPr>
          <a:xfrm>
            <a:off x="4859308" y="2427561"/>
            <a:ext cx="1870992" cy="400110"/>
          </a:xfrm>
          <a:prstGeom prst="rect">
            <a:avLst/>
          </a:prstGeom>
          <a:noFill/>
        </p:spPr>
        <p:txBody>
          <a:bodyPr wrap="square" rtlCol="0">
            <a:spAutoFit/>
          </a:bodyPr>
          <a:lstStyle/>
          <a:p>
            <a:r>
              <a:rPr lang="de-DE" sz="2000" dirty="0" smtClean="0"/>
              <a:t>Calciumchlorid</a:t>
            </a:r>
            <a:endParaRPr lang="de-DE" sz="2000" dirty="0"/>
          </a:p>
        </p:txBody>
      </p:sp>
      <p:sp>
        <p:nvSpPr>
          <p:cNvPr id="9" name="Textfeld 8"/>
          <p:cNvSpPr txBox="1"/>
          <p:nvPr/>
        </p:nvSpPr>
        <p:spPr>
          <a:xfrm>
            <a:off x="1227232" y="2449078"/>
            <a:ext cx="1870992" cy="400110"/>
          </a:xfrm>
          <a:prstGeom prst="rect">
            <a:avLst/>
          </a:prstGeom>
          <a:noFill/>
        </p:spPr>
        <p:txBody>
          <a:bodyPr wrap="square" rtlCol="0">
            <a:spAutoFit/>
          </a:bodyPr>
          <a:lstStyle/>
          <a:p>
            <a:r>
              <a:rPr lang="de-DE" sz="2000" dirty="0" smtClean="0"/>
              <a:t>Natriumchlorid</a:t>
            </a:r>
            <a:endParaRPr lang="de-DE" sz="2000" dirty="0"/>
          </a:p>
        </p:txBody>
      </p:sp>
      <p:pic>
        <p:nvPicPr>
          <p:cNvPr id="8" name="Grafik 7"/>
          <p:cNvPicPr>
            <a:picLocks noChangeAspect="1"/>
          </p:cNvPicPr>
          <p:nvPr/>
        </p:nvPicPr>
        <p:blipFill>
          <a:blip r:embed="rId2"/>
          <a:stretch>
            <a:fillRect/>
          </a:stretch>
        </p:blipFill>
        <p:spPr>
          <a:xfrm>
            <a:off x="426368" y="2883811"/>
            <a:ext cx="10736873" cy="3088059"/>
          </a:xfrm>
          <a:prstGeom prst="rect">
            <a:avLst/>
          </a:prstGeom>
        </p:spPr>
      </p:pic>
      <p:pic>
        <p:nvPicPr>
          <p:cNvPr id="5122" name="Grafik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2883811"/>
            <a:ext cx="3387609" cy="2489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582442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Abgerundetes Rechteck 35"/>
          <p:cNvSpPr/>
          <p:nvPr/>
        </p:nvSpPr>
        <p:spPr>
          <a:xfrm>
            <a:off x="950353" y="3748077"/>
            <a:ext cx="7209675" cy="1588229"/>
          </a:xfrm>
          <a:prstGeom prst="roundRect">
            <a:avLst/>
          </a:prstGeom>
          <a:gradFill flip="none" rotWithShape="1">
            <a:gsLst>
              <a:gs pos="0">
                <a:schemeClr val="accent3">
                  <a:lumMod val="0"/>
                  <a:lumOff val="100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title"/>
          </p:nvPr>
        </p:nvSpPr>
        <p:spPr>
          <a:xfrm>
            <a:off x="457200" y="233074"/>
            <a:ext cx="8229600" cy="1143000"/>
          </a:xfrm>
          <a:noFill/>
        </p:spPr>
        <p:txBody>
          <a:bodyPr>
            <a:normAutofit/>
          </a:bodyPr>
          <a:lstStyle/>
          <a:p>
            <a:pPr algn="ctr"/>
            <a:r>
              <a:rPr lang="de-DE" sz="3200" dirty="0" smtClean="0">
                <a:solidFill>
                  <a:schemeClr val="accent3">
                    <a:lumMod val="50000"/>
                  </a:schemeClr>
                </a:solidFill>
                <a:latin typeface="Arial" panose="020B0604020202020204" pitchFamily="34" charset="0"/>
                <a:cs typeface="Arial" panose="020B0604020202020204" pitchFamily="34" charset="0"/>
              </a:rPr>
              <a:t>Lösen von Salzen in Wasser</a:t>
            </a:r>
            <a:endParaRPr lang="de-DE" sz="3200" dirty="0">
              <a:solidFill>
                <a:schemeClr val="accent3">
                  <a:lumMod val="50000"/>
                </a:schemeClr>
              </a:solidFill>
              <a:latin typeface="Arial" panose="020B0604020202020204" pitchFamily="34" charset="0"/>
              <a:cs typeface="Arial" panose="020B0604020202020204" pitchFamily="34" charset="0"/>
            </a:endParaRPr>
          </a:p>
        </p:txBody>
      </p:sp>
      <p:sp>
        <p:nvSpPr>
          <p:cNvPr id="4" name="Inhaltsplatzhalter 3"/>
          <p:cNvSpPr>
            <a:spLocks noGrp="1"/>
          </p:cNvSpPr>
          <p:nvPr>
            <p:ph sz="quarter" idx="13"/>
          </p:nvPr>
        </p:nvSpPr>
        <p:spPr/>
        <p:txBody>
          <a:bodyPr/>
          <a:lstStyle/>
          <a:p>
            <a:endParaRPr lang="de-DE"/>
          </a:p>
        </p:txBody>
      </p:sp>
      <p:sp>
        <p:nvSpPr>
          <p:cNvPr id="5" name="Inhaltsplatzhalter 4"/>
          <p:cNvSpPr>
            <a:spLocks noGrp="1"/>
          </p:cNvSpPr>
          <p:nvPr>
            <p:ph sz="quarter" idx="14"/>
          </p:nvPr>
        </p:nvSpPr>
        <p:spPr/>
        <p:txBody>
          <a:bodyPr/>
          <a:lstStyle/>
          <a:p>
            <a:endParaRPr lang="de-DE"/>
          </a:p>
        </p:txBody>
      </p:sp>
      <p:sp>
        <p:nvSpPr>
          <p:cNvPr id="53" name="Rectangle 5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3" name="Inhaltsplatzhalter 2"/>
          <p:cNvSpPr>
            <a:spLocks noGrp="1"/>
          </p:cNvSpPr>
          <p:nvPr>
            <p:ph idx="1"/>
          </p:nvPr>
        </p:nvSpPr>
        <p:spPr>
          <a:xfrm>
            <a:off x="1345346" y="1214762"/>
            <a:ext cx="5905306" cy="359595"/>
          </a:xfrm>
        </p:spPr>
        <p:txBody>
          <a:bodyPr>
            <a:normAutofit fontScale="92500" lnSpcReduction="20000"/>
          </a:bodyPr>
          <a:lstStyle/>
          <a:p>
            <a:r>
              <a:rPr lang="de-DE" sz="2200" dirty="0" smtClean="0"/>
              <a:t>Temperaturänderung beim Lösen von Salzen</a:t>
            </a:r>
            <a:endParaRPr lang="de-DE" sz="2200" dirty="0"/>
          </a:p>
          <a:p>
            <a:endParaRPr lang="de-DE" dirty="0"/>
          </a:p>
        </p:txBody>
      </p:sp>
      <p:sp>
        <p:nvSpPr>
          <p:cNvPr id="7" name="Textfeld 6"/>
          <p:cNvSpPr txBox="1"/>
          <p:nvPr/>
        </p:nvSpPr>
        <p:spPr>
          <a:xfrm>
            <a:off x="5274064" y="1821690"/>
            <a:ext cx="1870992" cy="400110"/>
          </a:xfrm>
          <a:prstGeom prst="rect">
            <a:avLst/>
          </a:prstGeom>
          <a:noFill/>
        </p:spPr>
        <p:txBody>
          <a:bodyPr wrap="square" rtlCol="0">
            <a:spAutoFit/>
          </a:bodyPr>
          <a:lstStyle/>
          <a:p>
            <a:r>
              <a:rPr lang="de-DE" sz="2000" dirty="0" smtClean="0"/>
              <a:t>Calciumchlorid</a:t>
            </a:r>
            <a:endParaRPr lang="de-DE" sz="2000" dirty="0"/>
          </a:p>
        </p:txBody>
      </p:sp>
      <p:sp>
        <p:nvSpPr>
          <p:cNvPr id="9" name="Textfeld 8"/>
          <p:cNvSpPr txBox="1"/>
          <p:nvPr/>
        </p:nvSpPr>
        <p:spPr>
          <a:xfrm>
            <a:off x="1345346" y="1806952"/>
            <a:ext cx="1870992" cy="400110"/>
          </a:xfrm>
          <a:prstGeom prst="rect">
            <a:avLst/>
          </a:prstGeom>
          <a:noFill/>
        </p:spPr>
        <p:txBody>
          <a:bodyPr wrap="square" rtlCol="0">
            <a:spAutoFit/>
          </a:bodyPr>
          <a:lstStyle/>
          <a:p>
            <a:r>
              <a:rPr lang="de-DE" sz="2000" dirty="0" smtClean="0"/>
              <a:t>Natriumchlorid</a:t>
            </a:r>
            <a:endParaRPr lang="de-DE" sz="2000" dirty="0"/>
          </a:p>
        </p:txBody>
      </p:sp>
      <p:pic>
        <p:nvPicPr>
          <p:cNvPr id="6" name="Grafik 5"/>
          <p:cNvPicPr>
            <a:picLocks noChangeAspect="1"/>
          </p:cNvPicPr>
          <p:nvPr/>
        </p:nvPicPr>
        <p:blipFill>
          <a:blip r:embed="rId2"/>
          <a:stretch>
            <a:fillRect/>
          </a:stretch>
        </p:blipFill>
        <p:spPr>
          <a:xfrm>
            <a:off x="5059760" y="2237266"/>
            <a:ext cx="2190892" cy="1187322"/>
          </a:xfrm>
          <a:prstGeom prst="rect">
            <a:avLst/>
          </a:prstGeom>
        </p:spPr>
      </p:pic>
      <p:pic>
        <p:nvPicPr>
          <p:cNvPr id="10" name="Grafik 9"/>
          <p:cNvPicPr>
            <a:picLocks noChangeAspect="1"/>
          </p:cNvPicPr>
          <p:nvPr/>
        </p:nvPicPr>
        <p:blipFill>
          <a:blip r:embed="rId3"/>
          <a:stretch>
            <a:fillRect/>
          </a:stretch>
        </p:blipFill>
        <p:spPr>
          <a:xfrm>
            <a:off x="1301511" y="2231869"/>
            <a:ext cx="2246621" cy="1209719"/>
          </a:xfrm>
          <a:prstGeom prst="rect">
            <a:avLst/>
          </a:prstGeom>
        </p:spPr>
      </p:pic>
      <p:sp>
        <p:nvSpPr>
          <p:cNvPr id="11" name="Textfeld 10"/>
          <p:cNvSpPr txBox="1"/>
          <p:nvPr/>
        </p:nvSpPr>
        <p:spPr>
          <a:xfrm>
            <a:off x="1115616" y="3748077"/>
            <a:ext cx="6483156" cy="769441"/>
          </a:xfrm>
          <a:prstGeom prst="rect">
            <a:avLst/>
          </a:prstGeom>
          <a:noFill/>
        </p:spPr>
        <p:txBody>
          <a:bodyPr wrap="square" rtlCol="0">
            <a:spAutoFit/>
          </a:bodyPr>
          <a:lstStyle/>
          <a:p>
            <a:r>
              <a:rPr lang="de-DE" sz="2400" dirty="0" smtClean="0">
                <a:solidFill>
                  <a:srgbClr val="0070C0"/>
                </a:solidFill>
              </a:rPr>
              <a:t>E</a:t>
            </a:r>
            <a:r>
              <a:rPr lang="de-DE" sz="2000" dirty="0" smtClean="0">
                <a:solidFill>
                  <a:srgbClr val="0070C0"/>
                </a:solidFill>
              </a:rPr>
              <a:t> </a:t>
            </a:r>
            <a:r>
              <a:rPr lang="de-DE" dirty="0" smtClean="0">
                <a:solidFill>
                  <a:srgbClr val="0070C0"/>
                </a:solidFill>
              </a:rPr>
              <a:t>Ionengitter</a:t>
            </a:r>
            <a:r>
              <a:rPr lang="de-DE" sz="2000" dirty="0" smtClean="0">
                <a:solidFill>
                  <a:srgbClr val="0070C0"/>
                </a:solidFill>
              </a:rPr>
              <a:t> </a:t>
            </a:r>
            <a:r>
              <a:rPr lang="de-DE" sz="2000" dirty="0" smtClean="0"/>
              <a:t>= </a:t>
            </a:r>
            <a:r>
              <a:rPr lang="de-DE" sz="2000" dirty="0" smtClean="0">
                <a:solidFill>
                  <a:srgbClr val="0070C0"/>
                </a:solidFill>
              </a:rPr>
              <a:t>Energie, die benötigt wird</a:t>
            </a:r>
            <a:r>
              <a:rPr lang="de-DE" sz="2000" dirty="0" smtClean="0"/>
              <a:t>, um die Ionen aus dem Gitter zu lösen</a:t>
            </a:r>
          </a:p>
        </p:txBody>
      </p:sp>
      <p:sp>
        <p:nvSpPr>
          <p:cNvPr id="15" name="Textfeld 14"/>
          <p:cNvSpPr txBox="1"/>
          <p:nvPr/>
        </p:nvSpPr>
        <p:spPr>
          <a:xfrm>
            <a:off x="1097029" y="4486610"/>
            <a:ext cx="7274026" cy="769441"/>
          </a:xfrm>
          <a:prstGeom prst="rect">
            <a:avLst/>
          </a:prstGeom>
          <a:noFill/>
        </p:spPr>
        <p:txBody>
          <a:bodyPr wrap="square" rtlCol="0">
            <a:spAutoFit/>
          </a:bodyPr>
          <a:lstStyle/>
          <a:p>
            <a:r>
              <a:rPr lang="de-DE" sz="2400" dirty="0" smtClean="0">
                <a:solidFill>
                  <a:srgbClr val="FF0000"/>
                </a:solidFill>
              </a:rPr>
              <a:t>E </a:t>
            </a:r>
            <a:r>
              <a:rPr lang="de-DE" dirty="0" smtClean="0">
                <a:solidFill>
                  <a:srgbClr val="FF0000"/>
                </a:solidFill>
              </a:rPr>
              <a:t>Ion-Wasser</a:t>
            </a:r>
            <a:r>
              <a:rPr lang="de-DE" sz="2000" dirty="0" smtClean="0">
                <a:solidFill>
                  <a:srgbClr val="FF0000"/>
                </a:solidFill>
              </a:rPr>
              <a:t> </a:t>
            </a:r>
            <a:r>
              <a:rPr lang="de-DE" sz="2000" dirty="0" smtClean="0"/>
              <a:t>= </a:t>
            </a:r>
            <a:r>
              <a:rPr lang="de-DE" sz="2000" dirty="0" smtClean="0">
                <a:solidFill>
                  <a:srgbClr val="FF0000"/>
                </a:solidFill>
              </a:rPr>
              <a:t>Energie, die frei wird</a:t>
            </a:r>
            <a:r>
              <a:rPr lang="de-DE" sz="2000" dirty="0" smtClean="0"/>
              <a:t>, wenn Anziehungskräfte zwischen Ionen </a:t>
            </a:r>
            <a:r>
              <a:rPr lang="de-DE" sz="2000" dirty="0"/>
              <a:t>und </a:t>
            </a:r>
            <a:r>
              <a:rPr lang="de-DE" sz="2000" dirty="0" smtClean="0"/>
              <a:t>Wassermolekülen wirksam werden</a:t>
            </a:r>
            <a:endParaRPr lang="de-DE" sz="2000" dirty="0"/>
          </a:p>
        </p:txBody>
      </p:sp>
    </p:spTree>
    <p:extLst>
      <p:ext uri="{BB962C8B-B14F-4D97-AF65-F5344CB8AC3E}">
        <p14:creationId xmlns:p14="http://schemas.microsoft.com/office/powerpoint/2010/main" val="5023514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fik 15"/>
          <p:cNvPicPr>
            <a:picLocks noChangeAspect="1"/>
          </p:cNvPicPr>
          <p:nvPr/>
        </p:nvPicPr>
        <p:blipFill>
          <a:blip r:embed="rId2"/>
          <a:stretch>
            <a:fillRect/>
          </a:stretch>
        </p:blipFill>
        <p:spPr>
          <a:xfrm>
            <a:off x="2386809" y="3380222"/>
            <a:ext cx="5762602" cy="734310"/>
          </a:xfrm>
          <a:prstGeom prst="rect">
            <a:avLst/>
          </a:prstGeom>
        </p:spPr>
      </p:pic>
      <p:sp>
        <p:nvSpPr>
          <p:cNvPr id="36" name="Abgerundetes Rechteck 35"/>
          <p:cNvSpPr/>
          <p:nvPr/>
        </p:nvSpPr>
        <p:spPr>
          <a:xfrm>
            <a:off x="971600" y="4644314"/>
            <a:ext cx="7209675" cy="1588229"/>
          </a:xfrm>
          <a:prstGeom prst="roundRect">
            <a:avLst/>
          </a:prstGeom>
          <a:gradFill flip="none" rotWithShape="1">
            <a:gsLst>
              <a:gs pos="0">
                <a:schemeClr val="accent3">
                  <a:lumMod val="0"/>
                  <a:lumOff val="100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title"/>
          </p:nvPr>
        </p:nvSpPr>
        <p:spPr>
          <a:xfrm>
            <a:off x="457200" y="233074"/>
            <a:ext cx="8229600" cy="1143000"/>
          </a:xfrm>
          <a:noFill/>
        </p:spPr>
        <p:txBody>
          <a:bodyPr>
            <a:normAutofit/>
          </a:bodyPr>
          <a:lstStyle/>
          <a:p>
            <a:pPr algn="ctr"/>
            <a:r>
              <a:rPr lang="de-DE" sz="3200" dirty="0" smtClean="0">
                <a:solidFill>
                  <a:schemeClr val="accent3">
                    <a:lumMod val="50000"/>
                  </a:schemeClr>
                </a:solidFill>
                <a:latin typeface="Arial" panose="020B0604020202020204" pitchFamily="34" charset="0"/>
                <a:cs typeface="Arial" panose="020B0604020202020204" pitchFamily="34" charset="0"/>
              </a:rPr>
              <a:t>Lösen von Salzen in Wasser</a:t>
            </a:r>
            <a:endParaRPr lang="de-DE" sz="3200" dirty="0">
              <a:solidFill>
                <a:schemeClr val="accent3">
                  <a:lumMod val="50000"/>
                </a:schemeClr>
              </a:solidFill>
              <a:latin typeface="Arial" panose="020B0604020202020204" pitchFamily="34" charset="0"/>
              <a:cs typeface="Arial" panose="020B0604020202020204" pitchFamily="34" charset="0"/>
            </a:endParaRPr>
          </a:p>
        </p:txBody>
      </p:sp>
      <p:sp>
        <p:nvSpPr>
          <p:cNvPr id="4" name="Inhaltsplatzhalter 3"/>
          <p:cNvSpPr>
            <a:spLocks noGrp="1"/>
          </p:cNvSpPr>
          <p:nvPr>
            <p:ph sz="quarter" idx="13"/>
          </p:nvPr>
        </p:nvSpPr>
        <p:spPr/>
        <p:txBody>
          <a:bodyPr/>
          <a:lstStyle/>
          <a:p>
            <a:endParaRPr lang="de-DE"/>
          </a:p>
        </p:txBody>
      </p:sp>
      <p:sp>
        <p:nvSpPr>
          <p:cNvPr id="5" name="Inhaltsplatzhalter 4"/>
          <p:cNvSpPr>
            <a:spLocks noGrp="1"/>
          </p:cNvSpPr>
          <p:nvPr>
            <p:ph sz="quarter" idx="14"/>
          </p:nvPr>
        </p:nvSpPr>
        <p:spPr/>
        <p:txBody>
          <a:bodyPr/>
          <a:lstStyle/>
          <a:p>
            <a:endParaRPr lang="de-DE"/>
          </a:p>
        </p:txBody>
      </p:sp>
      <p:sp>
        <p:nvSpPr>
          <p:cNvPr id="53" name="Rectangle 5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3" name="Inhaltsplatzhalter 2"/>
          <p:cNvSpPr>
            <a:spLocks noGrp="1"/>
          </p:cNvSpPr>
          <p:nvPr>
            <p:ph idx="1"/>
          </p:nvPr>
        </p:nvSpPr>
        <p:spPr>
          <a:xfrm>
            <a:off x="1345346" y="1214762"/>
            <a:ext cx="5905306" cy="359595"/>
          </a:xfrm>
        </p:spPr>
        <p:txBody>
          <a:bodyPr>
            <a:normAutofit fontScale="92500" lnSpcReduction="20000"/>
          </a:bodyPr>
          <a:lstStyle/>
          <a:p>
            <a:r>
              <a:rPr lang="de-DE" sz="2200" dirty="0" smtClean="0"/>
              <a:t>Temperaturänderung beim Lösen von Salzen</a:t>
            </a:r>
            <a:endParaRPr lang="de-DE" sz="2200" dirty="0"/>
          </a:p>
          <a:p>
            <a:endParaRPr lang="de-DE" dirty="0"/>
          </a:p>
        </p:txBody>
      </p:sp>
      <p:sp>
        <p:nvSpPr>
          <p:cNvPr id="7" name="Textfeld 6"/>
          <p:cNvSpPr txBox="1"/>
          <p:nvPr/>
        </p:nvSpPr>
        <p:spPr>
          <a:xfrm>
            <a:off x="5274064" y="1821690"/>
            <a:ext cx="1870992" cy="400110"/>
          </a:xfrm>
          <a:prstGeom prst="rect">
            <a:avLst/>
          </a:prstGeom>
          <a:noFill/>
        </p:spPr>
        <p:txBody>
          <a:bodyPr wrap="square" rtlCol="0">
            <a:spAutoFit/>
          </a:bodyPr>
          <a:lstStyle/>
          <a:p>
            <a:r>
              <a:rPr lang="de-DE" sz="2000" dirty="0" smtClean="0"/>
              <a:t>Calciumchlorid</a:t>
            </a:r>
            <a:endParaRPr lang="de-DE" sz="2000" dirty="0"/>
          </a:p>
        </p:txBody>
      </p:sp>
      <p:sp>
        <p:nvSpPr>
          <p:cNvPr id="9" name="Textfeld 8"/>
          <p:cNvSpPr txBox="1"/>
          <p:nvPr/>
        </p:nvSpPr>
        <p:spPr>
          <a:xfrm>
            <a:off x="1345346" y="1806952"/>
            <a:ext cx="1870992" cy="400110"/>
          </a:xfrm>
          <a:prstGeom prst="rect">
            <a:avLst/>
          </a:prstGeom>
          <a:noFill/>
        </p:spPr>
        <p:txBody>
          <a:bodyPr wrap="square" rtlCol="0">
            <a:spAutoFit/>
          </a:bodyPr>
          <a:lstStyle/>
          <a:p>
            <a:r>
              <a:rPr lang="de-DE" sz="2000" dirty="0" smtClean="0"/>
              <a:t>Natriumchlorid</a:t>
            </a:r>
            <a:endParaRPr lang="de-DE" sz="2000" dirty="0"/>
          </a:p>
        </p:txBody>
      </p:sp>
      <p:pic>
        <p:nvPicPr>
          <p:cNvPr id="6" name="Grafik 5"/>
          <p:cNvPicPr>
            <a:picLocks noChangeAspect="1"/>
          </p:cNvPicPr>
          <p:nvPr/>
        </p:nvPicPr>
        <p:blipFill>
          <a:blip r:embed="rId3"/>
          <a:stretch>
            <a:fillRect/>
          </a:stretch>
        </p:blipFill>
        <p:spPr>
          <a:xfrm>
            <a:off x="5059760" y="2237266"/>
            <a:ext cx="2190892" cy="1187322"/>
          </a:xfrm>
          <a:prstGeom prst="rect">
            <a:avLst/>
          </a:prstGeom>
        </p:spPr>
      </p:pic>
      <p:pic>
        <p:nvPicPr>
          <p:cNvPr id="10" name="Grafik 9"/>
          <p:cNvPicPr>
            <a:picLocks noChangeAspect="1"/>
          </p:cNvPicPr>
          <p:nvPr/>
        </p:nvPicPr>
        <p:blipFill>
          <a:blip r:embed="rId4"/>
          <a:stretch>
            <a:fillRect/>
          </a:stretch>
        </p:blipFill>
        <p:spPr>
          <a:xfrm>
            <a:off x="1301511" y="2231869"/>
            <a:ext cx="2246621" cy="1209719"/>
          </a:xfrm>
          <a:prstGeom prst="rect">
            <a:avLst/>
          </a:prstGeom>
        </p:spPr>
      </p:pic>
      <p:sp>
        <p:nvSpPr>
          <p:cNvPr id="11" name="Textfeld 10"/>
          <p:cNvSpPr txBox="1"/>
          <p:nvPr/>
        </p:nvSpPr>
        <p:spPr>
          <a:xfrm>
            <a:off x="1111397" y="4716815"/>
            <a:ext cx="6483156" cy="769441"/>
          </a:xfrm>
          <a:prstGeom prst="rect">
            <a:avLst/>
          </a:prstGeom>
          <a:noFill/>
        </p:spPr>
        <p:txBody>
          <a:bodyPr wrap="square" rtlCol="0">
            <a:spAutoFit/>
          </a:bodyPr>
          <a:lstStyle/>
          <a:p>
            <a:r>
              <a:rPr lang="de-DE" sz="2400" dirty="0" smtClean="0">
                <a:solidFill>
                  <a:srgbClr val="0070C0"/>
                </a:solidFill>
              </a:rPr>
              <a:t>E</a:t>
            </a:r>
            <a:r>
              <a:rPr lang="de-DE" sz="2000" dirty="0" smtClean="0">
                <a:solidFill>
                  <a:srgbClr val="0070C0"/>
                </a:solidFill>
              </a:rPr>
              <a:t> </a:t>
            </a:r>
            <a:r>
              <a:rPr lang="de-DE" dirty="0" smtClean="0">
                <a:solidFill>
                  <a:srgbClr val="0070C0"/>
                </a:solidFill>
              </a:rPr>
              <a:t>Ionengitter</a:t>
            </a:r>
            <a:r>
              <a:rPr lang="de-DE" sz="2000" dirty="0" smtClean="0">
                <a:solidFill>
                  <a:srgbClr val="0070C0"/>
                </a:solidFill>
              </a:rPr>
              <a:t> </a:t>
            </a:r>
            <a:r>
              <a:rPr lang="de-DE" sz="2000" dirty="0" smtClean="0"/>
              <a:t>= </a:t>
            </a:r>
            <a:r>
              <a:rPr lang="de-DE" sz="2000" dirty="0" smtClean="0">
                <a:solidFill>
                  <a:srgbClr val="0070C0"/>
                </a:solidFill>
              </a:rPr>
              <a:t>Energie, die benötigt wird</a:t>
            </a:r>
            <a:r>
              <a:rPr lang="de-DE" sz="2000" dirty="0" smtClean="0"/>
              <a:t>, um die Ionen aus dem Gitter zu lösen</a:t>
            </a:r>
          </a:p>
        </p:txBody>
      </p:sp>
      <p:sp>
        <p:nvSpPr>
          <p:cNvPr id="15" name="Textfeld 14"/>
          <p:cNvSpPr txBox="1"/>
          <p:nvPr/>
        </p:nvSpPr>
        <p:spPr>
          <a:xfrm>
            <a:off x="1111397" y="5378938"/>
            <a:ext cx="7274026" cy="769441"/>
          </a:xfrm>
          <a:prstGeom prst="rect">
            <a:avLst/>
          </a:prstGeom>
          <a:noFill/>
        </p:spPr>
        <p:txBody>
          <a:bodyPr wrap="square" rtlCol="0">
            <a:spAutoFit/>
          </a:bodyPr>
          <a:lstStyle/>
          <a:p>
            <a:r>
              <a:rPr lang="de-DE" sz="2400" dirty="0" smtClean="0">
                <a:solidFill>
                  <a:srgbClr val="FF0000"/>
                </a:solidFill>
              </a:rPr>
              <a:t>E </a:t>
            </a:r>
            <a:r>
              <a:rPr lang="de-DE" dirty="0" smtClean="0">
                <a:solidFill>
                  <a:srgbClr val="FF0000"/>
                </a:solidFill>
              </a:rPr>
              <a:t>Ion-Wasser</a:t>
            </a:r>
            <a:r>
              <a:rPr lang="de-DE" sz="2000" dirty="0" smtClean="0">
                <a:solidFill>
                  <a:srgbClr val="FF0000"/>
                </a:solidFill>
              </a:rPr>
              <a:t> </a:t>
            </a:r>
            <a:r>
              <a:rPr lang="de-DE" sz="2000" dirty="0" smtClean="0"/>
              <a:t>= </a:t>
            </a:r>
            <a:r>
              <a:rPr lang="de-DE" sz="2000" dirty="0" smtClean="0">
                <a:solidFill>
                  <a:srgbClr val="FF0000"/>
                </a:solidFill>
              </a:rPr>
              <a:t>Energie, die frei wird</a:t>
            </a:r>
            <a:r>
              <a:rPr lang="de-DE" sz="2000" dirty="0" smtClean="0"/>
              <a:t>, wenn Anziehungskräfte zwischen Ionen </a:t>
            </a:r>
            <a:r>
              <a:rPr lang="de-DE" sz="2000" dirty="0"/>
              <a:t>und </a:t>
            </a:r>
            <a:r>
              <a:rPr lang="de-DE" sz="2000" dirty="0" smtClean="0"/>
              <a:t>Wassermolekülen wirksam werden</a:t>
            </a:r>
            <a:endParaRPr lang="de-DE" sz="2000" dirty="0"/>
          </a:p>
        </p:txBody>
      </p:sp>
      <p:sp>
        <p:nvSpPr>
          <p:cNvPr id="12" name="Rechteck 11"/>
          <p:cNvSpPr/>
          <p:nvPr/>
        </p:nvSpPr>
        <p:spPr>
          <a:xfrm>
            <a:off x="2649914" y="3530325"/>
            <a:ext cx="1747979" cy="400110"/>
          </a:xfrm>
          <a:prstGeom prst="rect">
            <a:avLst/>
          </a:prstGeom>
        </p:spPr>
        <p:txBody>
          <a:bodyPr wrap="none">
            <a:spAutoFit/>
          </a:bodyPr>
          <a:lstStyle/>
          <a:p>
            <a:r>
              <a:rPr lang="de-DE" sz="2000" dirty="0">
                <a:solidFill>
                  <a:srgbClr val="FF0000"/>
                </a:solidFill>
              </a:rPr>
              <a:t>E</a:t>
            </a:r>
            <a:r>
              <a:rPr lang="de-DE" dirty="0">
                <a:solidFill>
                  <a:srgbClr val="FF0000"/>
                </a:solidFill>
              </a:rPr>
              <a:t> </a:t>
            </a:r>
            <a:r>
              <a:rPr lang="de-DE" sz="1600" dirty="0" smtClean="0">
                <a:solidFill>
                  <a:srgbClr val="FF0000"/>
                </a:solidFill>
              </a:rPr>
              <a:t>Ionen-Wasser </a:t>
            </a:r>
            <a:endParaRPr lang="de-DE" sz="1600" dirty="0">
              <a:solidFill>
                <a:srgbClr val="FF0000"/>
              </a:solidFill>
            </a:endParaRPr>
          </a:p>
        </p:txBody>
      </p:sp>
      <p:sp>
        <p:nvSpPr>
          <p:cNvPr id="13" name="Rechteck 12"/>
          <p:cNvSpPr/>
          <p:nvPr/>
        </p:nvSpPr>
        <p:spPr>
          <a:xfrm>
            <a:off x="864757" y="3278916"/>
            <a:ext cx="1425390" cy="707886"/>
          </a:xfrm>
          <a:prstGeom prst="rect">
            <a:avLst/>
          </a:prstGeom>
        </p:spPr>
        <p:txBody>
          <a:bodyPr wrap="none">
            <a:spAutoFit/>
          </a:bodyPr>
          <a:lstStyle/>
          <a:p>
            <a:r>
              <a:rPr lang="de-DE" sz="4000" dirty="0">
                <a:solidFill>
                  <a:srgbClr val="0070C0"/>
                </a:solidFill>
              </a:rPr>
              <a:t>E</a:t>
            </a:r>
            <a:r>
              <a:rPr lang="de-DE" dirty="0">
                <a:solidFill>
                  <a:srgbClr val="0070C0"/>
                </a:solidFill>
              </a:rPr>
              <a:t> Ionengitter </a:t>
            </a:r>
          </a:p>
        </p:txBody>
      </p:sp>
      <p:sp>
        <p:nvSpPr>
          <p:cNvPr id="22" name="Nach unten gekrümmter Pfeil 21"/>
          <p:cNvSpPr/>
          <p:nvPr/>
        </p:nvSpPr>
        <p:spPr>
          <a:xfrm>
            <a:off x="971600" y="4082793"/>
            <a:ext cx="382443" cy="273251"/>
          </a:xfrm>
          <a:prstGeom prst="curvedDownArrow">
            <a:avLst/>
          </a:prstGeom>
          <a:solidFill>
            <a:schemeClr val="bg1">
              <a:lumMod val="8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23" name="Textfeld 22"/>
          <p:cNvSpPr txBox="1"/>
          <p:nvPr/>
        </p:nvSpPr>
        <p:spPr>
          <a:xfrm>
            <a:off x="1476486" y="4071283"/>
            <a:ext cx="2180982" cy="369332"/>
          </a:xfrm>
          <a:prstGeom prst="rect">
            <a:avLst/>
          </a:prstGeom>
          <a:noFill/>
        </p:spPr>
        <p:txBody>
          <a:bodyPr wrap="none" rtlCol="0">
            <a:spAutoFit/>
          </a:bodyPr>
          <a:lstStyle/>
          <a:p>
            <a:r>
              <a:rPr lang="de-DE" dirty="0" smtClean="0"/>
              <a:t>Temperaturerniedrigung</a:t>
            </a:r>
            <a:endParaRPr lang="de-DE" dirty="0"/>
          </a:p>
        </p:txBody>
      </p:sp>
      <p:sp>
        <p:nvSpPr>
          <p:cNvPr id="24" name="Pfeil nach oben 23"/>
          <p:cNvSpPr/>
          <p:nvPr/>
        </p:nvSpPr>
        <p:spPr>
          <a:xfrm rot="10800000">
            <a:off x="4094482" y="4096786"/>
            <a:ext cx="138220" cy="31196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Pfeil nach oben 26"/>
          <p:cNvSpPr/>
          <p:nvPr/>
        </p:nvSpPr>
        <p:spPr>
          <a:xfrm>
            <a:off x="7928017" y="4071283"/>
            <a:ext cx="138220" cy="311962"/>
          </a:xfrm>
          <a:prstGeom prst="upArrow">
            <a:avLst/>
          </a:prstGeom>
          <a:solidFill>
            <a:srgbClr val="FF5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Textfeld 27"/>
          <p:cNvSpPr txBox="1"/>
          <p:nvPr/>
        </p:nvSpPr>
        <p:spPr>
          <a:xfrm>
            <a:off x="5580112" y="4071283"/>
            <a:ext cx="1911677" cy="369332"/>
          </a:xfrm>
          <a:prstGeom prst="rect">
            <a:avLst/>
          </a:prstGeom>
          <a:noFill/>
        </p:spPr>
        <p:txBody>
          <a:bodyPr wrap="none" rtlCol="0">
            <a:spAutoFit/>
          </a:bodyPr>
          <a:lstStyle/>
          <a:p>
            <a:r>
              <a:rPr lang="de-DE" dirty="0" smtClean="0"/>
              <a:t>Temperaturerhöhung</a:t>
            </a:r>
            <a:endParaRPr lang="de-DE" dirty="0"/>
          </a:p>
        </p:txBody>
      </p:sp>
      <p:sp>
        <p:nvSpPr>
          <p:cNvPr id="29" name="Nach unten gekrümmter Pfeil 28"/>
          <p:cNvSpPr/>
          <p:nvPr/>
        </p:nvSpPr>
        <p:spPr>
          <a:xfrm>
            <a:off x="5128226" y="4109994"/>
            <a:ext cx="382443" cy="273251"/>
          </a:xfrm>
          <a:prstGeom prst="curvedDownArrow">
            <a:avLst/>
          </a:prstGeom>
          <a:solidFill>
            <a:schemeClr val="bg1">
              <a:lumMod val="8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30" name="Rechteck 29"/>
          <p:cNvSpPr/>
          <p:nvPr/>
        </p:nvSpPr>
        <p:spPr>
          <a:xfrm>
            <a:off x="4991056" y="3494934"/>
            <a:ext cx="1225015" cy="400110"/>
          </a:xfrm>
          <a:prstGeom prst="rect">
            <a:avLst/>
          </a:prstGeom>
        </p:spPr>
        <p:txBody>
          <a:bodyPr wrap="none">
            <a:spAutoFit/>
          </a:bodyPr>
          <a:lstStyle/>
          <a:p>
            <a:r>
              <a:rPr lang="de-DE" sz="2000" dirty="0">
                <a:solidFill>
                  <a:srgbClr val="0070C0"/>
                </a:solidFill>
              </a:rPr>
              <a:t>E </a:t>
            </a:r>
            <a:r>
              <a:rPr lang="de-DE" sz="1600" dirty="0">
                <a:solidFill>
                  <a:srgbClr val="0070C0"/>
                </a:solidFill>
              </a:rPr>
              <a:t>Ionengitter</a:t>
            </a:r>
            <a:r>
              <a:rPr lang="de-DE" sz="2000" dirty="0">
                <a:solidFill>
                  <a:srgbClr val="0070C0"/>
                </a:solidFill>
              </a:rPr>
              <a:t> </a:t>
            </a:r>
          </a:p>
        </p:txBody>
      </p:sp>
      <p:sp>
        <p:nvSpPr>
          <p:cNvPr id="31" name="Rechteck 30"/>
          <p:cNvSpPr/>
          <p:nvPr/>
        </p:nvSpPr>
        <p:spPr>
          <a:xfrm>
            <a:off x="6624515" y="3268461"/>
            <a:ext cx="1924309" cy="707886"/>
          </a:xfrm>
          <a:prstGeom prst="rect">
            <a:avLst/>
          </a:prstGeom>
        </p:spPr>
        <p:txBody>
          <a:bodyPr wrap="none">
            <a:spAutoFit/>
          </a:bodyPr>
          <a:lstStyle/>
          <a:p>
            <a:r>
              <a:rPr lang="de-DE" sz="4000" dirty="0">
                <a:solidFill>
                  <a:srgbClr val="FF0000"/>
                </a:solidFill>
              </a:rPr>
              <a:t>E</a:t>
            </a:r>
            <a:r>
              <a:rPr lang="de-DE" dirty="0">
                <a:solidFill>
                  <a:srgbClr val="FF0000"/>
                </a:solidFill>
              </a:rPr>
              <a:t> </a:t>
            </a:r>
            <a:r>
              <a:rPr lang="de-DE" sz="1600" dirty="0" smtClean="0">
                <a:solidFill>
                  <a:srgbClr val="FF0000"/>
                </a:solidFill>
              </a:rPr>
              <a:t>Ionen-Wasser</a:t>
            </a:r>
            <a:r>
              <a:rPr lang="de-DE" dirty="0" smtClean="0">
                <a:solidFill>
                  <a:srgbClr val="FF0000"/>
                </a:solidFill>
              </a:rPr>
              <a:t> </a:t>
            </a:r>
            <a:endParaRPr lang="de-DE" dirty="0">
              <a:solidFill>
                <a:srgbClr val="FF0000"/>
              </a:solidFill>
            </a:endParaRPr>
          </a:p>
        </p:txBody>
      </p:sp>
      <p:pic>
        <p:nvPicPr>
          <p:cNvPr id="18" name="Grafik 17"/>
          <p:cNvPicPr>
            <a:picLocks noChangeAspect="1"/>
          </p:cNvPicPr>
          <p:nvPr/>
        </p:nvPicPr>
        <p:blipFill>
          <a:blip r:embed="rId5"/>
          <a:stretch>
            <a:fillRect/>
          </a:stretch>
        </p:blipFill>
        <p:spPr>
          <a:xfrm>
            <a:off x="6262699" y="3307336"/>
            <a:ext cx="5762602" cy="734310"/>
          </a:xfrm>
          <a:prstGeom prst="rect">
            <a:avLst/>
          </a:prstGeom>
        </p:spPr>
      </p:pic>
    </p:spTree>
    <p:extLst>
      <p:ext uri="{BB962C8B-B14F-4D97-AF65-F5344CB8AC3E}">
        <p14:creationId xmlns:p14="http://schemas.microsoft.com/office/powerpoint/2010/main" val="5879628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pPr algn="ctr"/>
            <a:r>
              <a:rPr lang="de-DE" sz="3600" dirty="0" smtClean="0">
                <a:solidFill>
                  <a:schemeClr val="accent3">
                    <a:lumMod val="50000"/>
                  </a:schemeClr>
                </a:solidFill>
                <a:latin typeface="Arial" panose="020B0604020202020204" pitchFamily="34" charset="0"/>
                <a:cs typeface="Arial" panose="020B0604020202020204" pitchFamily="34" charset="0"/>
              </a:rPr>
              <a:t>Chemische Bindung im Natriumchlorid</a:t>
            </a:r>
            <a:r>
              <a:rPr lang="de-DE" sz="4000" b="1" dirty="0"/>
              <a:t/>
            </a:r>
            <a:br>
              <a:rPr lang="de-DE" sz="4000" b="1" dirty="0"/>
            </a:br>
            <a:endParaRPr lang="de-DE" sz="4000" b="1" dirty="0"/>
          </a:p>
        </p:txBody>
      </p:sp>
      <p:sp>
        <p:nvSpPr>
          <p:cNvPr id="4" name="Inhaltsplatzhalter 3"/>
          <p:cNvSpPr>
            <a:spLocks noGrp="1"/>
          </p:cNvSpPr>
          <p:nvPr>
            <p:ph sz="quarter" idx="13"/>
          </p:nvPr>
        </p:nvSpPr>
        <p:spPr/>
        <p:txBody>
          <a:bodyPr/>
          <a:lstStyle/>
          <a:p>
            <a:endParaRPr lang="de-DE"/>
          </a:p>
        </p:txBody>
      </p:sp>
      <p:sp>
        <p:nvSpPr>
          <p:cNvPr id="5" name="Inhaltsplatzhalter 4"/>
          <p:cNvSpPr>
            <a:spLocks noGrp="1"/>
          </p:cNvSpPr>
          <p:nvPr>
            <p:ph sz="quarter" idx="14"/>
          </p:nvPr>
        </p:nvSpPr>
        <p:spPr/>
        <p:txBody>
          <a:bodyPr/>
          <a:lstStyle/>
          <a:p>
            <a:endParaRPr lang="de-DE"/>
          </a:p>
        </p:txBody>
      </p:sp>
      <p:sp>
        <p:nvSpPr>
          <p:cNvPr id="17" name="Abgerundetes Rechteck 16"/>
          <p:cNvSpPr/>
          <p:nvPr/>
        </p:nvSpPr>
        <p:spPr>
          <a:xfrm>
            <a:off x="967162" y="1417638"/>
            <a:ext cx="7209675" cy="2587519"/>
          </a:xfrm>
          <a:prstGeom prst="roundRect">
            <a:avLst/>
          </a:prstGeom>
          <a:gradFill flip="none" rotWithShape="1">
            <a:gsLst>
              <a:gs pos="0">
                <a:schemeClr val="accent3">
                  <a:lumMod val="0"/>
                  <a:lumOff val="100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de-DE" b="1" dirty="0">
                <a:solidFill>
                  <a:schemeClr val="tx1"/>
                </a:solidFill>
              </a:rPr>
              <a:t>Wichtig: Ionenbindung</a:t>
            </a:r>
            <a:endParaRPr lang="de-DE" dirty="0">
              <a:solidFill>
                <a:schemeClr val="tx1"/>
              </a:solidFill>
            </a:endParaRPr>
          </a:p>
          <a:p>
            <a:pPr>
              <a:lnSpc>
                <a:spcPct val="150000"/>
              </a:lnSpc>
            </a:pPr>
            <a:r>
              <a:rPr lang="de-DE" dirty="0">
                <a:solidFill>
                  <a:schemeClr val="tx1"/>
                </a:solidFill>
              </a:rPr>
              <a:t>Zwischen Kationen und Anionen liegt im Ionengitter eine Ionenbindung vor. Sie ist eine chemische Bindung, die auf der Anziehung zwischen den entgegengesetzt geladenen Ionen beruht. Sie wirkt in alle Richtungen. Es liegen also </a:t>
            </a:r>
            <a:r>
              <a:rPr lang="de-DE" b="1" u="sng" dirty="0">
                <a:solidFill>
                  <a:schemeClr val="tx1"/>
                </a:solidFill>
              </a:rPr>
              <a:t>keine</a:t>
            </a:r>
            <a:r>
              <a:rPr lang="de-DE" dirty="0">
                <a:solidFill>
                  <a:schemeClr val="tx1"/>
                </a:solidFill>
              </a:rPr>
              <a:t> Ionenpaare vor! </a:t>
            </a:r>
          </a:p>
        </p:txBody>
      </p:sp>
    </p:spTree>
    <p:extLst>
      <p:ext uri="{BB962C8B-B14F-4D97-AF65-F5344CB8AC3E}">
        <p14:creationId xmlns:p14="http://schemas.microsoft.com/office/powerpoint/2010/main" val="383023295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dirty="0"/>
          </a:p>
        </p:txBody>
      </p:sp>
      <p:sp>
        <p:nvSpPr>
          <p:cNvPr id="4" name="Inhaltsplatzhalter 3"/>
          <p:cNvSpPr>
            <a:spLocks noGrp="1"/>
          </p:cNvSpPr>
          <p:nvPr>
            <p:ph sz="quarter" idx="13"/>
          </p:nvPr>
        </p:nvSpPr>
        <p:spPr/>
        <p:txBody>
          <a:bodyPr/>
          <a:lstStyle/>
          <a:p>
            <a:endParaRPr lang="de-DE"/>
          </a:p>
        </p:txBody>
      </p:sp>
      <p:sp>
        <p:nvSpPr>
          <p:cNvPr id="5" name="Inhaltsplatzhalter 4"/>
          <p:cNvSpPr>
            <a:spLocks noGrp="1"/>
          </p:cNvSpPr>
          <p:nvPr>
            <p:ph sz="quarter" idx="14"/>
          </p:nvPr>
        </p:nvSpPr>
        <p:spPr/>
        <p:txBody>
          <a:bodyPr/>
          <a:lstStyle/>
          <a:p>
            <a:endParaRPr lang="de-DE"/>
          </a:p>
        </p:txBody>
      </p:sp>
      <p:pic>
        <p:nvPicPr>
          <p:cNvPr id="1026" name="Picture 2" descr="20190417162506978_000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2180431" y="-964753"/>
            <a:ext cx="4783138" cy="8674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0432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40391" y="2952"/>
            <a:ext cx="8229600" cy="1143000"/>
          </a:xfrm>
        </p:spPr>
        <p:txBody>
          <a:bodyPr>
            <a:normAutofit fontScale="90000"/>
          </a:bodyPr>
          <a:lstStyle/>
          <a:p>
            <a:pPr algn="ctr"/>
            <a:r>
              <a:rPr lang="de-DE" sz="3600" dirty="0" smtClean="0">
                <a:solidFill>
                  <a:schemeClr val="accent3">
                    <a:lumMod val="50000"/>
                  </a:schemeClr>
                </a:solidFill>
                <a:latin typeface="Arial" panose="020B0604020202020204" pitchFamily="34" charset="0"/>
                <a:cs typeface="Arial" panose="020B0604020202020204" pitchFamily="34" charset="0"/>
              </a:rPr>
              <a:t>Gewinnung und Herstellung von Kochsalz</a:t>
            </a:r>
            <a:endParaRPr lang="de-DE" sz="3600" dirty="0">
              <a:latin typeface="Arial" panose="020B0604020202020204" pitchFamily="34" charset="0"/>
              <a:cs typeface="Arial" panose="020B0604020202020204" pitchFamily="34" charset="0"/>
            </a:endParaRPr>
          </a:p>
        </p:txBody>
      </p:sp>
      <p:sp>
        <p:nvSpPr>
          <p:cNvPr id="4" name="Inhaltsplatzhalter 3"/>
          <p:cNvSpPr>
            <a:spLocks noGrp="1"/>
          </p:cNvSpPr>
          <p:nvPr>
            <p:ph sz="quarter" idx="13"/>
          </p:nvPr>
        </p:nvSpPr>
        <p:spPr/>
        <p:txBody>
          <a:bodyPr/>
          <a:lstStyle/>
          <a:p>
            <a:endParaRPr lang="de-DE"/>
          </a:p>
        </p:txBody>
      </p:sp>
      <p:sp>
        <p:nvSpPr>
          <p:cNvPr id="5" name="Inhaltsplatzhalter 4"/>
          <p:cNvSpPr>
            <a:spLocks noGrp="1"/>
          </p:cNvSpPr>
          <p:nvPr>
            <p:ph sz="quarter" idx="14"/>
          </p:nvPr>
        </p:nvSpPr>
        <p:spPr/>
        <p:txBody>
          <a:bodyPr/>
          <a:lstStyle/>
          <a:p>
            <a:endParaRPr lang="de-DE"/>
          </a:p>
        </p:txBody>
      </p:sp>
      <p:pic>
        <p:nvPicPr>
          <p:cNvPr id="10" name="Grafik 9"/>
          <p:cNvPicPr>
            <a:picLocks noChangeAspect="1"/>
          </p:cNvPicPr>
          <p:nvPr/>
        </p:nvPicPr>
        <p:blipFill>
          <a:blip r:embed="rId2"/>
          <a:stretch>
            <a:fillRect/>
          </a:stretch>
        </p:blipFill>
        <p:spPr>
          <a:xfrm>
            <a:off x="1673890" y="765042"/>
            <a:ext cx="5762602" cy="5480611"/>
          </a:xfrm>
          <a:prstGeom prst="rect">
            <a:avLst/>
          </a:prstGeom>
        </p:spPr>
      </p:pic>
      <p:sp>
        <p:nvSpPr>
          <p:cNvPr id="12" name="Inhaltsplatzhalter 11"/>
          <p:cNvSpPr>
            <a:spLocks noGrp="1"/>
          </p:cNvSpPr>
          <p:nvPr>
            <p:ph idx="1"/>
          </p:nvPr>
        </p:nvSpPr>
        <p:spPr/>
        <p:txBody>
          <a:bodyPr/>
          <a:lstStyle/>
          <a:p>
            <a:endParaRPr lang="de-DE"/>
          </a:p>
        </p:txBody>
      </p:sp>
    </p:spTree>
    <p:extLst>
      <p:ext uri="{BB962C8B-B14F-4D97-AF65-F5344CB8AC3E}">
        <p14:creationId xmlns:p14="http://schemas.microsoft.com/office/powerpoint/2010/main" val="18339195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40391" y="2952"/>
            <a:ext cx="8229600" cy="1143000"/>
          </a:xfrm>
        </p:spPr>
        <p:txBody>
          <a:bodyPr>
            <a:normAutofit fontScale="90000"/>
          </a:bodyPr>
          <a:lstStyle/>
          <a:p>
            <a:pPr algn="ctr"/>
            <a:r>
              <a:rPr lang="de-DE" sz="3600" dirty="0" smtClean="0">
                <a:solidFill>
                  <a:schemeClr val="accent3">
                    <a:lumMod val="50000"/>
                  </a:schemeClr>
                </a:solidFill>
                <a:latin typeface="Arial" panose="020B0604020202020204" pitchFamily="34" charset="0"/>
                <a:cs typeface="Arial" panose="020B0604020202020204" pitchFamily="34" charset="0"/>
              </a:rPr>
              <a:t>Gewinnung und Herstellung von Kochsalz</a:t>
            </a:r>
            <a:endParaRPr lang="de-DE" sz="3600" dirty="0">
              <a:latin typeface="Arial" panose="020B0604020202020204" pitchFamily="34" charset="0"/>
              <a:cs typeface="Arial" panose="020B0604020202020204" pitchFamily="34" charset="0"/>
            </a:endParaRPr>
          </a:p>
        </p:txBody>
      </p:sp>
      <p:sp>
        <p:nvSpPr>
          <p:cNvPr id="4" name="Inhaltsplatzhalter 3"/>
          <p:cNvSpPr>
            <a:spLocks noGrp="1"/>
          </p:cNvSpPr>
          <p:nvPr>
            <p:ph sz="quarter" idx="13"/>
          </p:nvPr>
        </p:nvSpPr>
        <p:spPr/>
        <p:txBody>
          <a:bodyPr/>
          <a:lstStyle/>
          <a:p>
            <a:endParaRPr lang="de-DE"/>
          </a:p>
        </p:txBody>
      </p:sp>
      <p:sp>
        <p:nvSpPr>
          <p:cNvPr id="5" name="Inhaltsplatzhalter 4"/>
          <p:cNvSpPr>
            <a:spLocks noGrp="1"/>
          </p:cNvSpPr>
          <p:nvPr>
            <p:ph sz="quarter" idx="14"/>
          </p:nvPr>
        </p:nvSpPr>
        <p:spPr/>
        <p:txBody>
          <a:bodyPr/>
          <a:lstStyle/>
          <a:p>
            <a:endParaRPr lang="de-DE"/>
          </a:p>
        </p:txBody>
      </p:sp>
      <p:sp>
        <p:nvSpPr>
          <p:cNvPr id="12" name="Inhaltsplatzhalter 11"/>
          <p:cNvSpPr>
            <a:spLocks noGrp="1"/>
          </p:cNvSpPr>
          <p:nvPr>
            <p:ph idx="1"/>
          </p:nvPr>
        </p:nvSpPr>
        <p:spPr/>
        <p:txBody>
          <a:bodyPr/>
          <a:lstStyle/>
          <a:p>
            <a:endParaRPr lang="de-DE" dirty="0"/>
          </a:p>
        </p:txBody>
      </p:sp>
      <p:pic>
        <p:nvPicPr>
          <p:cNvPr id="11" name="Grafik 10"/>
          <p:cNvPicPr>
            <a:picLocks noChangeAspect="1"/>
          </p:cNvPicPr>
          <p:nvPr/>
        </p:nvPicPr>
        <p:blipFill>
          <a:blip r:embed="rId2"/>
          <a:stretch>
            <a:fillRect/>
          </a:stretch>
        </p:blipFill>
        <p:spPr>
          <a:xfrm>
            <a:off x="588273" y="1401117"/>
            <a:ext cx="7933835" cy="3882093"/>
          </a:xfrm>
          <a:prstGeom prst="rect">
            <a:avLst/>
          </a:prstGeom>
        </p:spPr>
      </p:pic>
    </p:spTree>
    <p:extLst>
      <p:ext uri="{BB962C8B-B14F-4D97-AF65-F5344CB8AC3E}">
        <p14:creationId xmlns:p14="http://schemas.microsoft.com/office/powerpoint/2010/main" val="47403634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ctr"/>
            <a:r>
              <a:rPr lang="de-DE" sz="3200" dirty="0" smtClean="0">
                <a:solidFill>
                  <a:schemeClr val="accent3">
                    <a:lumMod val="50000"/>
                  </a:schemeClr>
                </a:solidFill>
                <a:latin typeface="Arial" panose="020B0604020202020204" pitchFamily="34" charset="0"/>
                <a:cs typeface="Arial" panose="020B0604020202020204" pitchFamily="34" charset="0"/>
              </a:rPr>
              <a:t>Chemische Bindung in Molekülen</a:t>
            </a:r>
            <a:endParaRPr lang="de-DE" sz="3200" dirty="0">
              <a:solidFill>
                <a:schemeClr val="accent3">
                  <a:lumMod val="50000"/>
                </a:schemeClr>
              </a:solidFill>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p:txBody>
          <a:bodyPr/>
          <a:lstStyle/>
          <a:p>
            <a:r>
              <a:rPr lang="de-DE" sz="2400" dirty="0"/>
              <a:t>Ein </a:t>
            </a:r>
            <a:r>
              <a:rPr lang="de-DE" sz="2400" dirty="0" smtClean="0"/>
              <a:t>Chlor-Molekül besteht </a:t>
            </a:r>
            <a:r>
              <a:rPr lang="de-DE" sz="2400" dirty="0"/>
              <a:t>aus zwei </a:t>
            </a:r>
            <a:r>
              <a:rPr lang="de-DE" sz="2400" dirty="0" smtClean="0"/>
              <a:t>Chlor-Atomen</a:t>
            </a:r>
            <a:endParaRPr lang="de-DE" sz="2400" dirty="0"/>
          </a:p>
          <a:p>
            <a:endParaRPr lang="de-DE" dirty="0"/>
          </a:p>
        </p:txBody>
      </p:sp>
      <p:sp>
        <p:nvSpPr>
          <p:cNvPr id="4" name="Inhaltsplatzhalter 3"/>
          <p:cNvSpPr>
            <a:spLocks noGrp="1"/>
          </p:cNvSpPr>
          <p:nvPr>
            <p:ph sz="quarter" idx="13"/>
          </p:nvPr>
        </p:nvSpPr>
        <p:spPr/>
        <p:txBody>
          <a:bodyPr/>
          <a:lstStyle/>
          <a:p>
            <a:endParaRPr lang="de-DE"/>
          </a:p>
        </p:txBody>
      </p:sp>
      <p:sp>
        <p:nvSpPr>
          <p:cNvPr id="5" name="Inhaltsplatzhalter 4"/>
          <p:cNvSpPr>
            <a:spLocks noGrp="1"/>
          </p:cNvSpPr>
          <p:nvPr>
            <p:ph sz="quarter" idx="14"/>
          </p:nvPr>
        </p:nvSpPr>
        <p:spPr/>
        <p:txBody>
          <a:bodyPr/>
          <a:lstStyle/>
          <a:p>
            <a:endParaRPr lang="de-DE"/>
          </a:p>
        </p:txBody>
      </p:sp>
      <p:grpSp>
        <p:nvGrpSpPr>
          <p:cNvPr id="6" name="Gruppieren 5"/>
          <p:cNvGrpSpPr/>
          <p:nvPr/>
        </p:nvGrpSpPr>
        <p:grpSpPr>
          <a:xfrm>
            <a:off x="701988" y="3067350"/>
            <a:ext cx="2543219" cy="2596924"/>
            <a:chOff x="1768905" y="3058747"/>
            <a:chExt cx="2543219" cy="2596924"/>
          </a:xfrm>
        </p:grpSpPr>
        <p:grpSp>
          <p:nvGrpSpPr>
            <p:cNvPr id="17" name="Group 23"/>
            <p:cNvGrpSpPr>
              <a:grpSpLocks/>
            </p:cNvGrpSpPr>
            <p:nvPr/>
          </p:nvGrpSpPr>
          <p:grpSpPr bwMode="auto">
            <a:xfrm>
              <a:off x="4154181" y="4216664"/>
              <a:ext cx="125216" cy="114770"/>
              <a:chOff x="2489" y="9451"/>
              <a:chExt cx="85" cy="88"/>
            </a:xfrm>
          </p:grpSpPr>
          <p:sp>
            <p:nvSpPr>
              <p:cNvPr id="110" name="Oval 24"/>
              <p:cNvSpPr>
                <a:spLocks noChangeArrowheads="1"/>
              </p:cNvSpPr>
              <p:nvPr/>
            </p:nvSpPr>
            <p:spPr bwMode="auto">
              <a:xfrm>
                <a:off x="2489" y="9451"/>
                <a:ext cx="85" cy="88"/>
              </a:xfrm>
              <a:prstGeom prst="ellipse">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endParaRPr lang="de-DE"/>
              </a:p>
            </p:txBody>
          </p:sp>
          <p:cxnSp>
            <p:nvCxnSpPr>
              <p:cNvPr id="111" name="AutoShape 25"/>
              <p:cNvCxnSpPr>
                <a:cxnSpLocks noChangeShapeType="1"/>
              </p:cNvCxnSpPr>
              <p:nvPr/>
            </p:nvCxnSpPr>
            <p:spPr bwMode="auto">
              <a:xfrm>
                <a:off x="2494" y="9495"/>
                <a:ext cx="77" cy="8"/>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sp>
          <p:nvSpPr>
            <p:cNvPr id="29" name="Oval 3"/>
            <p:cNvSpPr>
              <a:spLocks noChangeArrowheads="1"/>
            </p:cNvSpPr>
            <p:nvPr/>
          </p:nvSpPr>
          <p:spPr bwMode="auto">
            <a:xfrm>
              <a:off x="1768905" y="3058747"/>
              <a:ext cx="2543219" cy="2596924"/>
            </a:xfrm>
            <a:prstGeom prst="ellipse">
              <a:avLst/>
            </a:prstGeom>
            <a:solidFill>
              <a:srgbClr val="FFFFFF">
                <a:alpha val="0"/>
              </a:srgbClr>
            </a:solidFill>
            <a:ln w="9525">
              <a:solidFill>
                <a:srgbClr val="000000"/>
              </a:solidFill>
              <a:round/>
              <a:headEnd/>
              <a:tailEnd/>
            </a:ln>
          </p:spPr>
          <p:txBody>
            <a:bodyPr rot="0" vert="horz" wrap="square" lIns="91440" tIns="45720" rIns="91440" bIns="45720" anchor="t" anchorCtr="0" upright="1">
              <a:noAutofit/>
            </a:bodyPr>
            <a:lstStyle/>
            <a:p>
              <a:endParaRPr lang="de-DE"/>
            </a:p>
          </p:txBody>
        </p:sp>
        <p:sp>
          <p:nvSpPr>
            <p:cNvPr id="30" name="Oval 5"/>
            <p:cNvSpPr>
              <a:spLocks noChangeArrowheads="1"/>
            </p:cNvSpPr>
            <p:nvPr/>
          </p:nvSpPr>
          <p:spPr bwMode="auto">
            <a:xfrm>
              <a:off x="2133645" y="3438560"/>
              <a:ext cx="1784332" cy="1829518"/>
            </a:xfrm>
            <a:prstGeom prst="ellipse">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endParaRPr lang="de-DE"/>
            </a:p>
          </p:txBody>
        </p:sp>
        <p:sp>
          <p:nvSpPr>
            <p:cNvPr id="31" name="Oval 6"/>
            <p:cNvSpPr>
              <a:spLocks noChangeArrowheads="1"/>
            </p:cNvSpPr>
            <p:nvPr/>
          </p:nvSpPr>
          <p:spPr bwMode="auto">
            <a:xfrm>
              <a:off x="2418228" y="3740075"/>
              <a:ext cx="1217065" cy="1234268"/>
            </a:xfrm>
            <a:prstGeom prst="ellipse">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endParaRPr lang="de-DE"/>
            </a:p>
          </p:txBody>
        </p:sp>
        <p:sp>
          <p:nvSpPr>
            <p:cNvPr id="32" name="Text Box 7"/>
            <p:cNvSpPr txBox="1">
              <a:spLocks noChangeArrowheads="1"/>
            </p:cNvSpPr>
            <p:nvPr/>
          </p:nvSpPr>
          <p:spPr bwMode="auto">
            <a:xfrm>
              <a:off x="2664867" y="4080496"/>
              <a:ext cx="811060" cy="539810"/>
            </a:xfrm>
            <a:prstGeom prst="rect">
              <a:avLst/>
            </a:prstGeom>
            <a:solidFill>
              <a:srgbClr val="FFFFFF">
                <a:alpha val="0"/>
              </a:srgbClr>
            </a:solidFill>
            <a:ln w="9525">
              <a:solidFill>
                <a:srgbClr val="FFFFFF"/>
              </a:solidFill>
              <a:miter lim="800000"/>
              <a:headEnd/>
              <a:tailEnd/>
            </a:ln>
          </p:spPr>
          <p:txBody>
            <a:bodyPr rot="0" vert="horz" wrap="square" lIns="91440" tIns="45720" rIns="91440" bIns="45720" anchor="t" anchorCtr="0" upright="1">
              <a:noAutofit/>
            </a:bodyPr>
            <a:lstStyle/>
            <a:p>
              <a:pPr>
                <a:lnSpc>
                  <a:spcPct val="107000"/>
                </a:lnSpc>
                <a:spcAft>
                  <a:spcPts val="0"/>
                </a:spcAft>
              </a:pPr>
              <a:r>
                <a:rPr lang="de-DE" sz="600" dirty="0">
                  <a:effectLst/>
                  <a:latin typeface="Arial" panose="020B0604020202020204" pitchFamily="34" charset="0"/>
                  <a:ea typeface="Calibri" panose="020F0502020204030204" pitchFamily="34" charset="0"/>
                  <a:cs typeface="Times New Roman" panose="02020603050405020304" pitchFamily="18" charset="0"/>
                </a:rPr>
                <a:t> </a:t>
              </a:r>
              <a:r>
                <a:rPr lang="de-DE" sz="1200" dirty="0">
                  <a:effectLst/>
                  <a:latin typeface="Arial" panose="020B0604020202020204" pitchFamily="34" charset="0"/>
                  <a:ea typeface="Calibri" panose="020F0502020204030204" pitchFamily="34" charset="0"/>
                  <a:cs typeface="Times New Roman" panose="02020603050405020304" pitchFamily="18" charset="0"/>
                </a:rPr>
                <a:t>17 p+</a:t>
              </a: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de-DE" sz="1200" dirty="0">
                  <a:effectLst/>
                  <a:latin typeface="Arial" panose="020B0604020202020204" pitchFamily="34" charset="0"/>
                  <a:ea typeface="Calibri" panose="020F0502020204030204" pitchFamily="34" charset="0"/>
                  <a:cs typeface="Times New Roman" panose="02020603050405020304" pitchFamily="18" charset="0"/>
                </a:rPr>
                <a:t> 18 n </a:t>
              </a: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3" name="Ellipse 32"/>
            <p:cNvSpPr/>
            <p:nvPr/>
          </p:nvSpPr>
          <p:spPr>
            <a:xfrm>
              <a:off x="2664866" y="4012412"/>
              <a:ext cx="725685" cy="688622"/>
            </a:xfrm>
            <a:prstGeom prst="ellipse">
              <a:avLst/>
            </a:prstGeom>
            <a:noFill/>
            <a:ln w="9525"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nvGrpSpPr>
            <p:cNvPr id="34" name="Group 23"/>
            <p:cNvGrpSpPr>
              <a:grpSpLocks/>
            </p:cNvGrpSpPr>
            <p:nvPr/>
          </p:nvGrpSpPr>
          <p:grpSpPr bwMode="auto">
            <a:xfrm>
              <a:off x="3893314" y="5012233"/>
              <a:ext cx="125216" cy="114770"/>
              <a:chOff x="2489" y="9451"/>
              <a:chExt cx="85" cy="88"/>
            </a:xfrm>
          </p:grpSpPr>
          <p:sp>
            <p:nvSpPr>
              <p:cNvPr id="86" name="Oval 24"/>
              <p:cNvSpPr>
                <a:spLocks noChangeArrowheads="1"/>
              </p:cNvSpPr>
              <p:nvPr/>
            </p:nvSpPr>
            <p:spPr bwMode="auto">
              <a:xfrm>
                <a:off x="2489" y="9451"/>
                <a:ext cx="85" cy="88"/>
              </a:xfrm>
              <a:prstGeom prst="ellipse">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endParaRPr lang="de-DE"/>
              </a:p>
            </p:txBody>
          </p:sp>
          <p:cxnSp>
            <p:nvCxnSpPr>
              <p:cNvPr id="87" name="AutoShape 25"/>
              <p:cNvCxnSpPr>
                <a:cxnSpLocks noChangeShapeType="1"/>
              </p:cNvCxnSpPr>
              <p:nvPr/>
            </p:nvCxnSpPr>
            <p:spPr bwMode="auto">
              <a:xfrm>
                <a:off x="2494" y="9495"/>
                <a:ext cx="77" cy="8"/>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grpSp>
          <p:nvGrpSpPr>
            <p:cNvPr id="36" name="Group 23"/>
            <p:cNvGrpSpPr>
              <a:grpSpLocks/>
            </p:cNvGrpSpPr>
            <p:nvPr/>
          </p:nvGrpSpPr>
          <p:grpSpPr bwMode="auto">
            <a:xfrm>
              <a:off x="3393841" y="3300456"/>
              <a:ext cx="125216" cy="114770"/>
              <a:chOff x="2489" y="9451"/>
              <a:chExt cx="85" cy="88"/>
            </a:xfrm>
          </p:grpSpPr>
          <p:sp>
            <p:nvSpPr>
              <p:cNvPr id="82" name="Oval 24"/>
              <p:cNvSpPr>
                <a:spLocks noChangeArrowheads="1"/>
              </p:cNvSpPr>
              <p:nvPr/>
            </p:nvSpPr>
            <p:spPr bwMode="auto">
              <a:xfrm>
                <a:off x="2489" y="9451"/>
                <a:ext cx="85" cy="88"/>
              </a:xfrm>
              <a:prstGeom prst="ellipse">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endParaRPr lang="de-DE"/>
              </a:p>
            </p:txBody>
          </p:sp>
          <p:cxnSp>
            <p:nvCxnSpPr>
              <p:cNvPr id="83" name="AutoShape 25"/>
              <p:cNvCxnSpPr>
                <a:cxnSpLocks noChangeShapeType="1"/>
              </p:cNvCxnSpPr>
              <p:nvPr/>
            </p:nvCxnSpPr>
            <p:spPr bwMode="auto">
              <a:xfrm>
                <a:off x="2494" y="9495"/>
                <a:ext cx="77" cy="8"/>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grpSp>
          <p:nvGrpSpPr>
            <p:cNvPr id="37" name="Group 23"/>
            <p:cNvGrpSpPr>
              <a:grpSpLocks/>
            </p:cNvGrpSpPr>
            <p:nvPr/>
          </p:nvGrpSpPr>
          <p:grpSpPr bwMode="auto">
            <a:xfrm>
              <a:off x="2414961" y="3336694"/>
              <a:ext cx="125216" cy="114770"/>
              <a:chOff x="2489" y="9451"/>
              <a:chExt cx="85" cy="88"/>
            </a:xfrm>
          </p:grpSpPr>
          <p:sp>
            <p:nvSpPr>
              <p:cNvPr id="80" name="Oval 24"/>
              <p:cNvSpPr>
                <a:spLocks noChangeArrowheads="1"/>
              </p:cNvSpPr>
              <p:nvPr/>
            </p:nvSpPr>
            <p:spPr bwMode="auto">
              <a:xfrm>
                <a:off x="2489" y="9451"/>
                <a:ext cx="85" cy="88"/>
              </a:xfrm>
              <a:prstGeom prst="ellipse">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endParaRPr lang="de-DE"/>
              </a:p>
            </p:txBody>
          </p:sp>
          <p:cxnSp>
            <p:nvCxnSpPr>
              <p:cNvPr id="81" name="AutoShape 25"/>
              <p:cNvCxnSpPr>
                <a:cxnSpLocks noChangeShapeType="1"/>
              </p:cNvCxnSpPr>
              <p:nvPr/>
            </p:nvCxnSpPr>
            <p:spPr bwMode="auto">
              <a:xfrm>
                <a:off x="2494" y="9495"/>
                <a:ext cx="77" cy="8"/>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grpSp>
          <p:nvGrpSpPr>
            <p:cNvPr id="38" name="Group 23"/>
            <p:cNvGrpSpPr>
              <a:grpSpLocks/>
            </p:cNvGrpSpPr>
            <p:nvPr/>
          </p:nvGrpSpPr>
          <p:grpSpPr bwMode="auto">
            <a:xfrm>
              <a:off x="1991354" y="3983233"/>
              <a:ext cx="125216" cy="114770"/>
              <a:chOff x="2489" y="9451"/>
              <a:chExt cx="85" cy="88"/>
            </a:xfrm>
          </p:grpSpPr>
          <p:sp>
            <p:nvSpPr>
              <p:cNvPr id="78" name="Oval 24"/>
              <p:cNvSpPr>
                <a:spLocks noChangeArrowheads="1"/>
              </p:cNvSpPr>
              <p:nvPr/>
            </p:nvSpPr>
            <p:spPr bwMode="auto">
              <a:xfrm>
                <a:off x="2489" y="9451"/>
                <a:ext cx="85" cy="88"/>
              </a:xfrm>
              <a:prstGeom prst="ellipse">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endParaRPr lang="de-DE"/>
              </a:p>
            </p:txBody>
          </p:sp>
          <p:cxnSp>
            <p:nvCxnSpPr>
              <p:cNvPr id="79" name="AutoShape 25"/>
              <p:cNvCxnSpPr>
                <a:cxnSpLocks noChangeShapeType="1"/>
              </p:cNvCxnSpPr>
              <p:nvPr/>
            </p:nvCxnSpPr>
            <p:spPr bwMode="auto">
              <a:xfrm>
                <a:off x="2494" y="9495"/>
                <a:ext cx="77" cy="8"/>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grpSp>
          <p:nvGrpSpPr>
            <p:cNvPr id="39" name="Group 23"/>
            <p:cNvGrpSpPr>
              <a:grpSpLocks/>
            </p:cNvGrpSpPr>
            <p:nvPr/>
          </p:nvGrpSpPr>
          <p:grpSpPr bwMode="auto">
            <a:xfrm>
              <a:off x="2112151" y="5012233"/>
              <a:ext cx="125216" cy="114770"/>
              <a:chOff x="2489" y="9451"/>
              <a:chExt cx="85" cy="88"/>
            </a:xfrm>
          </p:grpSpPr>
          <p:sp>
            <p:nvSpPr>
              <p:cNvPr id="76" name="Oval 24"/>
              <p:cNvSpPr>
                <a:spLocks noChangeArrowheads="1"/>
              </p:cNvSpPr>
              <p:nvPr/>
            </p:nvSpPr>
            <p:spPr bwMode="auto">
              <a:xfrm>
                <a:off x="2489" y="9451"/>
                <a:ext cx="85" cy="88"/>
              </a:xfrm>
              <a:prstGeom prst="ellipse">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endParaRPr lang="de-DE"/>
              </a:p>
            </p:txBody>
          </p:sp>
          <p:cxnSp>
            <p:nvCxnSpPr>
              <p:cNvPr id="77" name="AutoShape 25"/>
              <p:cNvCxnSpPr>
                <a:cxnSpLocks noChangeShapeType="1"/>
              </p:cNvCxnSpPr>
              <p:nvPr/>
            </p:nvCxnSpPr>
            <p:spPr bwMode="auto">
              <a:xfrm>
                <a:off x="2494" y="9495"/>
                <a:ext cx="77" cy="8"/>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grpSp>
          <p:nvGrpSpPr>
            <p:cNvPr id="40" name="Group 23"/>
            <p:cNvGrpSpPr>
              <a:grpSpLocks/>
            </p:cNvGrpSpPr>
            <p:nvPr/>
          </p:nvGrpSpPr>
          <p:grpSpPr bwMode="auto">
            <a:xfrm>
              <a:off x="2958935" y="3526096"/>
              <a:ext cx="125216" cy="114770"/>
              <a:chOff x="2489" y="9451"/>
              <a:chExt cx="85" cy="88"/>
            </a:xfrm>
          </p:grpSpPr>
          <p:sp>
            <p:nvSpPr>
              <p:cNvPr id="74" name="Oval 24"/>
              <p:cNvSpPr>
                <a:spLocks noChangeArrowheads="1"/>
              </p:cNvSpPr>
              <p:nvPr/>
            </p:nvSpPr>
            <p:spPr bwMode="auto">
              <a:xfrm>
                <a:off x="2489" y="9451"/>
                <a:ext cx="85" cy="88"/>
              </a:xfrm>
              <a:prstGeom prst="ellipse">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endParaRPr lang="de-DE"/>
              </a:p>
            </p:txBody>
          </p:sp>
          <p:cxnSp>
            <p:nvCxnSpPr>
              <p:cNvPr id="75" name="AutoShape 25"/>
              <p:cNvCxnSpPr>
                <a:cxnSpLocks noChangeShapeType="1"/>
              </p:cNvCxnSpPr>
              <p:nvPr/>
            </p:nvCxnSpPr>
            <p:spPr bwMode="auto">
              <a:xfrm>
                <a:off x="2494" y="9495"/>
                <a:ext cx="77" cy="8"/>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grpSp>
          <p:nvGrpSpPr>
            <p:cNvPr id="41" name="Group 23"/>
            <p:cNvGrpSpPr>
              <a:grpSpLocks/>
            </p:cNvGrpSpPr>
            <p:nvPr/>
          </p:nvGrpSpPr>
          <p:grpSpPr bwMode="auto">
            <a:xfrm>
              <a:off x="2437200" y="3749801"/>
              <a:ext cx="125216" cy="114770"/>
              <a:chOff x="2489" y="9451"/>
              <a:chExt cx="85" cy="88"/>
            </a:xfrm>
          </p:grpSpPr>
          <p:sp>
            <p:nvSpPr>
              <p:cNvPr id="72" name="Oval 24"/>
              <p:cNvSpPr>
                <a:spLocks noChangeArrowheads="1"/>
              </p:cNvSpPr>
              <p:nvPr/>
            </p:nvSpPr>
            <p:spPr bwMode="auto">
              <a:xfrm>
                <a:off x="2489" y="9451"/>
                <a:ext cx="85" cy="88"/>
              </a:xfrm>
              <a:prstGeom prst="ellipse">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endParaRPr lang="de-DE"/>
              </a:p>
            </p:txBody>
          </p:sp>
          <p:cxnSp>
            <p:nvCxnSpPr>
              <p:cNvPr id="73" name="AutoShape 25"/>
              <p:cNvCxnSpPr>
                <a:cxnSpLocks noChangeShapeType="1"/>
              </p:cNvCxnSpPr>
              <p:nvPr/>
            </p:nvCxnSpPr>
            <p:spPr bwMode="auto">
              <a:xfrm>
                <a:off x="2494" y="9495"/>
                <a:ext cx="77" cy="8"/>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grpSp>
          <p:nvGrpSpPr>
            <p:cNvPr id="42" name="Group 23"/>
            <p:cNvGrpSpPr>
              <a:grpSpLocks/>
            </p:cNvGrpSpPr>
            <p:nvPr/>
          </p:nvGrpSpPr>
          <p:grpSpPr bwMode="auto">
            <a:xfrm>
              <a:off x="2237992" y="4245843"/>
              <a:ext cx="125216" cy="114770"/>
              <a:chOff x="2489" y="9451"/>
              <a:chExt cx="85" cy="88"/>
            </a:xfrm>
          </p:grpSpPr>
          <p:sp>
            <p:nvSpPr>
              <p:cNvPr id="70" name="Oval 24"/>
              <p:cNvSpPr>
                <a:spLocks noChangeArrowheads="1"/>
              </p:cNvSpPr>
              <p:nvPr/>
            </p:nvSpPr>
            <p:spPr bwMode="auto">
              <a:xfrm>
                <a:off x="2489" y="9451"/>
                <a:ext cx="85" cy="88"/>
              </a:xfrm>
              <a:prstGeom prst="ellipse">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endParaRPr lang="de-DE"/>
              </a:p>
            </p:txBody>
          </p:sp>
          <p:cxnSp>
            <p:nvCxnSpPr>
              <p:cNvPr id="71" name="AutoShape 25"/>
              <p:cNvCxnSpPr>
                <a:cxnSpLocks noChangeShapeType="1"/>
              </p:cNvCxnSpPr>
              <p:nvPr/>
            </p:nvCxnSpPr>
            <p:spPr bwMode="auto">
              <a:xfrm>
                <a:off x="2494" y="9495"/>
                <a:ext cx="77" cy="8"/>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grpSp>
          <p:nvGrpSpPr>
            <p:cNvPr id="43" name="Group 23"/>
            <p:cNvGrpSpPr>
              <a:grpSpLocks/>
            </p:cNvGrpSpPr>
            <p:nvPr/>
          </p:nvGrpSpPr>
          <p:grpSpPr bwMode="auto">
            <a:xfrm>
              <a:off x="2399256" y="4771064"/>
              <a:ext cx="125216" cy="114770"/>
              <a:chOff x="2489" y="9451"/>
              <a:chExt cx="85" cy="88"/>
            </a:xfrm>
          </p:grpSpPr>
          <p:sp>
            <p:nvSpPr>
              <p:cNvPr id="68" name="Oval 24"/>
              <p:cNvSpPr>
                <a:spLocks noChangeArrowheads="1"/>
              </p:cNvSpPr>
              <p:nvPr/>
            </p:nvSpPr>
            <p:spPr bwMode="auto">
              <a:xfrm>
                <a:off x="2489" y="9451"/>
                <a:ext cx="85" cy="88"/>
              </a:xfrm>
              <a:prstGeom prst="ellipse">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endParaRPr lang="de-DE"/>
              </a:p>
            </p:txBody>
          </p:sp>
          <p:cxnSp>
            <p:nvCxnSpPr>
              <p:cNvPr id="69" name="AutoShape 25"/>
              <p:cNvCxnSpPr>
                <a:cxnSpLocks noChangeShapeType="1"/>
              </p:cNvCxnSpPr>
              <p:nvPr/>
            </p:nvCxnSpPr>
            <p:spPr bwMode="auto">
              <a:xfrm>
                <a:off x="2494" y="9495"/>
                <a:ext cx="77" cy="8"/>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grpSp>
          <p:nvGrpSpPr>
            <p:cNvPr id="44" name="Group 23"/>
            <p:cNvGrpSpPr>
              <a:grpSpLocks/>
            </p:cNvGrpSpPr>
            <p:nvPr/>
          </p:nvGrpSpPr>
          <p:grpSpPr bwMode="auto">
            <a:xfrm>
              <a:off x="2968421" y="5092032"/>
              <a:ext cx="125216" cy="114770"/>
              <a:chOff x="2489" y="9451"/>
              <a:chExt cx="85" cy="88"/>
            </a:xfrm>
          </p:grpSpPr>
          <p:sp>
            <p:nvSpPr>
              <p:cNvPr id="66" name="Oval 24"/>
              <p:cNvSpPr>
                <a:spLocks noChangeArrowheads="1"/>
              </p:cNvSpPr>
              <p:nvPr/>
            </p:nvSpPr>
            <p:spPr bwMode="auto">
              <a:xfrm>
                <a:off x="2489" y="9451"/>
                <a:ext cx="85" cy="88"/>
              </a:xfrm>
              <a:prstGeom prst="ellipse">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endParaRPr lang="de-DE"/>
              </a:p>
            </p:txBody>
          </p:sp>
          <p:cxnSp>
            <p:nvCxnSpPr>
              <p:cNvPr id="67" name="AutoShape 25"/>
              <p:cNvCxnSpPr>
                <a:cxnSpLocks noChangeShapeType="1"/>
              </p:cNvCxnSpPr>
              <p:nvPr/>
            </p:nvCxnSpPr>
            <p:spPr bwMode="auto">
              <a:xfrm>
                <a:off x="2494" y="9495"/>
                <a:ext cx="77" cy="8"/>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grpSp>
          <p:nvGrpSpPr>
            <p:cNvPr id="45" name="Group 23"/>
            <p:cNvGrpSpPr>
              <a:grpSpLocks/>
            </p:cNvGrpSpPr>
            <p:nvPr/>
          </p:nvGrpSpPr>
          <p:grpSpPr bwMode="auto">
            <a:xfrm>
              <a:off x="2977907" y="4761337"/>
              <a:ext cx="125216" cy="114770"/>
              <a:chOff x="2489" y="9451"/>
              <a:chExt cx="85" cy="88"/>
            </a:xfrm>
          </p:grpSpPr>
          <p:sp>
            <p:nvSpPr>
              <p:cNvPr id="64" name="Oval 24"/>
              <p:cNvSpPr>
                <a:spLocks noChangeArrowheads="1"/>
              </p:cNvSpPr>
              <p:nvPr/>
            </p:nvSpPr>
            <p:spPr bwMode="auto">
              <a:xfrm>
                <a:off x="2489" y="9451"/>
                <a:ext cx="85" cy="88"/>
              </a:xfrm>
              <a:prstGeom prst="ellipse">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endParaRPr lang="de-DE"/>
              </a:p>
            </p:txBody>
          </p:sp>
          <p:cxnSp>
            <p:nvCxnSpPr>
              <p:cNvPr id="65" name="AutoShape 25"/>
              <p:cNvCxnSpPr>
                <a:cxnSpLocks noChangeShapeType="1"/>
              </p:cNvCxnSpPr>
              <p:nvPr/>
            </p:nvCxnSpPr>
            <p:spPr bwMode="auto">
              <a:xfrm>
                <a:off x="2494" y="9495"/>
                <a:ext cx="77" cy="8"/>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grpSp>
          <p:nvGrpSpPr>
            <p:cNvPr id="46" name="Group 23"/>
            <p:cNvGrpSpPr>
              <a:grpSpLocks/>
            </p:cNvGrpSpPr>
            <p:nvPr/>
          </p:nvGrpSpPr>
          <p:grpSpPr bwMode="auto">
            <a:xfrm>
              <a:off x="2958935" y="3847064"/>
              <a:ext cx="125216" cy="114770"/>
              <a:chOff x="2489" y="9451"/>
              <a:chExt cx="85" cy="88"/>
            </a:xfrm>
          </p:grpSpPr>
          <p:sp>
            <p:nvSpPr>
              <p:cNvPr id="62" name="Oval 24"/>
              <p:cNvSpPr>
                <a:spLocks noChangeArrowheads="1"/>
              </p:cNvSpPr>
              <p:nvPr/>
            </p:nvSpPr>
            <p:spPr bwMode="auto">
              <a:xfrm>
                <a:off x="2489" y="9451"/>
                <a:ext cx="85" cy="88"/>
              </a:xfrm>
              <a:prstGeom prst="ellipse">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endParaRPr lang="de-DE"/>
              </a:p>
            </p:txBody>
          </p:sp>
          <p:cxnSp>
            <p:nvCxnSpPr>
              <p:cNvPr id="63" name="AutoShape 25"/>
              <p:cNvCxnSpPr>
                <a:cxnSpLocks noChangeShapeType="1"/>
              </p:cNvCxnSpPr>
              <p:nvPr/>
            </p:nvCxnSpPr>
            <p:spPr bwMode="auto">
              <a:xfrm>
                <a:off x="2494" y="9495"/>
                <a:ext cx="77" cy="8"/>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grpSp>
          <p:nvGrpSpPr>
            <p:cNvPr id="47" name="Group 23"/>
            <p:cNvGrpSpPr>
              <a:grpSpLocks/>
            </p:cNvGrpSpPr>
            <p:nvPr/>
          </p:nvGrpSpPr>
          <p:grpSpPr bwMode="auto">
            <a:xfrm>
              <a:off x="3509127" y="3817886"/>
              <a:ext cx="125216" cy="114770"/>
              <a:chOff x="2489" y="9451"/>
              <a:chExt cx="85" cy="88"/>
            </a:xfrm>
          </p:grpSpPr>
          <p:sp>
            <p:nvSpPr>
              <p:cNvPr id="60" name="Oval 24"/>
              <p:cNvSpPr>
                <a:spLocks noChangeArrowheads="1"/>
              </p:cNvSpPr>
              <p:nvPr/>
            </p:nvSpPr>
            <p:spPr bwMode="auto">
              <a:xfrm>
                <a:off x="2489" y="9451"/>
                <a:ext cx="85" cy="88"/>
              </a:xfrm>
              <a:prstGeom prst="ellipse">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endParaRPr lang="de-DE"/>
              </a:p>
            </p:txBody>
          </p:sp>
          <p:cxnSp>
            <p:nvCxnSpPr>
              <p:cNvPr id="61" name="AutoShape 25"/>
              <p:cNvCxnSpPr>
                <a:cxnSpLocks noChangeShapeType="1"/>
              </p:cNvCxnSpPr>
              <p:nvPr/>
            </p:nvCxnSpPr>
            <p:spPr bwMode="auto">
              <a:xfrm>
                <a:off x="2494" y="9495"/>
                <a:ext cx="77" cy="8"/>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grpSp>
          <p:nvGrpSpPr>
            <p:cNvPr id="48" name="Group 23"/>
            <p:cNvGrpSpPr>
              <a:grpSpLocks/>
            </p:cNvGrpSpPr>
            <p:nvPr/>
          </p:nvGrpSpPr>
          <p:grpSpPr bwMode="auto">
            <a:xfrm>
              <a:off x="3708335" y="4226390"/>
              <a:ext cx="125216" cy="114770"/>
              <a:chOff x="2489" y="9451"/>
              <a:chExt cx="85" cy="88"/>
            </a:xfrm>
          </p:grpSpPr>
          <p:sp>
            <p:nvSpPr>
              <p:cNvPr id="58" name="Oval 24"/>
              <p:cNvSpPr>
                <a:spLocks noChangeArrowheads="1"/>
              </p:cNvSpPr>
              <p:nvPr/>
            </p:nvSpPr>
            <p:spPr bwMode="auto">
              <a:xfrm>
                <a:off x="2489" y="9451"/>
                <a:ext cx="85" cy="88"/>
              </a:xfrm>
              <a:prstGeom prst="ellipse">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endParaRPr lang="de-DE"/>
              </a:p>
            </p:txBody>
          </p:sp>
          <p:cxnSp>
            <p:nvCxnSpPr>
              <p:cNvPr id="59" name="AutoShape 25"/>
              <p:cNvCxnSpPr>
                <a:cxnSpLocks noChangeShapeType="1"/>
              </p:cNvCxnSpPr>
              <p:nvPr/>
            </p:nvCxnSpPr>
            <p:spPr bwMode="auto">
              <a:xfrm>
                <a:off x="2494" y="9495"/>
                <a:ext cx="77" cy="8"/>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grpSp>
          <p:nvGrpSpPr>
            <p:cNvPr id="49" name="Group 23"/>
            <p:cNvGrpSpPr>
              <a:grpSpLocks/>
            </p:cNvGrpSpPr>
            <p:nvPr/>
          </p:nvGrpSpPr>
          <p:grpSpPr bwMode="auto">
            <a:xfrm>
              <a:off x="3537586" y="4732158"/>
              <a:ext cx="125216" cy="114770"/>
              <a:chOff x="2489" y="9451"/>
              <a:chExt cx="85" cy="88"/>
            </a:xfrm>
          </p:grpSpPr>
          <p:sp>
            <p:nvSpPr>
              <p:cNvPr id="56" name="Oval 24"/>
              <p:cNvSpPr>
                <a:spLocks noChangeArrowheads="1"/>
              </p:cNvSpPr>
              <p:nvPr/>
            </p:nvSpPr>
            <p:spPr bwMode="auto">
              <a:xfrm>
                <a:off x="2489" y="9451"/>
                <a:ext cx="85" cy="88"/>
              </a:xfrm>
              <a:prstGeom prst="ellipse">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endParaRPr lang="de-DE"/>
              </a:p>
            </p:txBody>
          </p:sp>
          <p:cxnSp>
            <p:nvCxnSpPr>
              <p:cNvPr id="57" name="AutoShape 25"/>
              <p:cNvCxnSpPr>
                <a:cxnSpLocks noChangeShapeType="1"/>
              </p:cNvCxnSpPr>
              <p:nvPr/>
            </p:nvCxnSpPr>
            <p:spPr bwMode="auto">
              <a:xfrm>
                <a:off x="2494" y="9495"/>
                <a:ext cx="77" cy="8"/>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grpSp>
          <p:nvGrpSpPr>
            <p:cNvPr id="50" name="Group 23"/>
            <p:cNvGrpSpPr>
              <a:grpSpLocks/>
            </p:cNvGrpSpPr>
            <p:nvPr/>
          </p:nvGrpSpPr>
          <p:grpSpPr bwMode="auto">
            <a:xfrm>
              <a:off x="2958935" y="5425645"/>
              <a:ext cx="125216" cy="114770"/>
              <a:chOff x="2489" y="9451"/>
              <a:chExt cx="85" cy="88"/>
            </a:xfrm>
          </p:grpSpPr>
          <p:sp>
            <p:nvSpPr>
              <p:cNvPr id="54" name="Oval 24"/>
              <p:cNvSpPr>
                <a:spLocks noChangeArrowheads="1"/>
              </p:cNvSpPr>
              <p:nvPr/>
            </p:nvSpPr>
            <p:spPr bwMode="auto">
              <a:xfrm>
                <a:off x="2489" y="9451"/>
                <a:ext cx="85" cy="88"/>
              </a:xfrm>
              <a:prstGeom prst="ellipse">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endParaRPr lang="de-DE"/>
              </a:p>
            </p:txBody>
          </p:sp>
          <p:cxnSp>
            <p:nvCxnSpPr>
              <p:cNvPr id="55" name="AutoShape 25"/>
              <p:cNvCxnSpPr>
                <a:cxnSpLocks noChangeShapeType="1"/>
              </p:cNvCxnSpPr>
              <p:nvPr/>
            </p:nvCxnSpPr>
            <p:spPr bwMode="auto">
              <a:xfrm>
                <a:off x="2494" y="9495"/>
                <a:ext cx="77" cy="8"/>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grpSp>
      <p:sp>
        <p:nvSpPr>
          <p:cNvPr id="120" name="Rectangle 117"/>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grpSp>
        <p:nvGrpSpPr>
          <p:cNvPr id="129" name="Gruppieren 128"/>
          <p:cNvGrpSpPr/>
          <p:nvPr/>
        </p:nvGrpSpPr>
        <p:grpSpPr>
          <a:xfrm>
            <a:off x="5069045" y="3067350"/>
            <a:ext cx="2543219" cy="2596924"/>
            <a:chOff x="1768905" y="3058747"/>
            <a:chExt cx="2543219" cy="2596924"/>
          </a:xfrm>
        </p:grpSpPr>
        <p:grpSp>
          <p:nvGrpSpPr>
            <p:cNvPr id="130" name="Group 23"/>
            <p:cNvGrpSpPr>
              <a:grpSpLocks/>
            </p:cNvGrpSpPr>
            <p:nvPr/>
          </p:nvGrpSpPr>
          <p:grpSpPr bwMode="auto">
            <a:xfrm>
              <a:off x="4154181" y="4216664"/>
              <a:ext cx="125216" cy="114770"/>
              <a:chOff x="2489" y="9451"/>
              <a:chExt cx="85" cy="88"/>
            </a:xfrm>
          </p:grpSpPr>
          <p:sp>
            <p:nvSpPr>
              <p:cNvPr id="184" name="Oval 24"/>
              <p:cNvSpPr>
                <a:spLocks noChangeArrowheads="1"/>
              </p:cNvSpPr>
              <p:nvPr/>
            </p:nvSpPr>
            <p:spPr bwMode="auto">
              <a:xfrm>
                <a:off x="2489" y="9451"/>
                <a:ext cx="85" cy="88"/>
              </a:xfrm>
              <a:prstGeom prst="ellipse">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endParaRPr lang="de-DE"/>
              </a:p>
            </p:txBody>
          </p:sp>
          <p:cxnSp>
            <p:nvCxnSpPr>
              <p:cNvPr id="185" name="AutoShape 25"/>
              <p:cNvCxnSpPr>
                <a:cxnSpLocks noChangeShapeType="1"/>
              </p:cNvCxnSpPr>
              <p:nvPr/>
            </p:nvCxnSpPr>
            <p:spPr bwMode="auto">
              <a:xfrm>
                <a:off x="2494" y="9495"/>
                <a:ext cx="77" cy="8"/>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sp>
          <p:nvSpPr>
            <p:cNvPr id="131" name="Oval 3"/>
            <p:cNvSpPr>
              <a:spLocks noChangeArrowheads="1"/>
            </p:cNvSpPr>
            <p:nvPr/>
          </p:nvSpPr>
          <p:spPr bwMode="auto">
            <a:xfrm>
              <a:off x="1768905" y="3058747"/>
              <a:ext cx="2543219" cy="2596924"/>
            </a:xfrm>
            <a:prstGeom prst="ellipse">
              <a:avLst/>
            </a:prstGeom>
            <a:solidFill>
              <a:srgbClr val="FFFFFF">
                <a:alpha val="0"/>
              </a:srgbClr>
            </a:solidFill>
            <a:ln w="9525">
              <a:solidFill>
                <a:srgbClr val="000000"/>
              </a:solidFill>
              <a:round/>
              <a:headEnd/>
              <a:tailEnd/>
            </a:ln>
          </p:spPr>
          <p:txBody>
            <a:bodyPr rot="0" vert="horz" wrap="square" lIns="91440" tIns="45720" rIns="91440" bIns="45720" anchor="t" anchorCtr="0" upright="1">
              <a:noAutofit/>
            </a:bodyPr>
            <a:lstStyle/>
            <a:p>
              <a:endParaRPr lang="de-DE"/>
            </a:p>
          </p:txBody>
        </p:sp>
        <p:sp>
          <p:nvSpPr>
            <p:cNvPr id="132" name="Oval 5"/>
            <p:cNvSpPr>
              <a:spLocks noChangeArrowheads="1"/>
            </p:cNvSpPr>
            <p:nvPr/>
          </p:nvSpPr>
          <p:spPr bwMode="auto">
            <a:xfrm>
              <a:off x="2133645" y="3438560"/>
              <a:ext cx="1784332" cy="1829518"/>
            </a:xfrm>
            <a:prstGeom prst="ellipse">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endParaRPr lang="de-DE"/>
            </a:p>
          </p:txBody>
        </p:sp>
        <p:sp>
          <p:nvSpPr>
            <p:cNvPr id="133" name="Oval 6"/>
            <p:cNvSpPr>
              <a:spLocks noChangeArrowheads="1"/>
            </p:cNvSpPr>
            <p:nvPr/>
          </p:nvSpPr>
          <p:spPr bwMode="auto">
            <a:xfrm>
              <a:off x="2418228" y="3740075"/>
              <a:ext cx="1217065" cy="1234268"/>
            </a:xfrm>
            <a:prstGeom prst="ellipse">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endParaRPr lang="de-DE"/>
            </a:p>
          </p:txBody>
        </p:sp>
        <p:sp>
          <p:nvSpPr>
            <p:cNvPr id="134" name="Text Box 7"/>
            <p:cNvSpPr txBox="1">
              <a:spLocks noChangeArrowheads="1"/>
            </p:cNvSpPr>
            <p:nvPr/>
          </p:nvSpPr>
          <p:spPr bwMode="auto">
            <a:xfrm>
              <a:off x="2664867" y="4080496"/>
              <a:ext cx="811060" cy="539810"/>
            </a:xfrm>
            <a:prstGeom prst="rect">
              <a:avLst/>
            </a:prstGeom>
            <a:solidFill>
              <a:srgbClr val="FFFFFF">
                <a:alpha val="0"/>
              </a:srgbClr>
            </a:solidFill>
            <a:ln w="9525">
              <a:solidFill>
                <a:srgbClr val="FFFFFF"/>
              </a:solidFill>
              <a:miter lim="800000"/>
              <a:headEnd/>
              <a:tailEnd/>
            </a:ln>
          </p:spPr>
          <p:txBody>
            <a:bodyPr rot="0" vert="horz" wrap="square" lIns="91440" tIns="45720" rIns="91440" bIns="45720" anchor="t" anchorCtr="0" upright="1">
              <a:noAutofit/>
            </a:bodyPr>
            <a:lstStyle/>
            <a:p>
              <a:pPr>
                <a:lnSpc>
                  <a:spcPct val="107000"/>
                </a:lnSpc>
                <a:spcAft>
                  <a:spcPts val="0"/>
                </a:spcAft>
              </a:pPr>
              <a:r>
                <a:rPr lang="de-DE" sz="600" dirty="0">
                  <a:effectLst/>
                  <a:latin typeface="Arial" panose="020B0604020202020204" pitchFamily="34" charset="0"/>
                  <a:ea typeface="Calibri" panose="020F0502020204030204" pitchFamily="34" charset="0"/>
                  <a:cs typeface="Times New Roman" panose="02020603050405020304" pitchFamily="18" charset="0"/>
                </a:rPr>
                <a:t> </a:t>
              </a:r>
              <a:r>
                <a:rPr lang="de-DE" sz="1200" dirty="0">
                  <a:effectLst/>
                  <a:latin typeface="Arial" panose="020B0604020202020204" pitchFamily="34" charset="0"/>
                  <a:ea typeface="Calibri" panose="020F0502020204030204" pitchFamily="34" charset="0"/>
                  <a:cs typeface="Times New Roman" panose="02020603050405020304" pitchFamily="18" charset="0"/>
                </a:rPr>
                <a:t>17 p+</a:t>
              </a: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de-DE" sz="1200" dirty="0">
                  <a:effectLst/>
                  <a:latin typeface="Arial" panose="020B0604020202020204" pitchFamily="34" charset="0"/>
                  <a:ea typeface="Calibri" panose="020F0502020204030204" pitchFamily="34" charset="0"/>
                  <a:cs typeface="Times New Roman" panose="02020603050405020304" pitchFamily="18" charset="0"/>
                </a:rPr>
                <a:t> 18 n </a:t>
              </a: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5" name="Ellipse 134"/>
            <p:cNvSpPr/>
            <p:nvPr/>
          </p:nvSpPr>
          <p:spPr>
            <a:xfrm>
              <a:off x="2664866" y="4012412"/>
              <a:ext cx="725685" cy="688622"/>
            </a:xfrm>
            <a:prstGeom prst="ellipse">
              <a:avLst/>
            </a:prstGeom>
            <a:noFill/>
            <a:ln w="9525"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nvGrpSpPr>
            <p:cNvPr id="136" name="Group 23"/>
            <p:cNvGrpSpPr>
              <a:grpSpLocks/>
            </p:cNvGrpSpPr>
            <p:nvPr/>
          </p:nvGrpSpPr>
          <p:grpSpPr bwMode="auto">
            <a:xfrm>
              <a:off x="3893314" y="5012233"/>
              <a:ext cx="125216" cy="114770"/>
              <a:chOff x="2489" y="9451"/>
              <a:chExt cx="85" cy="88"/>
            </a:xfrm>
          </p:grpSpPr>
          <p:sp>
            <p:nvSpPr>
              <p:cNvPr id="182" name="Oval 24"/>
              <p:cNvSpPr>
                <a:spLocks noChangeArrowheads="1"/>
              </p:cNvSpPr>
              <p:nvPr/>
            </p:nvSpPr>
            <p:spPr bwMode="auto">
              <a:xfrm>
                <a:off x="2489" y="9451"/>
                <a:ext cx="85" cy="88"/>
              </a:xfrm>
              <a:prstGeom prst="ellipse">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endParaRPr lang="de-DE"/>
              </a:p>
            </p:txBody>
          </p:sp>
          <p:cxnSp>
            <p:nvCxnSpPr>
              <p:cNvPr id="183" name="AutoShape 25"/>
              <p:cNvCxnSpPr>
                <a:cxnSpLocks noChangeShapeType="1"/>
              </p:cNvCxnSpPr>
              <p:nvPr/>
            </p:nvCxnSpPr>
            <p:spPr bwMode="auto">
              <a:xfrm>
                <a:off x="2494" y="9495"/>
                <a:ext cx="77" cy="8"/>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grpSp>
          <p:nvGrpSpPr>
            <p:cNvPr id="137" name="Group 23"/>
            <p:cNvGrpSpPr>
              <a:grpSpLocks/>
            </p:cNvGrpSpPr>
            <p:nvPr/>
          </p:nvGrpSpPr>
          <p:grpSpPr bwMode="auto">
            <a:xfrm>
              <a:off x="3393841" y="3300456"/>
              <a:ext cx="125216" cy="114770"/>
              <a:chOff x="2489" y="9451"/>
              <a:chExt cx="85" cy="88"/>
            </a:xfrm>
          </p:grpSpPr>
          <p:sp>
            <p:nvSpPr>
              <p:cNvPr id="180" name="Oval 24"/>
              <p:cNvSpPr>
                <a:spLocks noChangeArrowheads="1"/>
              </p:cNvSpPr>
              <p:nvPr/>
            </p:nvSpPr>
            <p:spPr bwMode="auto">
              <a:xfrm>
                <a:off x="2489" y="9451"/>
                <a:ext cx="85" cy="88"/>
              </a:xfrm>
              <a:prstGeom prst="ellipse">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endParaRPr lang="de-DE"/>
              </a:p>
            </p:txBody>
          </p:sp>
          <p:cxnSp>
            <p:nvCxnSpPr>
              <p:cNvPr id="181" name="AutoShape 25"/>
              <p:cNvCxnSpPr>
                <a:cxnSpLocks noChangeShapeType="1"/>
              </p:cNvCxnSpPr>
              <p:nvPr/>
            </p:nvCxnSpPr>
            <p:spPr bwMode="auto">
              <a:xfrm>
                <a:off x="2494" y="9495"/>
                <a:ext cx="77" cy="8"/>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grpSp>
          <p:nvGrpSpPr>
            <p:cNvPr id="138" name="Group 23"/>
            <p:cNvGrpSpPr>
              <a:grpSpLocks/>
            </p:cNvGrpSpPr>
            <p:nvPr/>
          </p:nvGrpSpPr>
          <p:grpSpPr bwMode="auto">
            <a:xfrm>
              <a:off x="2414961" y="3336694"/>
              <a:ext cx="125216" cy="114770"/>
              <a:chOff x="2489" y="9451"/>
              <a:chExt cx="85" cy="88"/>
            </a:xfrm>
          </p:grpSpPr>
          <p:sp>
            <p:nvSpPr>
              <p:cNvPr id="178" name="Oval 24"/>
              <p:cNvSpPr>
                <a:spLocks noChangeArrowheads="1"/>
              </p:cNvSpPr>
              <p:nvPr/>
            </p:nvSpPr>
            <p:spPr bwMode="auto">
              <a:xfrm>
                <a:off x="2489" y="9451"/>
                <a:ext cx="85" cy="88"/>
              </a:xfrm>
              <a:prstGeom prst="ellipse">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endParaRPr lang="de-DE"/>
              </a:p>
            </p:txBody>
          </p:sp>
          <p:cxnSp>
            <p:nvCxnSpPr>
              <p:cNvPr id="179" name="AutoShape 25"/>
              <p:cNvCxnSpPr>
                <a:cxnSpLocks noChangeShapeType="1"/>
              </p:cNvCxnSpPr>
              <p:nvPr/>
            </p:nvCxnSpPr>
            <p:spPr bwMode="auto">
              <a:xfrm>
                <a:off x="2494" y="9495"/>
                <a:ext cx="77" cy="8"/>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grpSp>
          <p:nvGrpSpPr>
            <p:cNvPr id="139" name="Group 23"/>
            <p:cNvGrpSpPr>
              <a:grpSpLocks/>
            </p:cNvGrpSpPr>
            <p:nvPr/>
          </p:nvGrpSpPr>
          <p:grpSpPr bwMode="auto">
            <a:xfrm>
              <a:off x="1991354" y="3983233"/>
              <a:ext cx="125216" cy="114770"/>
              <a:chOff x="2489" y="9451"/>
              <a:chExt cx="85" cy="88"/>
            </a:xfrm>
          </p:grpSpPr>
          <p:sp>
            <p:nvSpPr>
              <p:cNvPr id="176" name="Oval 24"/>
              <p:cNvSpPr>
                <a:spLocks noChangeArrowheads="1"/>
              </p:cNvSpPr>
              <p:nvPr/>
            </p:nvSpPr>
            <p:spPr bwMode="auto">
              <a:xfrm>
                <a:off x="2489" y="9451"/>
                <a:ext cx="85" cy="88"/>
              </a:xfrm>
              <a:prstGeom prst="ellipse">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endParaRPr lang="de-DE"/>
              </a:p>
            </p:txBody>
          </p:sp>
          <p:cxnSp>
            <p:nvCxnSpPr>
              <p:cNvPr id="177" name="AutoShape 25"/>
              <p:cNvCxnSpPr>
                <a:cxnSpLocks noChangeShapeType="1"/>
              </p:cNvCxnSpPr>
              <p:nvPr/>
            </p:nvCxnSpPr>
            <p:spPr bwMode="auto">
              <a:xfrm>
                <a:off x="2494" y="9495"/>
                <a:ext cx="77" cy="8"/>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grpSp>
          <p:nvGrpSpPr>
            <p:cNvPr id="140" name="Group 23"/>
            <p:cNvGrpSpPr>
              <a:grpSpLocks/>
            </p:cNvGrpSpPr>
            <p:nvPr/>
          </p:nvGrpSpPr>
          <p:grpSpPr bwMode="auto">
            <a:xfrm>
              <a:off x="2112151" y="5012233"/>
              <a:ext cx="125216" cy="114770"/>
              <a:chOff x="2489" y="9451"/>
              <a:chExt cx="85" cy="88"/>
            </a:xfrm>
          </p:grpSpPr>
          <p:sp>
            <p:nvSpPr>
              <p:cNvPr id="174" name="Oval 24"/>
              <p:cNvSpPr>
                <a:spLocks noChangeArrowheads="1"/>
              </p:cNvSpPr>
              <p:nvPr/>
            </p:nvSpPr>
            <p:spPr bwMode="auto">
              <a:xfrm>
                <a:off x="2489" y="9451"/>
                <a:ext cx="85" cy="88"/>
              </a:xfrm>
              <a:prstGeom prst="ellipse">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endParaRPr lang="de-DE"/>
              </a:p>
            </p:txBody>
          </p:sp>
          <p:cxnSp>
            <p:nvCxnSpPr>
              <p:cNvPr id="175" name="AutoShape 25"/>
              <p:cNvCxnSpPr>
                <a:cxnSpLocks noChangeShapeType="1"/>
              </p:cNvCxnSpPr>
              <p:nvPr/>
            </p:nvCxnSpPr>
            <p:spPr bwMode="auto">
              <a:xfrm>
                <a:off x="2494" y="9495"/>
                <a:ext cx="77" cy="8"/>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grpSp>
          <p:nvGrpSpPr>
            <p:cNvPr id="141" name="Group 23"/>
            <p:cNvGrpSpPr>
              <a:grpSpLocks/>
            </p:cNvGrpSpPr>
            <p:nvPr/>
          </p:nvGrpSpPr>
          <p:grpSpPr bwMode="auto">
            <a:xfrm>
              <a:off x="2958935" y="3526096"/>
              <a:ext cx="125216" cy="114770"/>
              <a:chOff x="2489" y="9451"/>
              <a:chExt cx="85" cy="88"/>
            </a:xfrm>
          </p:grpSpPr>
          <p:sp>
            <p:nvSpPr>
              <p:cNvPr id="172" name="Oval 24"/>
              <p:cNvSpPr>
                <a:spLocks noChangeArrowheads="1"/>
              </p:cNvSpPr>
              <p:nvPr/>
            </p:nvSpPr>
            <p:spPr bwMode="auto">
              <a:xfrm>
                <a:off x="2489" y="9451"/>
                <a:ext cx="85" cy="88"/>
              </a:xfrm>
              <a:prstGeom prst="ellipse">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endParaRPr lang="de-DE"/>
              </a:p>
            </p:txBody>
          </p:sp>
          <p:cxnSp>
            <p:nvCxnSpPr>
              <p:cNvPr id="173" name="AutoShape 25"/>
              <p:cNvCxnSpPr>
                <a:cxnSpLocks noChangeShapeType="1"/>
              </p:cNvCxnSpPr>
              <p:nvPr/>
            </p:nvCxnSpPr>
            <p:spPr bwMode="auto">
              <a:xfrm>
                <a:off x="2494" y="9495"/>
                <a:ext cx="77" cy="8"/>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grpSp>
          <p:nvGrpSpPr>
            <p:cNvPr id="142" name="Group 23"/>
            <p:cNvGrpSpPr>
              <a:grpSpLocks/>
            </p:cNvGrpSpPr>
            <p:nvPr/>
          </p:nvGrpSpPr>
          <p:grpSpPr bwMode="auto">
            <a:xfrm>
              <a:off x="2437200" y="3749801"/>
              <a:ext cx="125216" cy="114770"/>
              <a:chOff x="2489" y="9451"/>
              <a:chExt cx="85" cy="88"/>
            </a:xfrm>
          </p:grpSpPr>
          <p:sp>
            <p:nvSpPr>
              <p:cNvPr id="170" name="Oval 24"/>
              <p:cNvSpPr>
                <a:spLocks noChangeArrowheads="1"/>
              </p:cNvSpPr>
              <p:nvPr/>
            </p:nvSpPr>
            <p:spPr bwMode="auto">
              <a:xfrm>
                <a:off x="2489" y="9451"/>
                <a:ext cx="85" cy="88"/>
              </a:xfrm>
              <a:prstGeom prst="ellipse">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endParaRPr lang="de-DE"/>
              </a:p>
            </p:txBody>
          </p:sp>
          <p:cxnSp>
            <p:nvCxnSpPr>
              <p:cNvPr id="171" name="AutoShape 25"/>
              <p:cNvCxnSpPr>
                <a:cxnSpLocks noChangeShapeType="1"/>
              </p:cNvCxnSpPr>
              <p:nvPr/>
            </p:nvCxnSpPr>
            <p:spPr bwMode="auto">
              <a:xfrm>
                <a:off x="2494" y="9495"/>
                <a:ext cx="77" cy="8"/>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grpSp>
          <p:nvGrpSpPr>
            <p:cNvPr id="143" name="Group 23"/>
            <p:cNvGrpSpPr>
              <a:grpSpLocks/>
            </p:cNvGrpSpPr>
            <p:nvPr/>
          </p:nvGrpSpPr>
          <p:grpSpPr bwMode="auto">
            <a:xfrm>
              <a:off x="2237992" y="4245843"/>
              <a:ext cx="125216" cy="114770"/>
              <a:chOff x="2489" y="9451"/>
              <a:chExt cx="85" cy="88"/>
            </a:xfrm>
          </p:grpSpPr>
          <p:sp>
            <p:nvSpPr>
              <p:cNvPr id="168" name="Oval 24"/>
              <p:cNvSpPr>
                <a:spLocks noChangeArrowheads="1"/>
              </p:cNvSpPr>
              <p:nvPr/>
            </p:nvSpPr>
            <p:spPr bwMode="auto">
              <a:xfrm>
                <a:off x="2489" y="9451"/>
                <a:ext cx="85" cy="88"/>
              </a:xfrm>
              <a:prstGeom prst="ellipse">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endParaRPr lang="de-DE"/>
              </a:p>
            </p:txBody>
          </p:sp>
          <p:cxnSp>
            <p:nvCxnSpPr>
              <p:cNvPr id="169" name="AutoShape 25"/>
              <p:cNvCxnSpPr>
                <a:cxnSpLocks noChangeShapeType="1"/>
              </p:cNvCxnSpPr>
              <p:nvPr/>
            </p:nvCxnSpPr>
            <p:spPr bwMode="auto">
              <a:xfrm>
                <a:off x="2494" y="9495"/>
                <a:ext cx="77" cy="8"/>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grpSp>
          <p:nvGrpSpPr>
            <p:cNvPr id="144" name="Group 23"/>
            <p:cNvGrpSpPr>
              <a:grpSpLocks/>
            </p:cNvGrpSpPr>
            <p:nvPr/>
          </p:nvGrpSpPr>
          <p:grpSpPr bwMode="auto">
            <a:xfrm>
              <a:off x="2399256" y="4771064"/>
              <a:ext cx="125216" cy="114770"/>
              <a:chOff x="2489" y="9451"/>
              <a:chExt cx="85" cy="88"/>
            </a:xfrm>
          </p:grpSpPr>
          <p:sp>
            <p:nvSpPr>
              <p:cNvPr id="166" name="Oval 24"/>
              <p:cNvSpPr>
                <a:spLocks noChangeArrowheads="1"/>
              </p:cNvSpPr>
              <p:nvPr/>
            </p:nvSpPr>
            <p:spPr bwMode="auto">
              <a:xfrm>
                <a:off x="2489" y="9451"/>
                <a:ext cx="85" cy="88"/>
              </a:xfrm>
              <a:prstGeom prst="ellipse">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endParaRPr lang="de-DE"/>
              </a:p>
            </p:txBody>
          </p:sp>
          <p:cxnSp>
            <p:nvCxnSpPr>
              <p:cNvPr id="167" name="AutoShape 25"/>
              <p:cNvCxnSpPr>
                <a:cxnSpLocks noChangeShapeType="1"/>
              </p:cNvCxnSpPr>
              <p:nvPr/>
            </p:nvCxnSpPr>
            <p:spPr bwMode="auto">
              <a:xfrm>
                <a:off x="2494" y="9495"/>
                <a:ext cx="77" cy="8"/>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grpSp>
          <p:nvGrpSpPr>
            <p:cNvPr id="145" name="Group 23"/>
            <p:cNvGrpSpPr>
              <a:grpSpLocks/>
            </p:cNvGrpSpPr>
            <p:nvPr/>
          </p:nvGrpSpPr>
          <p:grpSpPr bwMode="auto">
            <a:xfrm>
              <a:off x="2968421" y="5092032"/>
              <a:ext cx="125216" cy="114770"/>
              <a:chOff x="2489" y="9451"/>
              <a:chExt cx="85" cy="88"/>
            </a:xfrm>
          </p:grpSpPr>
          <p:sp>
            <p:nvSpPr>
              <p:cNvPr id="164" name="Oval 24"/>
              <p:cNvSpPr>
                <a:spLocks noChangeArrowheads="1"/>
              </p:cNvSpPr>
              <p:nvPr/>
            </p:nvSpPr>
            <p:spPr bwMode="auto">
              <a:xfrm>
                <a:off x="2489" y="9451"/>
                <a:ext cx="85" cy="88"/>
              </a:xfrm>
              <a:prstGeom prst="ellipse">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endParaRPr lang="de-DE"/>
              </a:p>
            </p:txBody>
          </p:sp>
          <p:cxnSp>
            <p:nvCxnSpPr>
              <p:cNvPr id="165" name="AutoShape 25"/>
              <p:cNvCxnSpPr>
                <a:cxnSpLocks noChangeShapeType="1"/>
              </p:cNvCxnSpPr>
              <p:nvPr/>
            </p:nvCxnSpPr>
            <p:spPr bwMode="auto">
              <a:xfrm>
                <a:off x="2494" y="9495"/>
                <a:ext cx="77" cy="8"/>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grpSp>
          <p:nvGrpSpPr>
            <p:cNvPr id="146" name="Group 23"/>
            <p:cNvGrpSpPr>
              <a:grpSpLocks/>
            </p:cNvGrpSpPr>
            <p:nvPr/>
          </p:nvGrpSpPr>
          <p:grpSpPr bwMode="auto">
            <a:xfrm>
              <a:off x="2977907" y="4761337"/>
              <a:ext cx="125216" cy="114770"/>
              <a:chOff x="2489" y="9451"/>
              <a:chExt cx="85" cy="88"/>
            </a:xfrm>
          </p:grpSpPr>
          <p:sp>
            <p:nvSpPr>
              <p:cNvPr id="162" name="Oval 24"/>
              <p:cNvSpPr>
                <a:spLocks noChangeArrowheads="1"/>
              </p:cNvSpPr>
              <p:nvPr/>
            </p:nvSpPr>
            <p:spPr bwMode="auto">
              <a:xfrm>
                <a:off x="2489" y="9451"/>
                <a:ext cx="85" cy="88"/>
              </a:xfrm>
              <a:prstGeom prst="ellipse">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endParaRPr lang="de-DE"/>
              </a:p>
            </p:txBody>
          </p:sp>
          <p:cxnSp>
            <p:nvCxnSpPr>
              <p:cNvPr id="163" name="AutoShape 25"/>
              <p:cNvCxnSpPr>
                <a:cxnSpLocks noChangeShapeType="1"/>
              </p:cNvCxnSpPr>
              <p:nvPr/>
            </p:nvCxnSpPr>
            <p:spPr bwMode="auto">
              <a:xfrm>
                <a:off x="2494" y="9495"/>
                <a:ext cx="77" cy="8"/>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grpSp>
          <p:nvGrpSpPr>
            <p:cNvPr id="147" name="Group 23"/>
            <p:cNvGrpSpPr>
              <a:grpSpLocks/>
            </p:cNvGrpSpPr>
            <p:nvPr/>
          </p:nvGrpSpPr>
          <p:grpSpPr bwMode="auto">
            <a:xfrm>
              <a:off x="2958935" y="3847064"/>
              <a:ext cx="125216" cy="114770"/>
              <a:chOff x="2489" y="9451"/>
              <a:chExt cx="85" cy="88"/>
            </a:xfrm>
          </p:grpSpPr>
          <p:sp>
            <p:nvSpPr>
              <p:cNvPr id="160" name="Oval 24"/>
              <p:cNvSpPr>
                <a:spLocks noChangeArrowheads="1"/>
              </p:cNvSpPr>
              <p:nvPr/>
            </p:nvSpPr>
            <p:spPr bwMode="auto">
              <a:xfrm>
                <a:off x="2489" y="9451"/>
                <a:ext cx="85" cy="88"/>
              </a:xfrm>
              <a:prstGeom prst="ellipse">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endParaRPr lang="de-DE"/>
              </a:p>
            </p:txBody>
          </p:sp>
          <p:cxnSp>
            <p:nvCxnSpPr>
              <p:cNvPr id="161" name="AutoShape 25"/>
              <p:cNvCxnSpPr>
                <a:cxnSpLocks noChangeShapeType="1"/>
              </p:cNvCxnSpPr>
              <p:nvPr/>
            </p:nvCxnSpPr>
            <p:spPr bwMode="auto">
              <a:xfrm>
                <a:off x="2494" y="9495"/>
                <a:ext cx="77" cy="8"/>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grpSp>
          <p:nvGrpSpPr>
            <p:cNvPr id="148" name="Group 23"/>
            <p:cNvGrpSpPr>
              <a:grpSpLocks/>
            </p:cNvGrpSpPr>
            <p:nvPr/>
          </p:nvGrpSpPr>
          <p:grpSpPr bwMode="auto">
            <a:xfrm>
              <a:off x="3509127" y="3817886"/>
              <a:ext cx="125216" cy="114770"/>
              <a:chOff x="2489" y="9451"/>
              <a:chExt cx="85" cy="88"/>
            </a:xfrm>
          </p:grpSpPr>
          <p:sp>
            <p:nvSpPr>
              <p:cNvPr id="158" name="Oval 24"/>
              <p:cNvSpPr>
                <a:spLocks noChangeArrowheads="1"/>
              </p:cNvSpPr>
              <p:nvPr/>
            </p:nvSpPr>
            <p:spPr bwMode="auto">
              <a:xfrm>
                <a:off x="2489" y="9451"/>
                <a:ext cx="85" cy="88"/>
              </a:xfrm>
              <a:prstGeom prst="ellipse">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endParaRPr lang="de-DE"/>
              </a:p>
            </p:txBody>
          </p:sp>
          <p:cxnSp>
            <p:nvCxnSpPr>
              <p:cNvPr id="159" name="AutoShape 25"/>
              <p:cNvCxnSpPr>
                <a:cxnSpLocks noChangeShapeType="1"/>
              </p:cNvCxnSpPr>
              <p:nvPr/>
            </p:nvCxnSpPr>
            <p:spPr bwMode="auto">
              <a:xfrm>
                <a:off x="2494" y="9495"/>
                <a:ext cx="77" cy="8"/>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grpSp>
          <p:nvGrpSpPr>
            <p:cNvPr id="149" name="Group 23"/>
            <p:cNvGrpSpPr>
              <a:grpSpLocks/>
            </p:cNvGrpSpPr>
            <p:nvPr/>
          </p:nvGrpSpPr>
          <p:grpSpPr bwMode="auto">
            <a:xfrm>
              <a:off x="3708335" y="4226390"/>
              <a:ext cx="125216" cy="114770"/>
              <a:chOff x="2489" y="9451"/>
              <a:chExt cx="85" cy="88"/>
            </a:xfrm>
          </p:grpSpPr>
          <p:sp>
            <p:nvSpPr>
              <p:cNvPr id="156" name="Oval 24"/>
              <p:cNvSpPr>
                <a:spLocks noChangeArrowheads="1"/>
              </p:cNvSpPr>
              <p:nvPr/>
            </p:nvSpPr>
            <p:spPr bwMode="auto">
              <a:xfrm>
                <a:off x="2489" y="9451"/>
                <a:ext cx="85" cy="88"/>
              </a:xfrm>
              <a:prstGeom prst="ellipse">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endParaRPr lang="de-DE"/>
              </a:p>
            </p:txBody>
          </p:sp>
          <p:cxnSp>
            <p:nvCxnSpPr>
              <p:cNvPr id="157" name="AutoShape 25"/>
              <p:cNvCxnSpPr>
                <a:cxnSpLocks noChangeShapeType="1"/>
              </p:cNvCxnSpPr>
              <p:nvPr/>
            </p:nvCxnSpPr>
            <p:spPr bwMode="auto">
              <a:xfrm>
                <a:off x="2494" y="9495"/>
                <a:ext cx="77" cy="8"/>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grpSp>
          <p:nvGrpSpPr>
            <p:cNvPr id="150" name="Group 23"/>
            <p:cNvGrpSpPr>
              <a:grpSpLocks/>
            </p:cNvGrpSpPr>
            <p:nvPr/>
          </p:nvGrpSpPr>
          <p:grpSpPr bwMode="auto">
            <a:xfrm>
              <a:off x="3537586" y="4732158"/>
              <a:ext cx="125216" cy="114770"/>
              <a:chOff x="2489" y="9451"/>
              <a:chExt cx="85" cy="88"/>
            </a:xfrm>
          </p:grpSpPr>
          <p:sp>
            <p:nvSpPr>
              <p:cNvPr id="154" name="Oval 24"/>
              <p:cNvSpPr>
                <a:spLocks noChangeArrowheads="1"/>
              </p:cNvSpPr>
              <p:nvPr/>
            </p:nvSpPr>
            <p:spPr bwMode="auto">
              <a:xfrm>
                <a:off x="2489" y="9451"/>
                <a:ext cx="85" cy="88"/>
              </a:xfrm>
              <a:prstGeom prst="ellipse">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endParaRPr lang="de-DE"/>
              </a:p>
            </p:txBody>
          </p:sp>
          <p:cxnSp>
            <p:nvCxnSpPr>
              <p:cNvPr id="155" name="AutoShape 25"/>
              <p:cNvCxnSpPr>
                <a:cxnSpLocks noChangeShapeType="1"/>
              </p:cNvCxnSpPr>
              <p:nvPr/>
            </p:nvCxnSpPr>
            <p:spPr bwMode="auto">
              <a:xfrm>
                <a:off x="2494" y="9495"/>
                <a:ext cx="77" cy="8"/>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grpSp>
          <p:nvGrpSpPr>
            <p:cNvPr id="151" name="Group 23"/>
            <p:cNvGrpSpPr>
              <a:grpSpLocks/>
            </p:cNvGrpSpPr>
            <p:nvPr/>
          </p:nvGrpSpPr>
          <p:grpSpPr bwMode="auto">
            <a:xfrm>
              <a:off x="2958935" y="5425645"/>
              <a:ext cx="125216" cy="114770"/>
              <a:chOff x="2489" y="9451"/>
              <a:chExt cx="85" cy="88"/>
            </a:xfrm>
          </p:grpSpPr>
          <p:sp>
            <p:nvSpPr>
              <p:cNvPr id="152" name="Oval 24"/>
              <p:cNvSpPr>
                <a:spLocks noChangeArrowheads="1"/>
              </p:cNvSpPr>
              <p:nvPr/>
            </p:nvSpPr>
            <p:spPr bwMode="auto">
              <a:xfrm>
                <a:off x="2489" y="9451"/>
                <a:ext cx="85" cy="88"/>
              </a:xfrm>
              <a:prstGeom prst="ellipse">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endParaRPr lang="de-DE"/>
              </a:p>
            </p:txBody>
          </p:sp>
          <p:cxnSp>
            <p:nvCxnSpPr>
              <p:cNvPr id="153" name="AutoShape 25"/>
              <p:cNvCxnSpPr>
                <a:cxnSpLocks noChangeShapeType="1"/>
              </p:cNvCxnSpPr>
              <p:nvPr/>
            </p:nvCxnSpPr>
            <p:spPr bwMode="auto">
              <a:xfrm>
                <a:off x="2494" y="9495"/>
                <a:ext cx="77" cy="8"/>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grpSp>
    </p:spTree>
    <p:extLst>
      <p:ext uri="{BB962C8B-B14F-4D97-AF65-F5344CB8AC3E}">
        <p14:creationId xmlns:p14="http://schemas.microsoft.com/office/powerpoint/2010/main" val="367937606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ctr"/>
            <a:r>
              <a:rPr lang="de-DE" sz="3200" dirty="0" smtClean="0">
                <a:solidFill>
                  <a:schemeClr val="accent3">
                    <a:lumMod val="50000"/>
                  </a:schemeClr>
                </a:solidFill>
                <a:latin typeface="Arial" panose="020B0604020202020204" pitchFamily="34" charset="0"/>
                <a:cs typeface="Arial" panose="020B0604020202020204" pitchFamily="34" charset="0"/>
              </a:rPr>
              <a:t>Chemische Bindung in Molekülen</a:t>
            </a:r>
            <a:endParaRPr lang="de-DE" sz="3200" dirty="0">
              <a:solidFill>
                <a:schemeClr val="accent3">
                  <a:lumMod val="50000"/>
                </a:schemeClr>
              </a:solidFill>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p:txBody>
          <a:bodyPr/>
          <a:lstStyle/>
          <a:p>
            <a:r>
              <a:rPr lang="de-DE" sz="2400" dirty="0"/>
              <a:t>Ein </a:t>
            </a:r>
            <a:r>
              <a:rPr lang="de-DE" sz="2400" dirty="0" smtClean="0"/>
              <a:t>Chlor-Molekül </a:t>
            </a:r>
            <a:r>
              <a:rPr lang="de-DE" sz="2400" dirty="0"/>
              <a:t>nach dem Schalenmodell</a:t>
            </a:r>
          </a:p>
          <a:p>
            <a:pPr marL="342900" lvl="0" indent="-342900">
              <a:buFont typeface="Arial" panose="020B0604020202020204" pitchFamily="34" charset="0"/>
              <a:buChar char="•"/>
            </a:pPr>
            <a:r>
              <a:rPr lang="de-DE" sz="2400" dirty="0" smtClean="0"/>
              <a:t>beide </a:t>
            </a:r>
            <a:r>
              <a:rPr lang="de-DE" sz="2400" dirty="0"/>
              <a:t>Atome nutzen zwei Elektronen gemeinsam</a:t>
            </a:r>
          </a:p>
          <a:p>
            <a:endParaRPr lang="de-DE" dirty="0"/>
          </a:p>
        </p:txBody>
      </p:sp>
      <p:sp>
        <p:nvSpPr>
          <p:cNvPr id="4" name="Inhaltsplatzhalter 3"/>
          <p:cNvSpPr>
            <a:spLocks noGrp="1"/>
          </p:cNvSpPr>
          <p:nvPr>
            <p:ph sz="quarter" idx="13"/>
          </p:nvPr>
        </p:nvSpPr>
        <p:spPr/>
        <p:txBody>
          <a:bodyPr/>
          <a:lstStyle/>
          <a:p>
            <a:endParaRPr lang="de-DE"/>
          </a:p>
        </p:txBody>
      </p:sp>
      <p:sp>
        <p:nvSpPr>
          <p:cNvPr id="5" name="Inhaltsplatzhalter 4"/>
          <p:cNvSpPr>
            <a:spLocks noGrp="1"/>
          </p:cNvSpPr>
          <p:nvPr>
            <p:ph sz="quarter" idx="14"/>
          </p:nvPr>
        </p:nvSpPr>
        <p:spPr/>
        <p:txBody>
          <a:bodyPr/>
          <a:lstStyle/>
          <a:p>
            <a:endParaRPr lang="de-DE"/>
          </a:p>
        </p:txBody>
      </p:sp>
      <p:grpSp>
        <p:nvGrpSpPr>
          <p:cNvPr id="7" name="Gruppieren 6"/>
          <p:cNvGrpSpPr/>
          <p:nvPr/>
        </p:nvGrpSpPr>
        <p:grpSpPr>
          <a:xfrm>
            <a:off x="1763688" y="3068960"/>
            <a:ext cx="4752528" cy="2606650"/>
            <a:chOff x="0" y="0"/>
            <a:chExt cx="3181350" cy="1701800"/>
          </a:xfrm>
        </p:grpSpPr>
        <p:sp>
          <p:nvSpPr>
            <p:cNvPr id="8" name="Oval 3"/>
            <p:cNvSpPr>
              <a:spLocks noChangeArrowheads="1"/>
            </p:cNvSpPr>
            <p:nvPr/>
          </p:nvSpPr>
          <p:spPr bwMode="auto">
            <a:xfrm>
              <a:off x="1441450" y="0"/>
              <a:ext cx="1739900" cy="1701800"/>
            </a:xfrm>
            <a:prstGeom prst="ellipse">
              <a:avLst/>
            </a:prstGeom>
            <a:solidFill>
              <a:srgbClr val="FFFFFF">
                <a:alpha val="0"/>
              </a:srgbClr>
            </a:solidFill>
            <a:ln w="9525">
              <a:solidFill>
                <a:srgbClr val="000000"/>
              </a:solidFill>
              <a:round/>
              <a:headEnd/>
              <a:tailEnd/>
            </a:ln>
          </p:spPr>
          <p:txBody>
            <a:bodyPr rot="0" vert="horz" wrap="square" lIns="91440" tIns="45720" rIns="91440" bIns="45720" anchor="t" anchorCtr="0" upright="1">
              <a:noAutofit/>
            </a:bodyPr>
            <a:lstStyle/>
            <a:p>
              <a:endParaRPr lang="de-DE"/>
            </a:p>
          </p:txBody>
        </p:sp>
        <p:sp>
          <p:nvSpPr>
            <p:cNvPr id="9" name="Oval 5"/>
            <p:cNvSpPr>
              <a:spLocks noChangeArrowheads="1"/>
            </p:cNvSpPr>
            <p:nvPr/>
          </p:nvSpPr>
          <p:spPr bwMode="auto">
            <a:xfrm>
              <a:off x="1714500" y="254000"/>
              <a:ext cx="1194435" cy="1194435"/>
            </a:xfrm>
            <a:prstGeom prst="ellipse">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endParaRPr lang="de-DE"/>
            </a:p>
          </p:txBody>
        </p:sp>
        <p:sp>
          <p:nvSpPr>
            <p:cNvPr id="10" name="Oval 6"/>
            <p:cNvSpPr>
              <a:spLocks noChangeArrowheads="1"/>
            </p:cNvSpPr>
            <p:nvPr/>
          </p:nvSpPr>
          <p:spPr bwMode="auto">
            <a:xfrm>
              <a:off x="1905000" y="444500"/>
              <a:ext cx="814705" cy="805815"/>
            </a:xfrm>
            <a:prstGeom prst="ellipse">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endParaRPr lang="de-DE"/>
            </a:p>
          </p:txBody>
        </p:sp>
        <p:sp>
          <p:nvSpPr>
            <p:cNvPr id="11" name="Text Box 7"/>
            <p:cNvSpPr txBox="1">
              <a:spLocks noChangeArrowheads="1"/>
            </p:cNvSpPr>
            <p:nvPr/>
          </p:nvSpPr>
          <p:spPr bwMode="auto">
            <a:xfrm>
              <a:off x="2070100" y="666750"/>
              <a:ext cx="542925" cy="352425"/>
            </a:xfrm>
            <a:prstGeom prst="rect">
              <a:avLst/>
            </a:prstGeom>
            <a:solidFill>
              <a:srgbClr val="FFFFFF">
                <a:alpha val="0"/>
              </a:srgbClr>
            </a:solidFill>
            <a:ln w="9525">
              <a:solidFill>
                <a:srgbClr val="FFFFFF"/>
              </a:solidFill>
              <a:miter lim="800000"/>
              <a:headEnd/>
              <a:tailEnd/>
            </a:ln>
          </p:spPr>
          <p:txBody>
            <a:bodyPr rot="0" vert="horz" wrap="square" lIns="91440" tIns="45720" rIns="91440" bIns="45720" anchor="t" anchorCtr="0" upright="1">
              <a:noAutofit/>
            </a:bodyPr>
            <a:lstStyle/>
            <a:p>
              <a:pPr>
                <a:lnSpc>
                  <a:spcPct val="107000"/>
                </a:lnSpc>
                <a:spcAft>
                  <a:spcPts val="0"/>
                </a:spcAft>
              </a:pPr>
              <a:r>
                <a:rPr lang="de-DE" sz="800" dirty="0">
                  <a:effectLst/>
                  <a:latin typeface="Arial" panose="020B0604020202020204" pitchFamily="34" charset="0"/>
                  <a:ea typeface="Calibri" panose="020F0502020204030204" pitchFamily="34" charset="0"/>
                  <a:cs typeface="Times New Roman" panose="02020603050405020304" pitchFamily="18" charset="0"/>
                </a:rPr>
                <a:t> </a:t>
              </a:r>
              <a:r>
                <a:rPr lang="de-DE" sz="1200" dirty="0">
                  <a:effectLst/>
                  <a:latin typeface="Arial" panose="020B0604020202020204" pitchFamily="34" charset="0"/>
                  <a:ea typeface="Calibri" panose="020F0502020204030204" pitchFamily="34" charset="0"/>
                  <a:cs typeface="Times New Roman" panose="02020603050405020304" pitchFamily="18" charset="0"/>
                </a:rPr>
                <a:t>17 p+</a:t>
              </a: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de-DE" sz="1200" dirty="0">
                  <a:effectLst/>
                  <a:latin typeface="Arial" panose="020B0604020202020204" pitchFamily="34" charset="0"/>
                  <a:ea typeface="Calibri" panose="020F0502020204030204" pitchFamily="34" charset="0"/>
                  <a:cs typeface="Times New Roman" panose="02020603050405020304" pitchFamily="18" charset="0"/>
                </a:rPr>
                <a:t> 18 n </a:t>
              </a: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Ellipse 11"/>
            <p:cNvSpPr/>
            <p:nvPr/>
          </p:nvSpPr>
          <p:spPr>
            <a:xfrm>
              <a:off x="2063750" y="622300"/>
              <a:ext cx="485775" cy="449580"/>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nvGrpSpPr>
            <p:cNvPr id="13" name="Group 23"/>
            <p:cNvGrpSpPr>
              <a:grpSpLocks/>
            </p:cNvGrpSpPr>
            <p:nvPr/>
          </p:nvGrpSpPr>
          <p:grpSpPr bwMode="auto">
            <a:xfrm>
              <a:off x="2838450" y="1219200"/>
              <a:ext cx="83820" cy="74930"/>
              <a:chOff x="2489" y="9451"/>
              <a:chExt cx="85" cy="88"/>
            </a:xfrm>
          </p:grpSpPr>
          <p:sp>
            <p:nvSpPr>
              <p:cNvPr id="118" name="Oval 24"/>
              <p:cNvSpPr>
                <a:spLocks noChangeArrowheads="1"/>
              </p:cNvSpPr>
              <p:nvPr/>
            </p:nvSpPr>
            <p:spPr bwMode="auto">
              <a:xfrm>
                <a:off x="2489" y="9451"/>
                <a:ext cx="85" cy="88"/>
              </a:xfrm>
              <a:prstGeom prst="ellipse">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endParaRPr lang="de-DE"/>
              </a:p>
            </p:txBody>
          </p:sp>
          <p:cxnSp>
            <p:nvCxnSpPr>
              <p:cNvPr id="119" name="AutoShape 25"/>
              <p:cNvCxnSpPr>
                <a:cxnSpLocks noChangeShapeType="1"/>
              </p:cNvCxnSpPr>
              <p:nvPr/>
            </p:nvCxnSpPr>
            <p:spPr bwMode="auto">
              <a:xfrm>
                <a:off x="2494" y="9495"/>
                <a:ext cx="77" cy="8"/>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grpSp>
          <p:nvGrpSpPr>
            <p:cNvPr id="14" name="Group 23"/>
            <p:cNvGrpSpPr>
              <a:grpSpLocks/>
            </p:cNvGrpSpPr>
            <p:nvPr/>
          </p:nvGrpSpPr>
          <p:grpSpPr bwMode="auto">
            <a:xfrm>
              <a:off x="2959100" y="692150"/>
              <a:ext cx="83820" cy="74930"/>
              <a:chOff x="2489" y="9451"/>
              <a:chExt cx="85" cy="88"/>
            </a:xfrm>
          </p:grpSpPr>
          <p:sp>
            <p:nvSpPr>
              <p:cNvPr id="116" name="Oval 24"/>
              <p:cNvSpPr>
                <a:spLocks noChangeArrowheads="1"/>
              </p:cNvSpPr>
              <p:nvPr/>
            </p:nvSpPr>
            <p:spPr bwMode="auto">
              <a:xfrm>
                <a:off x="2489" y="9451"/>
                <a:ext cx="85" cy="88"/>
              </a:xfrm>
              <a:prstGeom prst="ellipse">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endParaRPr lang="de-DE"/>
              </a:p>
            </p:txBody>
          </p:sp>
          <p:cxnSp>
            <p:nvCxnSpPr>
              <p:cNvPr id="117" name="AutoShape 25"/>
              <p:cNvCxnSpPr>
                <a:cxnSpLocks noChangeShapeType="1"/>
              </p:cNvCxnSpPr>
              <p:nvPr/>
            </p:nvCxnSpPr>
            <p:spPr bwMode="auto">
              <a:xfrm>
                <a:off x="2494" y="9495"/>
                <a:ext cx="77" cy="8"/>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grpSp>
          <p:nvGrpSpPr>
            <p:cNvPr id="15" name="Group 23"/>
            <p:cNvGrpSpPr>
              <a:grpSpLocks/>
            </p:cNvGrpSpPr>
            <p:nvPr/>
          </p:nvGrpSpPr>
          <p:grpSpPr bwMode="auto">
            <a:xfrm>
              <a:off x="2540000" y="190500"/>
              <a:ext cx="83820" cy="74930"/>
              <a:chOff x="2489" y="9451"/>
              <a:chExt cx="85" cy="88"/>
            </a:xfrm>
          </p:grpSpPr>
          <p:sp>
            <p:nvSpPr>
              <p:cNvPr id="114" name="Oval 24"/>
              <p:cNvSpPr>
                <a:spLocks noChangeArrowheads="1"/>
              </p:cNvSpPr>
              <p:nvPr/>
            </p:nvSpPr>
            <p:spPr bwMode="auto">
              <a:xfrm>
                <a:off x="2489" y="9451"/>
                <a:ext cx="85" cy="88"/>
              </a:xfrm>
              <a:prstGeom prst="ellipse">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endParaRPr lang="de-DE"/>
              </a:p>
            </p:txBody>
          </p:sp>
          <p:cxnSp>
            <p:nvCxnSpPr>
              <p:cNvPr id="115" name="AutoShape 25"/>
              <p:cNvCxnSpPr>
                <a:cxnSpLocks noChangeShapeType="1"/>
              </p:cNvCxnSpPr>
              <p:nvPr/>
            </p:nvCxnSpPr>
            <p:spPr bwMode="auto">
              <a:xfrm>
                <a:off x="2494" y="9495"/>
                <a:ext cx="77" cy="8"/>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grpSp>
          <p:nvGrpSpPr>
            <p:cNvPr id="16" name="Group 23"/>
            <p:cNvGrpSpPr>
              <a:grpSpLocks/>
            </p:cNvGrpSpPr>
            <p:nvPr/>
          </p:nvGrpSpPr>
          <p:grpSpPr bwMode="auto">
            <a:xfrm>
              <a:off x="1930400" y="203200"/>
              <a:ext cx="83820" cy="74930"/>
              <a:chOff x="2489" y="9451"/>
              <a:chExt cx="85" cy="88"/>
            </a:xfrm>
          </p:grpSpPr>
          <p:sp>
            <p:nvSpPr>
              <p:cNvPr id="112" name="Oval 24"/>
              <p:cNvSpPr>
                <a:spLocks noChangeArrowheads="1"/>
              </p:cNvSpPr>
              <p:nvPr/>
            </p:nvSpPr>
            <p:spPr bwMode="auto">
              <a:xfrm>
                <a:off x="2489" y="9451"/>
                <a:ext cx="85" cy="88"/>
              </a:xfrm>
              <a:prstGeom prst="ellipse">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endParaRPr lang="de-DE"/>
              </a:p>
            </p:txBody>
          </p:sp>
          <p:cxnSp>
            <p:nvCxnSpPr>
              <p:cNvPr id="113" name="AutoShape 25"/>
              <p:cNvCxnSpPr>
                <a:cxnSpLocks noChangeShapeType="1"/>
              </p:cNvCxnSpPr>
              <p:nvPr/>
            </p:nvCxnSpPr>
            <p:spPr bwMode="auto">
              <a:xfrm>
                <a:off x="2494" y="9495"/>
                <a:ext cx="77" cy="8"/>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grpSp>
          <p:nvGrpSpPr>
            <p:cNvPr id="17" name="Group 23"/>
            <p:cNvGrpSpPr>
              <a:grpSpLocks/>
            </p:cNvGrpSpPr>
            <p:nvPr/>
          </p:nvGrpSpPr>
          <p:grpSpPr bwMode="auto">
            <a:xfrm>
              <a:off x="1600200" y="749300"/>
              <a:ext cx="83820" cy="74930"/>
              <a:chOff x="2489" y="9451"/>
              <a:chExt cx="85" cy="88"/>
            </a:xfrm>
          </p:grpSpPr>
          <p:sp>
            <p:nvSpPr>
              <p:cNvPr id="110" name="Oval 24"/>
              <p:cNvSpPr>
                <a:spLocks noChangeArrowheads="1"/>
              </p:cNvSpPr>
              <p:nvPr/>
            </p:nvSpPr>
            <p:spPr bwMode="auto">
              <a:xfrm>
                <a:off x="2489" y="9451"/>
                <a:ext cx="85" cy="88"/>
              </a:xfrm>
              <a:prstGeom prst="ellipse">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endParaRPr lang="de-DE"/>
              </a:p>
            </p:txBody>
          </p:sp>
          <p:cxnSp>
            <p:nvCxnSpPr>
              <p:cNvPr id="111" name="AutoShape 25"/>
              <p:cNvCxnSpPr>
                <a:cxnSpLocks noChangeShapeType="1"/>
              </p:cNvCxnSpPr>
              <p:nvPr/>
            </p:nvCxnSpPr>
            <p:spPr bwMode="auto">
              <a:xfrm>
                <a:off x="2494" y="9495"/>
                <a:ext cx="77" cy="8"/>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grpSp>
          <p:nvGrpSpPr>
            <p:cNvPr id="18" name="Group 23"/>
            <p:cNvGrpSpPr>
              <a:grpSpLocks/>
            </p:cNvGrpSpPr>
            <p:nvPr/>
          </p:nvGrpSpPr>
          <p:grpSpPr bwMode="auto">
            <a:xfrm>
              <a:off x="1739900" y="1238250"/>
              <a:ext cx="83820" cy="74930"/>
              <a:chOff x="2489" y="9451"/>
              <a:chExt cx="85" cy="88"/>
            </a:xfrm>
          </p:grpSpPr>
          <p:sp>
            <p:nvSpPr>
              <p:cNvPr id="108" name="Oval 24"/>
              <p:cNvSpPr>
                <a:spLocks noChangeArrowheads="1"/>
              </p:cNvSpPr>
              <p:nvPr/>
            </p:nvSpPr>
            <p:spPr bwMode="auto">
              <a:xfrm>
                <a:off x="2489" y="9451"/>
                <a:ext cx="85" cy="88"/>
              </a:xfrm>
              <a:prstGeom prst="ellipse">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endParaRPr lang="de-DE"/>
              </a:p>
            </p:txBody>
          </p:sp>
          <p:cxnSp>
            <p:nvCxnSpPr>
              <p:cNvPr id="109" name="AutoShape 25"/>
              <p:cNvCxnSpPr>
                <a:cxnSpLocks noChangeShapeType="1"/>
              </p:cNvCxnSpPr>
              <p:nvPr/>
            </p:nvCxnSpPr>
            <p:spPr bwMode="auto">
              <a:xfrm>
                <a:off x="2494" y="9495"/>
                <a:ext cx="77" cy="8"/>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grpSp>
          <p:nvGrpSpPr>
            <p:cNvPr id="19" name="Group 23"/>
            <p:cNvGrpSpPr>
              <a:grpSpLocks/>
            </p:cNvGrpSpPr>
            <p:nvPr/>
          </p:nvGrpSpPr>
          <p:grpSpPr bwMode="auto">
            <a:xfrm>
              <a:off x="2260600" y="311150"/>
              <a:ext cx="83820" cy="74930"/>
              <a:chOff x="2489" y="9451"/>
              <a:chExt cx="85" cy="88"/>
            </a:xfrm>
          </p:grpSpPr>
          <p:sp>
            <p:nvSpPr>
              <p:cNvPr id="106" name="Oval 24"/>
              <p:cNvSpPr>
                <a:spLocks noChangeArrowheads="1"/>
              </p:cNvSpPr>
              <p:nvPr/>
            </p:nvSpPr>
            <p:spPr bwMode="auto">
              <a:xfrm>
                <a:off x="2489" y="9451"/>
                <a:ext cx="85" cy="88"/>
              </a:xfrm>
              <a:prstGeom prst="ellipse">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endParaRPr lang="de-DE"/>
              </a:p>
            </p:txBody>
          </p:sp>
          <p:cxnSp>
            <p:nvCxnSpPr>
              <p:cNvPr id="107" name="AutoShape 25"/>
              <p:cNvCxnSpPr>
                <a:cxnSpLocks noChangeShapeType="1"/>
              </p:cNvCxnSpPr>
              <p:nvPr/>
            </p:nvCxnSpPr>
            <p:spPr bwMode="auto">
              <a:xfrm>
                <a:off x="2494" y="9495"/>
                <a:ext cx="77" cy="8"/>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grpSp>
          <p:nvGrpSpPr>
            <p:cNvPr id="20" name="Group 23"/>
            <p:cNvGrpSpPr>
              <a:grpSpLocks/>
            </p:cNvGrpSpPr>
            <p:nvPr/>
          </p:nvGrpSpPr>
          <p:grpSpPr bwMode="auto">
            <a:xfrm>
              <a:off x="1911350" y="450850"/>
              <a:ext cx="83820" cy="74930"/>
              <a:chOff x="2489" y="9451"/>
              <a:chExt cx="85" cy="88"/>
            </a:xfrm>
          </p:grpSpPr>
          <p:sp>
            <p:nvSpPr>
              <p:cNvPr id="104" name="Oval 24"/>
              <p:cNvSpPr>
                <a:spLocks noChangeArrowheads="1"/>
              </p:cNvSpPr>
              <p:nvPr/>
            </p:nvSpPr>
            <p:spPr bwMode="auto">
              <a:xfrm>
                <a:off x="2489" y="9451"/>
                <a:ext cx="85" cy="88"/>
              </a:xfrm>
              <a:prstGeom prst="ellipse">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endParaRPr lang="de-DE"/>
              </a:p>
            </p:txBody>
          </p:sp>
          <p:cxnSp>
            <p:nvCxnSpPr>
              <p:cNvPr id="105" name="AutoShape 25"/>
              <p:cNvCxnSpPr>
                <a:cxnSpLocks noChangeShapeType="1"/>
              </p:cNvCxnSpPr>
              <p:nvPr/>
            </p:nvCxnSpPr>
            <p:spPr bwMode="auto">
              <a:xfrm>
                <a:off x="2494" y="9495"/>
                <a:ext cx="77" cy="8"/>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grpSp>
          <p:nvGrpSpPr>
            <p:cNvPr id="21" name="Group 23"/>
            <p:cNvGrpSpPr>
              <a:grpSpLocks/>
            </p:cNvGrpSpPr>
            <p:nvPr/>
          </p:nvGrpSpPr>
          <p:grpSpPr bwMode="auto">
            <a:xfrm>
              <a:off x="1778000" y="774700"/>
              <a:ext cx="83820" cy="74930"/>
              <a:chOff x="2489" y="9451"/>
              <a:chExt cx="85" cy="88"/>
            </a:xfrm>
          </p:grpSpPr>
          <p:sp>
            <p:nvSpPr>
              <p:cNvPr id="102" name="Oval 24"/>
              <p:cNvSpPr>
                <a:spLocks noChangeArrowheads="1"/>
              </p:cNvSpPr>
              <p:nvPr/>
            </p:nvSpPr>
            <p:spPr bwMode="auto">
              <a:xfrm>
                <a:off x="2489" y="9451"/>
                <a:ext cx="85" cy="88"/>
              </a:xfrm>
              <a:prstGeom prst="ellipse">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endParaRPr lang="de-DE"/>
              </a:p>
            </p:txBody>
          </p:sp>
          <p:cxnSp>
            <p:nvCxnSpPr>
              <p:cNvPr id="103" name="AutoShape 25"/>
              <p:cNvCxnSpPr>
                <a:cxnSpLocks noChangeShapeType="1"/>
              </p:cNvCxnSpPr>
              <p:nvPr/>
            </p:nvCxnSpPr>
            <p:spPr bwMode="auto">
              <a:xfrm>
                <a:off x="2494" y="9495"/>
                <a:ext cx="77" cy="8"/>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grpSp>
          <p:nvGrpSpPr>
            <p:cNvPr id="22" name="Group 23"/>
            <p:cNvGrpSpPr>
              <a:grpSpLocks/>
            </p:cNvGrpSpPr>
            <p:nvPr/>
          </p:nvGrpSpPr>
          <p:grpSpPr bwMode="auto">
            <a:xfrm>
              <a:off x="1892300" y="1117600"/>
              <a:ext cx="83820" cy="74930"/>
              <a:chOff x="2489" y="9451"/>
              <a:chExt cx="85" cy="88"/>
            </a:xfrm>
          </p:grpSpPr>
          <p:sp>
            <p:nvSpPr>
              <p:cNvPr id="100" name="Oval 24"/>
              <p:cNvSpPr>
                <a:spLocks noChangeArrowheads="1"/>
              </p:cNvSpPr>
              <p:nvPr/>
            </p:nvSpPr>
            <p:spPr bwMode="auto">
              <a:xfrm>
                <a:off x="2489" y="9451"/>
                <a:ext cx="85" cy="88"/>
              </a:xfrm>
              <a:prstGeom prst="ellipse">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endParaRPr lang="de-DE"/>
              </a:p>
            </p:txBody>
          </p:sp>
          <p:cxnSp>
            <p:nvCxnSpPr>
              <p:cNvPr id="101" name="AutoShape 25"/>
              <p:cNvCxnSpPr>
                <a:cxnSpLocks noChangeShapeType="1"/>
              </p:cNvCxnSpPr>
              <p:nvPr/>
            </p:nvCxnSpPr>
            <p:spPr bwMode="auto">
              <a:xfrm>
                <a:off x="2494" y="9495"/>
                <a:ext cx="77" cy="8"/>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grpSp>
          <p:nvGrpSpPr>
            <p:cNvPr id="23" name="Group 23"/>
            <p:cNvGrpSpPr>
              <a:grpSpLocks/>
            </p:cNvGrpSpPr>
            <p:nvPr/>
          </p:nvGrpSpPr>
          <p:grpSpPr bwMode="auto">
            <a:xfrm>
              <a:off x="2273300" y="1327150"/>
              <a:ext cx="83820" cy="74930"/>
              <a:chOff x="2489" y="9451"/>
              <a:chExt cx="85" cy="88"/>
            </a:xfrm>
          </p:grpSpPr>
          <p:sp>
            <p:nvSpPr>
              <p:cNvPr id="98" name="Oval 24"/>
              <p:cNvSpPr>
                <a:spLocks noChangeArrowheads="1"/>
              </p:cNvSpPr>
              <p:nvPr/>
            </p:nvSpPr>
            <p:spPr bwMode="auto">
              <a:xfrm>
                <a:off x="2489" y="9451"/>
                <a:ext cx="85" cy="88"/>
              </a:xfrm>
              <a:prstGeom prst="ellipse">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endParaRPr lang="de-DE"/>
              </a:p>
            </p:txBody>
          </p:sp>
          <p:cxnSp>
            <p:nvCxnSpPr>
              <p:cNvPr id="99" name="AutoShape 25"/>
              <p:cNvCxnSpPr>
                <a:cxnSpLocks noChangeShapeType="1"/>
              </p:cNvCxnSpPr>
              <p:nvPr/>
            </p:nvCxnSpPr>
            <p:spPr bwMode="auto">
              <a:xfrm>
                <a:off x="2494" y="9495"/>
                <a:ext cx="77" cy="8"/>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grpSp>
          <p:nvGrpSpPr>
            <p:cNvPr id="24" name="Group 23"/>
            <p:cNvGrpSpPr>
              <a:grpSpLocks/>
            </p:cNvGrpSpPr>
            <p:nvPr/>
          </p:nvGrpSpPr>
          <p:grpSpPr bwMode="auto">
            <a:xfrm>
              <a:off x="2273300" y="1111250"/>
              <a:ext cx="83820" cy="74930"/>
              <a:chOff x="2489" y="9451"/>
              <a:chExt cx="85" cy="88"/>
            </a:xfrm>
          </p:grpSpPr>
          <p:sp>
            <p:nvSpPr>
              <p:cNvPr id="96" name="Oval 24"/>
              <p:cNvSpPr>
                <a:spLocks noChangeArrowheads="1"/>
              </p:cNvSpPr>
              <p:nvPr/>
            </p:nvSpPr>
            <p:spPr bwMode="auto">
              <a:xfrm>
                <a:off x="2489" y="9451"/>
                <a:ext cx="85" cy="88"/>
              </a:xfrm>
              <a:prstGeom prst="ellipse">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endParaRPr lang="de-DE"/>
              </a:p>
            </p:txBody>
          </p:sp>
          <p:cxnSp>
            <p:nvCxnSpPr>
              <p:cNvPr id="97" name="AutoShape 25"/>
              <p:cNvCxnSpPr>
                <a:cxnSpLocks noChangeShapeType="1"/>
              </p:cNvCxnSpPr>
              <p:nvPr/>
            </p:nvCxnSpPr>
            <p:spPr bwMode="auto">
              <a:xfrm>
                <a:off x="2494" y="9495"/>
                <a:ext cx="77" cy="8"/>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grpSp>
          <p:nvGrpSpPr>
            <p:cNvPr id="25" name="Group 23"/>
            <p:cNvGrpSpPr>
              <a:grpSpLocks/>
            </p:cNvGrpSpPr>
            <p:nvPr/>
          </p:nvGrpSpPr>
          <p:grpSpPr bwMode="auto">
            <a:xfrm>
              <a:off x="2266950" y="520700"/>
              <a:ext cx="83820" cy="74930"/>
              <a:chOff x="2489" y="9451"/>
              <a:chExt cx="85" cy="88"/>
            </a:xfrm>
          </p:grpSpPr>
          <p:sp>
            <p:nvSpPr>
              <p:cNvPr id="94" name="Oval 24"/>
              <p:cNvSpPr>
                <a:spLocks noChangeArrowheads="1"/>
              </p:cNvSpPr>
              <p:nvPr/>
            </p:nvSpPr>
            <p:spPr bwMode="auto">
              <a:xfrm>
                <a:off x="2489" y="9451"/>
                <a:ext cx="85" cy="88"/>
              </a:xfrm>
              <a:prstGeom prst="ellipse">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endParaRPr lang="de-DE"/>
              </a:p>
            </p:txBody>
          </p:sp>
          <p:cxnSp>
            <p:nvCxnSpPr>
              <p:cNvPr id="95" name="AutoShape 25"/>
              <p:cNvCxnSpPr>
                <a:cxnSpLocks noChangeShapeType="1"/>
              </p:cNvCxnSpPr>
              <p:nvPr/>
            </p:nvCxnSpPr>
            <p:spPr bwMode="auto">
              <a:xfrm>
                <a:off x="2494" y="9495"/>
                <a:ext cx="77" cy="8"/>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grpSp>
          <p:nvGrpSpPr>
            <p:cNvPr id="26" name="Group 23"/>
            <p:cNvGrpSpPr>
              <a:grpSpLocks/>
            </p:cNvGrpSpPr>
            <p:nvPr/>
          </p:nvGrpSpPr>
          <p:grpSpPr bwMode="auto">
            <a:xfrm>
              <a:off x="2635250" y="495300"/>
              <a:ext cx="83820" cy="74930"/>
              <a:chOff x="2489" y="9451"/>
              <a:chExt cx="85" cy="88"/>
            </a:xfrm>
          </p:grpSpPr>
          <p:sp>
            <p:nvSpPr>
              <p:cNvPr id="92" name="Oval 24"/>
              <p:cNvSpPr>
                <a:spLocks noChangeArrowheads="1"/>
              </p:cNvSpPr>
              <p:nvPr/>
            </p:nvSpPr>
            <p:spPr bwMode="auto">
              <a:xfrm>
                <a:off x="2489" y="9451"/>
                <a:ext cx="85" cy="88"/>
              </a:xfrm>
              <a:prstGeom prst="ellipse">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endParaRPr lang="de-DE"/>
              </a:p>
            </p:txBody>
          </p:sp>
          <p:cxnSp>
            <p:nvCxnSpPr>
              <p:cNvPr id="93" name="AutoShape 25"/>
              <p:cNvCxnSpPr>
                <a:cxnSpLocks noChangeShapeType="1"/>
              </p:cNvCxnSpPr>
              <p:nvPr/>
            </p:nvCxnSpPr>
            <p:spPr bwMode="auto">
              <a:xfrm>
                <a:off x="2494" y="9495"/>
                <a:ext cx="77" cy="8"/>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grpSp>
          <p:nvGrpSpPr>
            <p:cNvPr id="27" name="Group 23"/>
            <p:cNvGrpSpPr>
              <a:grpSpLocks/>
            </p:cNvGrpSpPr>
            <p:nvPr/>
          </p:nvGrpSpPr>
          <p:grpSpPr bwMode="auto">
            <a:xfrm>
              <a:off x="2768600" y="768350"/>
              <a:ext cx="83820" cy="74930"/>
              <a:chOff x="2489" y="9451"/>
              <a:chExt cx="85" cy="88"/>
            </a:xfrm>
          </p:grpSpPr>
          <p:sp>
            <p:nvSpPr>
              <p:cNvPr id="90" name="Oval 24"/>
              <p:cNvSpPr>
                <a:spLocks noChangeArrowheads="1"/>
              </p:cNvSpPr>
              <p:nvPr/>
            </p:nvSpPr>
            <p:spPr bwMode="auto">
              <a:xfrm>
                <a:off x="2489" y="9451"/>
                <a:ext cx="85" cy="88"/>
              </a:xfrm>
              <a:prstGeom prst="ellipse">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endParaRPr lang="de-DE"/>
              </a:p>
            </p:txBody>
          </p:sp>
          <p:cxnSp>
            <p:nvCxnSpPr>
              <p:cNvPr id="91" name="AutoShape 25"/>
              <p:cNvCxnSpPr>
                <a:cxnSpLocks noChangeShapeType="1"/>
              </p:cNvCxnSpPr>
              <p:nvPr/>
            </p:nvCxnSpPr>
            <p:spPr bwMode="auto">
              <a:xfrm>
                <a:off x="2494" y="9495"/>
                <a:ext cx="77" cy="8"/>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grpSp>
          <p:nvGrpSpPr>
            <p:cNvPr id="28" name="Group 23"/>
            <p:cNvGrpSpPr>
              <a:grpSpLocks/>
            </p:cNvGrpSpPr>
            <p:nvPr/>
          </p:nvGrpSpPr>
          <p:grpSpPr bwMode="auto">
            <a:xfrm>
              <a:off x="2654300" y="1092200"/>
              <a:ext cx="83820" cy="74930"/>
              <a:chOff x="2489" y="9451"/>
              <a:chExt cx="85" cy="88"/>
            </a:xfrm>
          </p:grpSpPr>
          <p:sp>
            <p:nvSpPr>
              <p:cNvPr id="88" name="Oval 24"/>
              <p:cNvSpPr>
                <a:spLocks noChangeArrowheads="1"/>
              </p:cNvSpPr>
              <p:nvPr/>
            </p:nvSpPr>
            <p:spPr bwMode="auto">
              <a:xfrm>
                <a:off x="2489" y="9451"/>
                <a:ext cx="85" cy="88"/>
              </a:xfrm>
              <a:prstGeom prst="ellipse">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endParaRPr lang="de-DE"/>
              </a:p>
            </p:txBody>
          </p:sp>
          <p:cxnSp>
            <p:nvCxnSpPr>
              <p:cNvPr id="89" name="AutoShape 25"/>
              <p:cNvCxnSpPr>
                <a:cxnSpLocks noChangeShapeType="1"/>
              </p:cNvCxnSpPr>
              <p:nvPr/>
            </p:nvCxnSpPr>
            <p:spPr bwMode="auto">
              <a:xfrm>
                <a:off x="2494" y="9495"/>
                <a:ext cx="77" cy="8"/>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sp>
          <p:nvSpPr>
            <p:cNvPr id="29" name="Oval 3"/>
            <p:cNvSpPr>
              <a:spLocks noChangeArrowheads="1"/>
            </p:cNvSpPr>
            <p:nvPr/>
          </p:nvSpPr>
          <p:spPr bwMode="auto">
            <a:xfrm>
              <a:off x="0" y="0"/>
              <a:ext cx="1702435" cy="1695450"/>
            </a:xfrm>
            <a:prstGeom prst="ellipse">
              <a:avLst/>
            </a:prstGeom>
            <a:solidFill>
              <a:srgbClr val="FFFFFF">
                <a:alpha val="0"/>
              </a:srgbClr>
            </a:solidFill>
            <a:ln w="9525">
              <a:solidFill>
                <a:srgbClr val="000000"/>
              </a:solidFill>
              <a:round/>
              <a:headEnd/>
              <a:tailEnd/>
            </a:ln>
          </p:spPr>
          <p:txBody>
            <a:bodyPr rot="0" vert="horz" wrap="square" lIns="91440" tIns="45720" rIns="91440" bIns="45720" anchor="t" anchorCtr="0" upright="1">
              <a:noAutofit/>
            </a:bodyPr>
            <a:lstStyle/>
            <a:p>
              <a:endParaRPr lang="de-DE"/>
            </a:p>
          </p:txBody>
        </p:sp>
        <p:sp>
          <p:nvSpPr>
            <p:cNvPr id="30" name="Oval 5"/>
            <p:cNvSpPr>
              <a:spLocks noChangeArrowheads="1"/>
            </p:cNvSpPr>
            <p:nvPr/>
          </p:nvSpPr>
          <p:spPr bwMode="auto">
            <a:xfrm>
              <a:off x="247650" y="241300"/>
              <a:ext cx="1194435" cy="1194435"/>
            </a:xfrm>
            <a:prstGeom prst="ellipse">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endParaRPr lang="de-DE"/>
            </a:p>
          </p:txBody>
        </p:sp>
        <p:sp>
          <p:nvSpPr>
            <p:cNvPr id="31" name="Oval 6"/>
            <p:cNvSpPr>
              <a:spLocks noChangeArrowheads="1"/>
            </p:cNvSpPr>
            <p:nvPr/>
          </p:nvSpPr>
          <p:spPr bwMode="auto">
            <a:xfrm>
              <a:off x="438150" y="438150"/>
              <a:ext cx="814705" cy="805815"/>
            </a:xfrm>
            <a:prstGeom prst="ellipse">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endParaRPr lang="de-DE"/>
            </a:p>
          </p:txBody>
        </p:sp>
        <p:sp>
          <p:nvSpPr>
            <p:cNvPr id="32" name="Text Box 7"/>
            <p:cNvSpPr txBox="1">
              <a:spLocks noChangeArrowheads="1"/>
            </p:cNvSpPr>
            <p:nvPr/>
          </p:nvSpPr>
          <p:spPr bwMode="auto">
            <a:xfrm>
              <a:off x="603251" y="660400"/>
              <a:ext cx="542925" cy="352425"/>
            </a:xfrm>
            <a:prstGeom prst="rect">
              <a:avLst/>
            </a:prstGeom>
            <a:solidFill>
              <a:srgbClr val="FFFFFF">
                <a:alpha val="0"/>
              </a:srgbClr>
            </a:solidFill>
            <a:ln w="9525">
              <a:solidFill>
                <a:srgbClr val="FFFFFF"/>
              </a:solidFill>
              <a:miter lim="800000"/>
              <a:headEnd/>
              <a:tailEnd/>
            </a:ln>
          </p:spPr>
          <p:txBody>
            <a:bodyPr rot="0" vert="horz" wrap="square" lIns="91440" tIns="45720" rIns="91440" bIns="45720" anchor="t" anchorCtr="0" upright="1">
              <a:noAutofit/>
            </a:bodyPr>
            <a:lstStyle/>
            <a:p>
              <a:pPr>
                <a:lnSpc>
                  <a:spcPct val="107000"/>
                </a:lnSpc>
                <a:spcAft>
                  <a:spcPts val="0"/>
                </a:spcAft>
              </a:pPr>
              <a:r>
                <a:rPr lang="de-DE" sz="600">
                  <a:effectLst/>
                  <a:latin typeface="Arial" panose="020B0604020202020204" pitchFamily="34" charset="0"/>
                  <a:ea typeface="Calibri" panose="020F0502020204030204" pitchFamily="34" charset="0"/>
                  <a:cs typeface="Times New Roman" panose="02020603050405020304" pitchFamily="18" charset="0"/>
                </a:rPr>
                <a:t> </a:t>
              </a:r>
              <a:r>
                <a:rPr lang="de-DE" sz="1200">
                  <a:effectLst/>
                  <a:latin typeface="Arial" panose="020B0604020202020204" pitchFamily="34" charset="0"/>
                  <a:ea typeface="Calibri" panose="020F0502020204030204" pitchFamily="34" charset="0"/>
                  <a:cs typeface="Times New Roman" panose="02020603050405020304" pitchFamily="18" charset="0"/>
                </a:rPr>
                <a:t>17 p+</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de-DE" sz="1200">
                  <a:effectLst/>
                  <a:latin typeface="Arial" panose="020B0604020202020204" pitchFamily="34" charset="0"/>
                  <a:ea typeface="Calibri" panose="020F0502020204030204" pitchFamily="34" charset="0"/>
                  <a:cs typeface="Times New Roman" panose="02020603050405020304" pitchFamily="18" charset="0"/>
                </a:rPr>
                <a:t> 18 n </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3" name="Ellipse 32"/>
            <p:cNvSpPr/>
            <p:nvPr/>
          </p:nvSpPr>
          <p:spPr>
            <a:xfrm>
              <a:off x="603250" y="615950"/>
              <a:ext cx="485775" cy="449580"/>
            </a:xfrm>
            <a:prstGeom prst="ellipse">
              <a:avLst/>
            </a:prstGeom>
            <a:noFill/>
            <a:ln w="9525"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nvGrpSpPr>
            <p:cNvPr id="34" name="Group 23"/>
            <p:cNvGrpSpPr>
              <a:grpSpLocks/>
            </p:cNvGrpSpPr>
            <p:nvPr/>
          </p:nvGrpSpPr>
          <p:grpSpPr bwMode="auto">
            <a:xfrm>
              <a:off x="1371600" y="1212850"/>
              <a:ext cx="83820" cy="74930"/>
              <a:chOff x="2489" y="9451"/>
              <a:chExt cx="85" cy="88"/>
            </a:xfrm>
          </p:grpSpPr>
          <p:sp>
            <p:nvSpPr>
              <p:cNvPr id="86" name="Oval 24"/>
              <p:cNvSpPr>
                <a:spLocks noChangeArrowheads="1"/>
              </p:cNvSpPr>
              <p:nvPr/>
            </p:nvSpPr>
            <p:spPr bwMode="auto">
              <a:xfrm>
                <a:off x="2489" y="9451"/>
                <a:ext cx="85" cy="88"/>
              </a:xfrm>
              <a:prstGeom prst="ellipse">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endParaRPr lang="de-DE"/>
              </a:p>
            </p:txBody>
          </p:sp>
          <p:cxnSp>
            <p:nvCxnSpPr>
              <p:cNvPr id="87" name="AutoShape 25"/>
              <p:cNvCxnSpPr>
                <a:cxnSpLocks noChangeShapeType="1"/>
              </p:cNvCxnSpPr>
              <p:nvPr/>
            </p:nvCxnSpPr>
            <p:spPr bwMode="auto">
              <a:xfrm>
                <a:off x="2494" y="9495"/>
                <a:ext cx="77" cy="8"/>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grpSp>
          <p:nvGrpSpPr>
            <p:cNvPr id="35" name="Group 23"/>
            <p:cNvGrpSpPr>
              <a:grpSpLocks/>
            </p:cNvGrpSpPr>
            <p:nvPr/>
          </p:nvGrpSpPr>
          <p:grpSpPr bwMode="auto">
            <a:xfrm>
              <a:off x="1479550" y="755650"/>
              <a:ext cx="83820" cy="74930"/>
              <a:chOff x="2489" y="9451"/>
              <a:chExt cx="85" cy="88"/>
            </a:xfrm>
          </p:grpSpPr>
          <p:sp>
            <p:nvSpPr>
              <p:cNvPr id="84" name="Oval 24"/>
              <p:cNvSpPr>
                <a:spLocks noChangeArrowheads="1"/>
              </p:cNvSpPr>
              <p:nvPr/>
            </p:nvSpPr>
            <p:spPr bwMode="auto">
              <a:xfrm>
                <a:off x="2489" y="9451"/>
                <a:ext cx="85" cy="88"/>
              </a:xfrm>
              <a:prstGeom prst="ellipse">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endParaRPr lang="de-DE"/>
              </a:p>
            </p:txBody>
          </p:sp>
          <p:cxnSp>
            <p:nvCxnSpPr>
              <p:cNvPr id="85" name="AutoShape 25"/>
              <p:cNvCxnSpPr>
                <a:cxnSpLocks noChangeShapeType="1"/>
              </p:cNvCxnSpPr>
              <p:nvPr/>
            </p:nvCxnSpPr>
            <p:spPr bwMode="auto">
              <a:xfrm>
                <a:off x="2494" y="9495"/>
                <a:ext cx="77" cy="8"/>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grpSp>
          <p:nvGrpSpPr>
            <p:cNvPr id="36" name="Group 23"/>
            <p:cNvGrpSpPr>
              <a:grpSpLocks/>
            </p:cNvGrpSpPr>
            <p:nvPr/>
          </p:nvGrpSpPr>
          <p:grpSpPr bwMode="auto">
            <a:xfrm>
              <a:off x="1079500" y="184150"/>
              <a:ext cx="83820" cy="74930"/>
              <a:chOff x="2489" y="9451"/>
              <a:chExt cx="85" cy="88"/>
            </a:xfrm>
          </p:grpSpPr>
          <p:sp>
            <p:nvSpPr>
              <p:cNvPr id="82" name="Oval 24"/>
              <p:cNvSpPr>
                <a:spLocks noChangeArrowheads="1"/>
              </p:cNvSpPr>
              <p:nvPr/>
            </p:nvSpPr>
            <p:spPr bwMode="auto">
              <a:xfrm>
                <a:off x="2489" y="9451"/>
                <a:ext cx="85" cy="88"/>
              </a:xfrm>
              <a:prstGeom prst="ellipse">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endParaRPr lang="de-DE"/>
              </a:p>
            </p:txBody>
          </p:sp>
          <p:cxnSp>
            <p:nvCxnSpPr>
              <p:cNvPr id="83" name="AutoShape 25"/>
              <p:cNvCxnSpPr>
                <a:cxnSpLocks noChangeShapeType="1"/>
              </p:cNvCxnSpPr>
              <p:nvPr/>
            </p:nvCxnSpPr>
            <p:spPr bwMode="auto">
              <a:xfrm>
                <a:off x="2494" y="9495"/>
                <a:ext cx="77" cy="8"/>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grpSp>
          <p:nvGrpSpPr>
            <p:cNvPr id="37" name="Group 23"/>
            <p:cNvGrpSpPr>
              <a:grpSpLocks/>
            </p:cNvGrpSpPr>
            <p:nvPr/>
          </p:nvGrpSpPr>
          <p:grpSpPr bwMode="auto">
            <a:xfrm>
              <a:off x="469900" y="196850"/>
              <a:ext cx="83820" cy="74930"/>
              <a:chOff x="2489" y="9451"/>
              <a:chExt cx="85" cy="88"/>
            </a:xfrm>
          </p:grpSpPr>
          <p:sp>
            <p:nvSpPr>
              <p:cNvPr id="80" name="Oval 24"/>
              <p:cNvSpPr>
                <a:spLocks noChangeArrowheads="1"/>
              </p:cNvSpPr>
              <p:nvPr/>
            </p:nvSpPr>
            <p:spPr bwMode="auto">
              <a:xfrm>
                <a:off x="2489" y="9451"/>
                <a:ext cx="85" cy="88"/>
              </a:xfrm>
              <a:prstGeom prst="ellipse">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endParaRPr lang="de-DE"/>
              </a:p>
            </p:txBody>
          </p:sp>
          <p:cxnSp>
            <p:nvCxnSpPr>
              <p:cNvPr id="81" name="AutoShape 25"/>
              <p:cNvCxnSpPr>
                <a:cxnSpLocks noChangeShapeType="1"/>
              </p:cNvCxnSpPr>
              <p:nvPr/>
            </p:nvCxnSpPr>
            <p:spPr bwMode="auto">
              <a:xfrm>
                <a:off x="2494" y="9495"/>
                <a:ext cx="77" cy="8"/>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grpSp>
          <p:nvGrpSpPr>
            <p:cNvPr id="38" name="Group 23"/>
            <p:cNvGrpSpPr>
              <a:grpSpLocks/>
            </p:cNvGrpSpPr>
            <p:nvPr/>
          </p:nvGrpSpPr>
          <p:grpSpPr bwMode="auto">
            <a:xfrm>
              <a:off x="152400" y="596900"/>
              <a:ext cx="83820" cy="74930"/>
              <a:chOff x="2489" y="9451"/>
              <a:chExt cx="85" cy="88"/>
            </a:xfrm>
          </p:grpSpPr>
          <p:sp>
            <p:nvSpPr>
              <p:cNvPr id="78" name="Oval 24"/>
              <p:cNvSpPr>
                <a:spLocks noChangeArrowheads="1"/>
              </p:cNvSpPr>
              <p:nvPr/>
            </p:nvSpPr>
            <p:spPr bwMode="auto">
              <a:xfrm>
                <a:off x="2489" y="9451"/>
                <a:ext cx="85" cy="88"/>
              </a:xfrm>
              <a:prstGeom prst="ellipse">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endParaRPr lang="de-DE"/>
              </a:p>
            </p:txBody>
          </p:sp>
          <p:cxnSp>
            <p:nvCxnSpPr>
              <p:cNvPr id="79" name="AutoShape 25"/>
              <p:cNvCxnSpPr>
                <a:cxnSpLocks noChangeShapeType="1"/>
              </p:cNvCxnSpPr>
              <p:nvPr/>
            </p:nvCxnSpPr>
            <p:spPr bwMode="auto">
              <a:xfrm>
                <a:off x="2494" y="9495"/>
                <a:ext cx="77" cy="8"/>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grpSp>
          <p:nvGrpSpPr>
            <p:cNvPr id="39" name="Group 23"/>
            <p:cNvGrpSpPr>
              <a:grpSpLocks/>
            </p:cNvGrpSpPr>
            <p:nvPr/>
          </p:nvGrpSpPr>
          <p:grpSpPr bwMode="auto">
            <a:xfrm>
              <a:off x="273050" y="1231900"/>
              <a:ext cx="83820" cy="74930"/>
              <a:chOff x="2489" y="9451"/>
              <a:chExt cx="85" cy="88"/>
            </a:xfrm>
          </p:grpSpPr>
          <p:sp>
            <p:nvSpPr>
              <p:cNvPr id="76" name="Oval 24"/>
              <p:cNvSpPr>
                <a:spLocks noChangeArrowheads="1"/>
              </p:cNvSpPr>
              <p:nvPr/>
            </p:nvSpPr>
            <p:spPr bwMode="auto">
              <a:xfrm>
                <a:off x="2489" y="9451"/>
                <a:ext cx="85" cy="88"/>
              </a:xfrm>
              <a:prstGeom prst="ellipse">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endParaRPr lang="de-DE"/>
              </a:p>
            </p:txBody>
          </p:sp>
          <p:cxnSp>
            <p:nvCxnSpPr>
              <p:cNvPr id="77" name="AutoShape 25"/>
              <p:cNvCxnSpPr>
                <a:cxnSpLocks noChangeShapeType="1"/>
              </p:cNvCxnSpPr>
              <p:nvPr/>
            </p:nvCxnSpPr>
            <p:spPr bwMode="auto">
              <a:xfrm>
                <a:off x="2494" y="9495"/>
                <a:ext cx="77" cy="8"/>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grpSp>
          <p:nvGrpSpPr>
            <p:cNvPr id="40" name="Group 23"/>
            <p:cNvGrpSpPr>
              <a:grpSpLocks/>
            </p:cNvGrpSpPr>
            <p:nvPr/>
          </p:nvGrpSpPr>
          <p:grpSpPr bwMode="auto">
            <a:xfrm>
              <a:off x="800100" y="298450"/>
              <a:ext cx="83820" cy="74930"/>
              <a:chOff x="2489" y="9451"/>
              <a:chExt cx="85" cy="88"/>
            </a:xfrm>
          </p:grpSpPr>
          <p:sp>
            <p:nvSpPr>
              <p:cNvPr id="74" name="Oval 24"/>
              <p:cNvSpPr>
                <a:spLocks noChangeArrowheads="1"/>
              </p:cNvSpPr>
              <p:nvPr/>
            </p:nvSpPr>
            <p:spPr bwMode="auto">
              <a:xfrm>
                <a:off x="2489" y="9451"/>
                <a:ext cx="85" cy="88"/>
              </a:xfrm>
              <a:prstGeom prst="ellipse">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endParaRPr lang="de-DE"/>
              </a:p>
            </p:txBody>
          </p:sp>
          <p:cxnSp>
            <p:nvCxnSpPr>
              <p:cNvPr id="75" name="AutoShape 25"/>
              <p:cNvCxnSpPr>
                <a:cxnSpLocks noChangeShapeType="1"/>
              </p:cNvCxnSpPr>
              <p:nvPr/>
            </p:nvCxnSpPr>
            <p:spPr bwMode="auto">
              <a:xfrm>
                <a:off x="2494" y="9495"/>
                <a:ext cx="77" cy="8"/>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grpSp>
          <p:nvGrpSpPr>
            <p:cNvPr id="41" name="Group 23"/>
            <p:cNvGrpSpPr>
              <a:grpSpLocks/>
            </p:cNvGrpSpPr>
            <p:nvPr/>
          </p:nvGrpSpPr>
          <p:grpSpPr bwMode="auto">
            <a:xfrm>
              <a:off x="450850" y="444500"/>
              <a:ext cx="83820" cy="74930"/>
              <a:chOff x="2489" y="9451"/>
              <a:chExt cx="85" cy="88"/>
            </a:xfrm>
          </p:grpSpPr>
          <p:sp>
            <p:nvSpPr>
              <p:cNvPr id="72" name="Oval 24"/>
              <p:cNvSpPr>
                <a:spLocks noChangeArrowheads="1"/>
              </p:cNvSpPr>
              <p:nvPr/>
            </p:nvSpPr>
            <p:spPr bwMode="auto">
              <a:xfrm>
                <a:off x="2489" y="9451"/>
                <a:ext cx="85" cy="88"/>
              </a:xfrm>
              <a:prstGeom prst="ellipse">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endParaRPr lang="de-DE"/>
              </a:p>
            </p:txBody>
          </p:sp>
          <p:cxnSp>
            <p:nvCxnSpPr>
              <p:cNvPr id="73" name="AutoShape 25"/>
              <p:cNvCxnSpPr>
                <a:cxnSpLocks noChangeShapeType="1"/>
              </p:cNvCxnSpPr>
              <p:nvPr/>
            </p:nvCxnSpPr>
            <p:spPr bwMode="auto">
              <a:xfrm>
                <a:off x="2494" y="9495"/>
                <a:ext cx="77" cy="8"/>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grpSp>
          <p:nvGrpSpPr>
            <p:cNvPr id="42" name="Group 23"/>
            <p:cNvGrpSpPr>
              <a:grpSpLocks/>
            </p:cNvGrpSpPr>
            <p:nvPr/>
          </p:nvGrpSpPr>
          <p:grpSpPr bwMode="auto">
            <a:xfrm>
              <a:off x="317500" y="768350"/>
              <a:ext cx="83820" cy="74930"/>
              <a:chOff x="2489" y="9451"/>
              <a:chExt cx="85" cy="88"/>
            </a:xfrm>
          </p:grpSpPr>
          <p:sp>
            <p:nvSpPr>
              <p:cNvPr id="70" name="Oval 24"/>
              <p:cNvSpPr>
                <a:spLocks noChangeArrowheads="1"/>
              </p:cNvSpPr>
              <p:nvPr/>
            </p:nvSpPr>
            <p:spPr bwMode="auto">
              <a:xfrm>
                <a:off x="2489" y="9451"/>
                <a:ext cx="85" cy="88"/>
              </a:xfrm>
              <a:prstGeom prst="ellipse">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endParaRPr lang="de-DE"/>
              </a:p>
            </p:txBody>
          </p:sp>
          <p:cxnSp>
            <p:nvCxnSpPr>
              <p:cNvPr id="71" name="AutoShape 25"/>
              <p:cNvCxnSpPr>
                <a:cxnSpLocks noChangeShapeType="1"/>
              </p:cNvCxnSpPr>
              <p:nvPr/>
            </p:nvCxnSpPr>
            <p:spPr bwMode="auto">
              <a:xfrm>
                <a:off x="2494" y="9495"/>
                <a:ext cx="77" cy="8"/>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grpSp>
          <p:nvGrpSpPr>
            <p:cNvPr id="43" name="Group 23"/>
            <p:cNvGrpSpPr>
              <a:grpSpLocks/>
            </p:cNvGrpSpPr>
            <p:nvPr/>
          </p:nvGrpSpPr>
          <p:grpSpPr bwMode="auto">
            <a:xfrm>
              <a:off x="425450" y="1111250"/>
              <a:ext cx="83820" cy="74930"/>
              <a:chOff x="2489" y="9451"/>
              <a:chExt cx="85" cy="88"/>
            </a:xfrm>
          </p:grpSpPr>
          <p:sp>
            <p:nvSpPr>
              <p:cNvPr id="68" name="Oval 24"/>
              <p:cNvSpPr>
                <a:spLocks noChangeArrowheads="1"/>
              </p:cNvSpPr>
              <p:nvPr/>
            </p:nvSpPr>
            <p:spPr bwMode="auto">
              <a:xfrm>
                <a:off x="2489" y="9451"/>
                <a:ext cx="85" cy="88"/>
              </a:xfrm>
              <a:prstGeom prst="ellipse">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endParaRPr lang="de-DE"/>
              </a:p>
            </p:txBody>
          </p:sp>
          <p:cxnSp>
            <p:nvCxnSpPr>
              <p:cNvPr id="69" name="AutoShape 25"/>
              <p:cNvCxnSpPr>
                <a:cxnSpLocks noChangeShapeType="1"/>
              </p:cNvCxnSpPr>
              <p:nvPr/>
            </p:nvCxnSpPr>
            <p:spPr bwMode="auto">
              <a:xfrm>
                <a:off x="2494" y="9495"/>
                <a:ext cx="77" cy="8"/>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grpSp>
          <p:nvGrpSpPr>
            <p:cNvPr id="44" name="Group 23"/>
            <p:cNvGrpSpPr>
              <a:grpSpLocks/>
            </p:cNvGrpSpPr>
            <p:nvPr/>
          </p:nvGrpSpPr>
          <p:grpSpPr bwMode="auto">
            <a:xfrm>
              <a:off x="806450" y="1320800"/>
              <a:ext cx="83820" cy="74930"/>
              <a:chOff x="2489" y="9451"/>
              <a:chExt cx="85" cy="88"/>
            </a:xfrm>
          </p:grpSpPr>
          <p:sp>
            <p:nvSpPr>
              <p:cNvPr id="66" name="Oval 24"/>
              <p:cNvSpPr>
                <a:spLocks noChangeArrowheads="1"/>
              </p:cNvSpPr>
              <p:nvPr/>
            </p:nvSpPr>
            <p:spPr bwMode="auto">
              <a:xfrm>
                <a:off x="2489" y="9451"/>
                <a:ext cx="85" cy="88"/>
              </a:xfrm>
              <a:prstGeom prst="ellipse">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endParaRPr lang="de-DE"/>
              </a:p>
            </p:txBody>
          </p:sp>
          <p:cxnSp>
            <p:nvCxnSpPr>
              <p:cNvPr id="67" name="AutoShape 25"/>
              <p:cNvCxnSpPr>
                <a:cxnSpLocks noChangeShapeType="1"/>
              </p:cNvCxnSpPr>
              <p:nvPr/>
            </p:nvCxnSpPr>
            <p:spPr bwMode="auto">
              <a:xfrm>
                <a:off x="2494" y="9495"/>
                <a:ext cx="77" cy="8"/>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grpSp>
          <p:nvGrpSpPr>
            <p:cNvPr id="45" name="Group 23"/>
            <p:cNvGrpSpPr>
              <a:grpSpLocks/>
            </p:cNvGrpSpPr>
            <p:nvPr/>
          </p:nvGrpSpPr>
          <p:grpSpPr bwMode="auto">
            <a:xfrm>
              <a:off x="812800" y="1104900"/>
              <a:ext cx="83820" cy="74930"/>
              <a:chOff x="2489" y="9451"/>
              <a:chExt cx="85" cy="88"/>
            </a:xfrm>
          </p:grpSpPr>
          <p:sp>
            <p:nvSpPr>
              <p:cNvPr id="64" name="Oval 24"/>
              <p:cNvSpPr>
                <a:spLocks noChangeArrowheads="1"/>
              </p:cNvSpPr>
              <p:nvPr/>
            </p:nvSpPr>
            <p:spPr bwMode="auto">
              <a:xfrm>
                <a:off x="2489" y="9451"/>
                <a:ext cx="85" cy="88"/>
              </a:xfrm>
              <a:prstGeom prst="ellipse">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endParaRPr lang="de-DE"/>
              </a:p>
            </p:txBody>
          </p:sp>
          <p:cxnSp>
            <p:nvCxnSpPr>
              <p:cNvPr id="65" name="AutoShape 25"/>
              <p:cNvCxnSpPr>
                <a:cxnSpLocks noChangeShapeType="1"/>
              </p:cNvCxnSpPr>
              <p:nvPr/>
            </p:nvCxnSpPr>
            <p:spPr bwMode="auto">
              <a:xfrm>
                <a:off x="2494" y="9495"/>
                <a:ext cx="77" cy="8"/>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grpSp>
          <p:nvGrpSpPr>
            <p:cNvPr id="46" name="Group 23"/>
            <p:cNvGrpSpPr>
              <a:grpSpLocks/>
            </p:cNvGrpSpPr>
            <p:nvPr/>
          </p:nvGrpSpPr>
          <p:grpSpPr bwMode="auto">
            <a:xfrm>
              <a:off x="800100" y="508000"/>
              <a:ext cx="83820" cy="74930"/>
              <a:chOff x="2489" y="9451"/>
              <a:chExt cx="85" cy="88"/>
            </a:xfrm>
          </p:grpSpPr>
          <p:sp>
            <p:nvSpPr>
              <p:cNvPr id="62" name="Oval 24"/>
              <p:cNvSpPr>
                <a:spLocks noChangeArrowheads="1"/>
              </p:cNvSpPr>
              <p:nvPr/>
            </p:nvSpPr>
            <p:spPr bwMode="auto">
              <a:xfrm>
                <a:off x="2489" y="9451"/>
                <a:ext cx="85" cy="88"/>
              </a:xfrm>
              <a:prstGeom prst="ellipse">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endParaRPr lang="de-DE"/>
              </a:p>
            </p:txBody>
          </p:sp>
          <p:cxnSp>
            <p:nvCxnSpPr>
              <p:cNvPr id="63" name="AutoShape 25"/>
              <p:cNvCxnSpPr>
                <a:cxnSpLocks noChangeShapeType="1"/>
              </p:cNvCxnSpPr>
              <p:nvPr/>
            </p:nvCxnSpPr>
            <p:spPr bwMode="auto">
              <a:xfrm>
                <a:off x="2494" y="9495"/>
                <a:ext cx="77" cy="8"/>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grpSp>
          <p:nvGrpSpPr>
            <p:cNvPr id="47" name="Group 23"/>
            <p:cNvGrpSpPr>
              <a:grpSpLocks/>
            </p:cNvGrpSpPr>
            <p:nvPr/>
          </p:nvGrpSpPr>
          <p:grpSpPr bwMode="auto">
            <a:xfrm>
              <a:off x="1168400" y="488950"/>
              <a:ext cx="83820" cy="74930"/>
              <a:chOff x="2489" y="9451"/>
              <a:chExt cx="85" cy="88"/>
            </a:xfrm>
          </p:grpSpPr>
          <p:sp>
            <p:nvSpPr>
              <p:cNvPr id="60" name="Oval 24"/>
              <p:cNvSpPr>
                <a:spLocks noChangeArrowheads="1"/>
              </p:cNvSpPr>
              <p:nvPr/>
            </p:nvSpPr>
            <p:spPr bwMode="auto">
              <a:xfrm>
                <a:off x="2489" y="9451"/>
                <a:ext cx="85" cy="88"/>
              </a:xfrm>
              <a:prstGeom prst="ellipse">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endParaRPr lang="de-DE"/>
              </a:p>
            </p:txBody>
          </p:sp>
          <p:cxnSp>
            <p:nvCxnSpPr>
              <p:cNvPr id="61" name="AutoShape 25"/>
              <p:cNvCxnSpPr>
                <a:cxnSpLocks noChangeShapeType="1"/>
              </p:cNvCxnSpPr>
              <p:nvPr/>
            </p:nvCxnSpPr>
            <p:spPr bwMode="auto">
              <a:xfrm>
                <a:off x="2494" y="9495"/>
                <a:ext cx="77" cy="8"/>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grpSp>
          <p:nvGrpSpPr>
            <p:cNvPr id="48" name="Group 23"/>
            <p:cNvGrpSpPr>
              <a:grpSpLocks/>
            </p:cNvGrpSpPr>
            <p:nvPr/>
          </p:nvGrpSpPr>
          <p:grpSpPr bwMode="auto">
            <a:xfrm>
              <a:off x="1301750" y="755650"/>
              <a:ext cx="83820" cy="74930"/>
              <a:chOff x="2489" y="9451"/>
              <a:chExt cx="85" cy="88"/>
            </a:xfrm>
          </p:grpSpPr>
          <p:sp>
            <p:nvSpPr>
              <p:cNvPr id="58" name="Oval 24"/>
              <p:cNvSpPr>
                <a:spLocks noChangeArrowheads="1"/>
              </p:cNvSpPr>
              <p:nvPr/>
            </p:nvSpPr>
            <p:spPr bwMode="auto">
              <a:xfrm>
                <a:off x="2489" y="9451"/>
                <a:ext cx="85" cy="88"/>
              </a:xfrm>
              <a:prstGeom prst="ellipse">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endParaRPr lang="de-DE"/>
              </a:p>
            </p:txBody>
          </p:sp>
          <p:cxnSp>
            <p:nvCxnSpPr>
              <p:cNvPr id="59" name="AutoShape 25"/>
              <p:cNvCxnSpPr>
                <a:cxnSpLocks noChangeShapeType="1"/>
              </p:cNvCxnSpPr>
              <p:nvPr/>
            </p:nvCxnSpPr>
            <p:spPr bwMode="auto">
              <a:xfrm>
                <a:off x="2494" y="9495"/>
                <a:ext cx="77" cy="8"/>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grpSp>
          <p:nvGrpSpPr>
            <p:cNvPr id="49" name="Group 23"/>
            <p:cNvGrpSpPr>
              <a:grpSpLocks/>
            </p:cNvGrpSpPr>
            <p:nvPr/>
          </p:nvGrpSpPr>
          <p:grpSpPr bwMode="auto">
            <a:xfrm>
              <a:off x="1187450" y="1085850"/>
              <a:ext cx="83820" cy="74930"/>
              <a:chOff x="2489" y="9451"/>
              <a:chExt cx="85" cy="88"/>
            </a:xfrm>
          </p:grpSpPr>
          <p:sp>
            <p:nvSpPr>
              <p:cNvPr id="56" name="Oval 24"/>
              <p:cNvSpPr>
                <a:spLocks noChangeArrowheads="1"/>
              </p:cNvSpPr>
              <p:nvPr/>
            </p:nvSpPr>
            <p:spPr bwMode="auto">
              <a:xfrm>
                <a:off x="2489" y="9451"/>
                <a:ext cx="85" cy="88"/>
              </a:xfrm>
              <a:prstGeom prst="ellipse">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endParaRPr lang="de-DE"/>
              </a:p>
            </p:txBody>
          </p:sp>
          <p:cxnSp>
            <p:nvCxnSpPr>
              <p:cNvPr id="57" name="AutoShape 25"/>
              <p:cNvCxnSpPr>
                <a:cxnSpLocks noChangeShapeType="1"/>
              </p:cNvCxnSpPr>
              <p:nvPr/>
            </p:nvCxnSpPr>
            <p:spPr bwMode="auto">
              <a:xfrm>
                <a:off x="2494" y="9495"/>
                <a:ext cx="77" cy="8"/>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grpSp>
          <p:nvGrpSpPr>
            <p:cNvPr id="50" name="Group 23"/>
            <p:cNvGrpSpPr>
              <a:grpSpLocks/>
            </p:cNvGrpSpPr>
            <p:nvPr/>
          </p:nvGrpSpPr>
          <p:grpSpPr bwMode="auto">
            <a:xfrm>
              <a:off x="800100" y="1498600"/>
              <a:ext cx="83820" cy="74930"/>
              <a:chOff x="2489" y="9451"/>
              <a:chExt cx="85" cy="88"/>
            </a:xfrm>
          </p:grpSpPr>
          <p:sp>
            <p:nvSpPr>
              <p:cNvPr id="54" name="Oval 24"/>
              <p:cNvSpPr>
                <a:spLocks noChangeArrowheads="1"/>
              </p:cNvSpPr>
              <p:nvPr/>
            </p:nvSpPr>
            <p:spPr bwMode="auto">
              <a:xfrm>
                <a:off x="2489" y="9451"/>
                <a:ext cx="85" cy="88"/>
              </a:xfrm>
              <a:prstGeom prst="ellipse">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endParaRPr lang="de-DE"/>
              </a:p>
            </p:txBody>
          </p:sp>
          <p:cxnSp>
            <p:nvCxnSpPr>
              <p:cNvPr id="55" name="AutoShape 25"/>
              <p:cNvCxnSpPr>
                <a:cxnSpLocks noChangeShapeType="1"/>
              </p:cNvCxnSpPr>
              <p:nvPr/>
            </p:nvCxnSpPr>
            <p:spPr bwMode="auto">
              <a:xfrm>
                <a:off x="2494" y="9495"/>
                <a:ext cx="77" cy="8"/>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grpSp>
          <p:nvGrpSpPr>
            <p:cNvPr id="51" name="Group 23"/>
            <p:cNvGrpSpPr>
              <a:grpSpLocks/>
            </p:cNvGrpSpPr>
            <p:nvPr/>
          </p:nvGrpSpPr>
          <p:grpSpPr bwMode="auto">
            <a:xfrm>
              <a:off x="2286000" y="1498600"/>
              <a:ext cx="83820" cy="74930"/>
              <a:chOff x="2489" y="9451"/>
              <a:chExt cx="85" cy="88"/>
            </a:xfrm>
          </p:grpSpPr>
          <p:sp>
            <p:nvSpPr>
              <p:cNvPr id="52" name="Oval 24"/>
              <p:cNvSpPr>
                <a:spLocks noChangeArrowheads="1"/>
              </p:cNvSpPr>
              <p:nvPr/>
            </p:nvSpPr>
            <p:spPr bwMode="auto">
              <a:xfrm>
                <a:off x="2489" y="9451"/>
                <a:ext cx="85" cy="88"/>
              </a:xfrm>
              <a:prstGeom prst="ellipse">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endParaRPr lang="de-DE"/>
              </a:p>
            </p:txBody>
          </p:sp>
          <p:cxnSp>
            <p:nvCxnSpPr>
              <p:cNvPr id="53" name="AutoShape 25"/>
              <p:cNvCxnSpPr>
                <a:cxnSpLocks noChangeShapeType="1"/>
              </p:cNvCxnSpPr>
              <p:nvPr/>
            </p:nvCxnSpPr>
            <p:spPr bwMode="auto">
              <a:xfrm>
                <a:off x="2494" y="9495"/>
                <a:ext cx="77" cy="8"/>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grpSp>
      <p:sp>
        <p:nvSpPr>
          <p:cNvPr id="120" name="Rectangle 117"/>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grpSp>
        <p:nvGrpSpPr>
          <p:cNvPr id="125" name="Gruppieren 124"/>
          <p:cNvGrpSpPr/>
          <p:nvPr/>
        </p:nvGrpSpPr>
        <p:grpSpPr>
          <a:xfrm>
            <a:off x="3950554" y="4225905"/>
            <a:ext cx="144016" cy="124496"/>
            <a:chOff x="7452320" y="4216664"/>
            <a:chExt cx="144016" cy="124496"/>
          </a:xfrm>
        </p:grpSpPr>
        <p:sp>
          <p:nvSpPr>
            <p:cNvPr id="122" name="Ellipse 121"/>
            <p:cNvSpPr/>
            <p:nvPr/>
          </p:nvSpPr>
          <p:spPr>
            <a:xfrm>
              <a:off x="7452320" y="4216664"/>
              <a:ext cx="144016" cy="124496"/>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24" name="Gerader Verbinder 123"/>
            <p:cNvCxnSpPr>
              <a:stCxn id="122" idx="2"/>
              <a:endCxn id="122" idx="6"/>
            </p:cNvCxnSpPr>
            <p:nvPr/>
          </p:nvCxnSpPr>
          <p:spPr>
            <a:xfrm>
              <a:off x="7452320" y="4278912"/>
              <a:ext cx="14401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6" name="Gruppieren 125"/>
          <p:cNvGrpSpPr/>
          <p:nvPr/>
        </p:nvGrpSpPr>
        <p:grpSpPr>
          <a:xfrm>
            <a:off x="4138218" y="4211801"/>
            <a:ext cx="144016" cy="124496"/>
            <a:chOff x="7452320" y="4216664"/>
            <a:chExt cx="144016" cy="124496"/>
          </a:xfrm>
        </p:grpSpPr>
        <p:sp>
          <p:nvSpPr>
            <p:cNvPr id="127" name="Ellipse 126"/>
            <p:cNvSpPr/>
            <p:nvPr/>
          </p:nvSpPr>
          <p:spPr>
            <a:xfrm>
              <a:off x="7452320" y="4216664"/>
              <a:ext cx="144016" cy="124496"/>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28" name="Gerader Verbinder 127"/>
            <p:cNvCxnSpPr>
              <a:stCxn id="127" idx="2"/>
              <a:endCxn id="127" idx="6"/>
            </p:cNvCxnSpPr>
            <p:nvPr/>
          </p:nvCxnSpPr>
          <p:spPr>
            <a:xfrm>
              <a:off x="7452320" y="4278912"/>
              <a:ext cx="14401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3032534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noFill/>
        </p:spPr>
        <p:txBody>
          <a:bodyPr>
            <a:normAutofit/>
          </a:bodyPr>
          <a:lstStyle/>
          <a:p>
            <a:pPr algn="ctr"/>
            <a:r>
              <a:rPr lang="de-DE" sz="3200" b="1" dirty="0" smtClean="0">
                <a:solidFill>
                  <a:schemeClr val="accent3">
                    <a:lumMod val="50000"/>
                  </a:schemeClr>
                </a:solidFill>
                <a:latin typeface="Arial" panose="020B0604020202020204" pitchFamily="34" charset="0"/>
                <a:cs typeface="Arial" panose="020B0604020202020204" pitchFamily="34" charset="0"/>
              </a:rPr>
              <a:t>Kochsalz   </a:t>
            </a:r>
            <a:r>
              <a:rPr lang="de-DE" sz="3200" dirty="0">
                <a:solidFill>
                  <a:schemeClr val="accent3">
                    <a:lumMod val="50000"/>
                  </a:schemeClr>
                </a:solidFill>
                <a:latin typeface="Arial" panose="020B0604020202020204" pitchFamily="34" charset="0"/>
                <a:cs typeface="Arial" panose="020B0604020202020204" pitchFamily="34" charset="0"/>
              </a:rPr>
              <a:t>–  </a:t>
            </a:r>
            <a:r>
              <a:rPr lang="de-DE" sz="3200" dirty="0" smtClean="0">
                <a:solidFill>
                  <a:schemeClr val="accent3">
                    <a:lumMod val="50000"/>
                  </a:schemeClr>
                </a:solidFill>
                <a:latin typeface="Arial" panose="020B0604020202020204" pitchFamily="34" charset="0"/>
                <a:cs typeface="Arial" panose="020B0604020202020204" pitchFamily="34" charset="0"/>
              </a:rPr>
              <a:t>Bedeutung für den Menschen</a:t>
            </a:r>
            <a:endParaRPr lang="de-DE" sz="3200" dirty="0">
              <a:solidFill>
                <a:schemeClr val="accent3">
                  <a:lumMod val="50000"/>
                </a:schemeClr>
              </a:solidFill>
              <a:latin typeface="Arial" panose="020B0604020202020204" pitchFamily="34" charset="0"/>
              <a:cs typeface="Arial" panose="020B0604020202020204" pitchFamily="34" charset="0"/>
            </a:endParaRPr>
          </a:p>
        </p:txBody>
      </p:sp>
      <p:sp>
        <p:nvSpPr>
          <p:cNvPr id="4" name="Inhaltsplatzhalter 3"/>
          <p:cNvSpPr>
            <a:spLocks noGrp="1"/>
          </p:cNvSpPr>
          <p:nvPr>
            <p:ph sz="quarter" idx="13"/>
          </p:nvPr>
        </p:nvSpPr>
        <p:spPr/>
        <p:txBody>
          <a:bodyPr/>
          <a:lstStyle/>
          <a:p>
            <a:endParaRPr lang="de-DE"/>
          </a:p>
        </p:txBody>
      </p:sp>
      <p:sp>
        <p:nvSpPr>
          <p:cNvPr id="5" name="Inhaltsplatzhalter 4"/>
          <p:cNvSpPr>
            <a:spLocks noGrp="1"/>
          </p:cNvSpPr>
          <p:nvPr>
            <p:ph sz="quarter" idx="14"/>
          </p:nvPr>
        </p:nvSpPr>
        <p:spPr/>
        <p:txBody>
          <a:bodyPr/>
          <a:lstStyle/>
          <a:p>
            <a:endParaRPr lang="de-DE"/>
          </a:p>
        </p:txBody>
      </p:sp>
      <p:sp>
        <p:nvSpPr>
          <p:cNvPr id="7" name="Inhaltsplatzhalter 6"/>
          <p:cNvSpPr>
            <a:spLocks noGrp="1"/>
          </p:cNvSpPr>
          <p:nvPr>
            <p:ph idx="1"/>
          </p:nvPr>
        </p:nvSpPr>
        <p:spPr>
          <a:xfrm>
            <a:off x="467545" y="1459201"/>
            <a:ext cx="8229600" cy="4525963"/>
          </a:xfrm>
        </p:spPr>
        <p:txBody>
          <a:bodyPr/>
          <a:lstStyle/>
          <a:p>
            <a:endParaRPr lang="de-DE" dirty="0"/>
          </a:p>
        </p:txBody>
      </p:sp>
      <p:sp>
        <p:nvSpPr>
          <p:cNvPr id="31" name="Oval 35"/>
          <p:cNvSpPr>
            <a:spLocks noChangeArrowheads="1"/>
          </p:cNvSpPr>
          <p:nvPr/>
        </p:nvSpPr>
        <p:spPr bwMode="auto">
          <a:xfrm>
            <a:off x="3487608" y="2910351"/>
            <a:ext cx="1567707" cy="881702"/>
          </a:xfrm>
          <a:prstGeom prst="ellipse">
            <a:avLst/>
          </a:prstGeom>
          <a:solidFill>
            <a:schemeClr val="accent3">
              <a:lumMod val="40000"/>
              <a:lumOff val="60000"/>
            </a:schemeClr>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32" name="Text Box 56"/>
          <p:cNvSpPr txBox="1">
            <a:spLocks noChangeArrowheads="1"/>
          </p:cNvSpPr>
          <p:nvPr/>
        </p:nvSpPr>
        <p:spPr bwMode="auto">
          <a:xfrm>
            <a:off x="1879037" y="1399123"/>
            <a:ext cx="1651293" cy="922199"/>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b="0" i="0" u="none" strike="noStrike" cap="none" normalizeH="0" baseline="0" dirty="0" smtClean="0">
                <a:ln>
                  <a:noFill/>
                </a:ln>
                <a:solidFill>
                  <a:srgbClr val="000000"/>
                </a:solidFill>
                <a:effectLst/>
                <a:ea typeface="Times New Roman" panose="02020603050405020304" pitchFamily="18" charset="0"/>
                <a:cs typeface="Arial" panose="020B0604020202020204" pitchFamily="34" charset="0"/>
              </a:rPr>
              <a:t>Reguliert den Flüssigkeits-haushalt</a:t>
            </a:r>
            <a:endParaRPr kumimoji="0" lang="de-DE" altLang="de-DE" b="0" i="0" u="none" strike="noStrike" cap="none" normalizeH="0" baseline="0" dirty="0" smtClean="0">
              <a:ln>
                <a:noFill/>
              </a:ln>
              <a:solidFill>
                <a:schemeClr val="tx1"/>
              </a:solidFill>
              <a:effectLst/>
            </a:endParaRPr>
          </a:p>
        </p:txBody>
      </p:sp>
      <p:sp>
        <p:nvSpPr>
          <p:cNvPr id="33" name="Text Box 55"/>
          <p:cNvSpPr txBox="1">
            <a:spLocks noChangeArrowheads="1"/>
          </p:cNvSpPr>
          <p:nvPr/>
        </p:nvSpPr>
        <p:spPr bwMode="auto">
          <a:xfrm>
            <a:off x="4843562" y="1399124"/>
            <a:ext cx="2176710" cy="881703"/>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b="0" i="0" u="none" strike="noStrike" cap="none" normalizeH="0" baseline="0" dirty="0" smtClean="0">
                <a:ln>
                  <a:noFill/>
                </a:ln>
                <a:solidFill>
                  <a:srgbClr val="000000"/>
                </a:solidFill>
                <a:effectLst/>
                <a:ea typeface="Times New Roman" panose="02020603050405020304" pitchFamily="18" charset="0"/>
                <a:cs typeface="Arial" panose="020B0604020202020204" pitchFamily="34" charset="0"/>
              </a:rPr>
              <a:t>hält die Gewebespannung aufrecht</a:t>
            </a:r>
            <a:endParaRPr kumimoji="0" lang="de-DE" altLang="de-DE" b="0" i="0" u="none" strike="noStrike" cap="none" normalizeH="0" baseline="0" dirty="0" smtClean="0">
              <a:ln>
                <a:noFill/>
              </a:ln>
              <a:solidFill>
                <a:schemeClr val="tx1"/>
              </a:solidFill>
              <a:effectLst/>
            </a:endParaRPr>
          </a:p>
        </p:txBody>
      </p:sp>
      <p:sp>
        <p:nvSpPr>
          <p:cNvPr id="34" name="Text Box 54"/>
          <p:cNvSpPr txBox="1">
            <a:spLocks noChangeArrowheads="1"/>
          </p:cNvSpPr>
          <p:nvPr/>
        </p:nvSpPr>
        <p:spPr bwMode="auto">
          <a:xfrm>
            <a:off x="5478818" y="2533004"/>
            <a:ext cx="2117518" cy="895996"/>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b="0" i="0" u="none" strike="noStrike" cap="none" normalizeH="0" baseline="0" dirty="0" smtClean="0">
                <a:ln>
                  <a:noFill/>
                </a:ln>
                <a:solidFill>
                  <a:srgbClr val="000000"/>
                </a:solidFill>
                <a:effectLst/>
                <a:ea typeface="Times New Roman" panose="02020603050405020304" pitchFamily="18" charset="0"/>
                <a:cs typeface="Arial" panose="020B0604020202020204" pitchFamily="34" charset="0"/>
              </a:rPr>
              <a:t>wird für die Leitung von Reizen im Körper benötigt</a:t>
            </a:r>
            <a:endParaRPr kumimoji="0" lang="de-DE" altLang="de-DE" b="0" i="0" u="none" strike="noStrike" cap="none" normalizeH="0" baseline="0" dirty="0" smtClean="0">
              <a:ln>
                <a:noFill/>
              </a:ln>
              <a:solidFill>
                <a:schemeClr val="tx1"/>
              </a:solidFill>
              <a:effectLst/>
            </a:endParaRPr>
          </a:p>
        </p:txBody>
      </p:sp>
      <p:sp>
        <p:nvSpPr>
          <p:cNvPr id="35" name="Text Box 53"/>
          <p:cNvSpPr txBox="1">
            <a:spLocks noChangeArrowheads="1"/>
          </p:cNvSpPr>
          <p:nvPr/>
        </p:nvSpPr>
        <p:spPr bwMode="auto">
          <a:xfrm>
            <a:off x="1259633" y="2615837"/>
            <a:ext cx="1635442" cy="671860"/>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b="0" i="0" u="none" strike="noStrike" cap="none" normalizeH="0" baseline="0" dirty="0" smtClean="0">
                <a:ln>
                  <a:noFill/>
                </a:ln>
                <a:solidFill>
                  <a:srgbClr val="000000"/>
                </a:solidFill>
                <a:effectLst/>
                <a:ea typeface="Times New Roman" panose="02020603050405020304" pitchFamily="18" charset="0"/>
                <a:cs typeface="Arial" panose="020B0604020202020204" pitchFamily="34" charset="0"/>
              </a:rPr>
              <a:t>Geschmacks-geber</a:t>
            </a:r>
            <a:endParaRPr kumimoji="0" lang="de-DE" altLang="de-DE" b="0" i="0" u="none" strike="noStrike" cap="none" normalizeH="0" baseline="0" dirty="0" smtClean="0">
              <a:ln>
                <a:noFill/>
              </a:ln>
              <a:solidFill>
                <a:schemeClr val="tx1"/>
              </a:solidFill>
              <a:effectLst/>
            </a:endParaRPr>
          </a:p>
        </p:txBody>
      </p:sp>
      <p:sp>
        <p:nvSpPr>
          <p:cNvPr id="36" name="Text Box 52"/>
          <p:cNvSpPr txBox="1">
            <a:spLocks noChangeArrowheads="1"/>
          </p:cNvSpPr>
          <p:nvPr/>
        </p:nvSpPr>
        <p:spPr bwMode="auto">
          <a:xfrm>
            <a:off x="1043608" y="3581454"/>
            <a:ext cx="1851465" cy="671862"/>
          </a:xfrm>
          <a:prstGeom prst="rect">
            <a:avLst/>
          </a:prstGeom>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b="0" i="0" u="none" strike="noStrike" cap="none" normalizeH="0" baseline="0" dirty="0" smtClean="0">
                <a:ln>
                  <a:noFill/>
                </a:ln>
                <a:solidFill>
                  <a:srgbClr val="000000"/>
                </a:solidFill>
                <a:effectLst/>
                <a:ea typeface="Times New Roman" panose="02020603050405020304" pitchFamily="18" charset="0"/>
                <a:cs typeface="Arial" panose="020B0604020202020204" pitchFamily="34" charset="0"/>
              </a:rPr>
              <a:t>Konservierungs-mittel</a:t>
            </a:r>
            <a:endParaRPr kumimoji="0" lang="de-DE" altLang="de-DE" b="0" i="0" u="none" strike="noStrike" cap="none" normalizeH="0" baseline="0" dirty="0" smtClean="0">
              <a:ln>
                <a:noFill/>
              </a:ln>
              <a:solidFill>
                <a:schemeClr val="tx1"/>
              </a:solidFill>
              <a:effectLst/>
            </a:endParaRPr>
          </a:p>
        </p:txBody>
      </p:sp>
      <p:sp>
        <p:nvSpPr>
          <p:cNvPr id="37" name="Text Box 51"/>
          <p:cNvSpPr txBox="1">
            <a:spLocks noChangeArrowheads="1"/>
          </p:cNvSpPr>
          <p:nvPr/>
        </p:nvSpPr>
        <p:spPr bwMode="auto">
          <a:xfrm>
            <a:off x="5478817" y="3582211"/>
            <a:ext cx="2261535" cy="870978"/>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b="0" i="0" u="none" strike="noStrike" cap="none" normalizeH="0" baseline="0" dirty="0" smtClean="0">
                <a:ln>
                  <a:noFill/>
                </a:ln>
                <a:solidFill>
                  <a:srgbClr val="000000"/>
                </a:solidFill>
                <a:effectLst/>
                <a:ea typeface="Times New Roman" panose="02020603050405020304" pitchFamily="18" charset="0"/>
                <a:cs typeface="Arial" panose="020B0604020202020204" pitchFamily="34" charset="0"/>
              </a:rPr>
              <a:t>Ausgangsstoff für die Herstellung von Magensäure</a:t>
            </a:r>
            <a:endParaRPr kumimoji="0" lang="de-DE" altLang="de-DE" b="0" i="0" u="none" strike="noStrike" cap="none" normalizeH="0" baseline="0" dirty="0" smtClean="0">
              <a:ln>
                <a:noFill/>
              </a:ln>
              <a:solidFill>
                <a:schemeClr val="tx1"/>
              </a:solidFill>
              <a:effectLst/>
            </a:endParaRPr>
          </a:p>
        </p:txBody>
      </p:sp>
      <p:sp>
        <p:nvSpPr>
          <p:cNvPr id="38" name="Text Box 50"/>
          <p:cNvSpPr txBox="1">
            <a:spLocks noChangeArrowheads="1"/>
          </p:cNvSpPr>
          <p:nvPr/>
        </p:nvSpPr>
        <p:spPr bwMode="auto">
          <a:xfrm>
            <a:off x="5350653" y="5133935"/>
            <a:ext cx="1991210" cy="891726"/>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b="0" i="0" u="none" strike="noStrike" cap="none" normalizeH="0" baseline="0" dirty="0" smtClean="0">
                <a:ln>
                  <a:noFill/>
                </a:ln>
                <a:solidFill>
                  <a:srgbClr val="000000"/>
                </a:solidFill>
                <a:effectLst/>
                <a:ea typeface="Times New Roman" panose="02020603050405020304" pitchFamily="18" charset="0"/>
                <a:cs typeface="Arial" panose="020B0604020202020204" pitchFamily="34" charset="0"/>
              </a:rPr>
              <a:t>Lösungsmittel für Medikamente bei Infusionen</a:t>
            </a:r>
            <a:endParaRPr kumimoji="0" lang="de-DE" altLang="de-DE" b="0" i="0" u="none" strike="noStrike" cap="none" normalizeH="0" baseline="0" dirty="0" smtClean="0">
              <a:ln>
                <a:noFill/>
              </a:ln>
              <a:solidFill>
                <a:schemeClr val="tx1"/>
              </a:solidFill>
              <a:effectLst/>
            </a:endParaRPr>
          </a:p>
        </p:txBody>
      </p:sp>
      <p:sp>
        <p:nvSpPr>
          <p:cNvPr id="39" name="Text Box 49"/>
          <p:cNvSpPr txBox="1">
            <a:spLocks noChangeArrowheads="1"/>
          </p:cNvSpPr>
          <p:nvPr/>
        </p:nvSpPr>
        <p:spPr bwMode="auto">
          <a:xfrm>
            <a:off x="1475657" y="5133935"/>
            <a:ext cx="1841064" cy="839366"/>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b="0" i="0" u="none" strike="noStrike" cap="none" normalizeH="0" baseline="0" dirty="0" smtClean="0">
                <a:ln>
                  <a:noFill/>
                </a:ln>
                <a:solidFill>
                  <a:srgbClr val="000000"/>
                </a:solidFill>
                <a:effectLst/>
                <a:ea typeface="Times New Roman" panose="02020603050405020304" pitchFamily="18" charset="0"/>
                <a:cs typeface="Arial" panose="020B0604020202020204" pitchFamily="34" charset="0"/>
              </a:rPr>
              <a:t>Verwendung in Nasentropfen</a:t>
            </a:r>
            <a:endParaRPr kumimoji="0" lang="de-DE" altLang="de-DE" b="0" i="0" u="none" strike="noStrike" cap="none" normalizeH="0" baseline="0" dirty="0" smtClean="0">
              <a:ln>
                <a:noFill/>
              </a:ln>
              <a:solidFill>
                <a:schemeClr val="tx1"/>
              </a:solidFill>
              <a:effectLst/>
            </a:endParaRPr>
          </a:p>
        </p:txBody>
      </p:sp>
      <p:sp>
        <p:nvSpPr>
          <p:cNvPr id="40" name="Text Box 48"/>
          <p:cNvSpPr txBox="1">
            <a:spLocks noChangeArrowheads="1"/>
          </p:cNvSpPr>
          <p:nvPr/>
        </p:nvSpPr>
        <p:spPr bwMode="auto">
          <a:xfrm>
            <a:off x="3613916" y="5133935"/>
            <a:ext cx="1439542" cy="839366"/>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b="0" i="0" u="none" strike="noStrike" cap="none" normalizeH="0" baseline="0" dirty="0" smtClean="0">
                <a:ln>
                  <a:noFill/>
                </a:ln>
                <a:solidFill>
                  <a:srgbClr val="000000"/>
                </a:solidFill>
                <a:effectLst/>
                <a:ea typeface="Times New Roman" panose="02020603050405020304" pitchFamily="18" charset="0"/>
                <a:cs typeface="Arial" panose="020B0604020202020204" pitchFamily="34" charset="0"/>
              </a:rPr>
              <a:t>Spülen von Wunden</a:t>
            </a:r>
            <a:endParaRPr kumimoji="0" lang="de-DE" altLang="de-DE" b="0" i="0" u="none" strike="noStrike" cap="none" normalizeH="0" baseline="0" dirty="0" smtClean="0">
              <a:ln>
                <a:noFill/>
              </a:ln>
              <a:solidFill>
                <a:schemeClr val="tx1"/>
              </a:solidFill>
              <a:effectLst/>
            </a:endParaRPr>
          </a:p>
        </p:txBody>
      </p:sp>
      <p:sp>
        <p:nvSpPr>
          <p:cNvPr id="41" name="Text Box 47"/>
          <p:cNvSpPr txBox="1">
            <a:spLocks noChangeArrowheads="1"/>
          </p:cNvSpPr>
          <p:nvPr/>
        </p:nvSpPr>
        <p:spPr bwMode="auto">
          <a:xfrm>
            <a:off x="3149548" y="4211736"/>
            <a:ext cx="2117518" cy="629524"/>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de-DE" b="0" i="0" u="none" strike="noStrike" cap="none" normalizeH="0" baseline="0" dirty="0" smtClean="0">
                <a:ln>
                  <a:noFill/>
                </a:ln>
                <a:solidFill>
                  <a:srgbClr val="000000"/>
                </a:solidFill>
                <a:effectLst/>
                <a:ea typeface="Times New Roman" panose="02020603050405020304" pitchFamily="18" charset="0"/>
                <a:cs typeface="Arial" panose="020B0604020202020204" pitchFamily="34" charset="0"/>
              </a:rPr>
              <a:t>Isotonische Kochsalzlösung</a:t>
            </a:r>
            <a:endParaRPr kumimoji="0" lang="de-DE" altLang="de-DE" b="0" i="0" u="none" strike="noStrike" cap="none" normalizeH="0" baseline="0" dirty="0" smtClean="0">
              <a:ln>
                <a:noFill/>
              </a:ln>
              <a:solidFill>
                <a:schemeClr val="tx1"/>
              </a:solidFill>
              <a:effectLst/>
            </a:endParaRPr>
          </a:p>
        </p:txBody>
      </p:sp>
      <p:sp>
        <p:nvSpPr>
          <p:cNvPr id="42" name="Line 46"/>
          <p:cNvSpPr>
            <a:spLocks noChangeShapeType="1"/>
          </p:cNvSpPr>
          <p:nvPr/>
        </p:nvSpPr>
        <p:spPr bwMode="auto">
          <a:xfrm flipV="1">
            <a:off x="4249171" y="3792053"/>
            <a:ext cx="0" cy="41968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3" name="Line 45"/>
          <p:cNvSpPr>
            <a:spLocks noChangeShapeType="1"/>
          </p:cNvSpPr>
          <p:nvPr/>
        </p:nvSpPr>
        <p:spPr bwMode="auto">
          <a:xfrm>
            <a:off x="4249171" y="4841261"/>
            <a:ext cx="0" cy="29267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4" name="Line 44"/>
          <p:cNvSpPr>
            <a:spLocks noChangeShapeType="1"/>
          </p:cNvSpPr>
          <p:nvPr/>
        </p:nvSpPr>
        <p:spPr bwMode="auto">
          <a:xfrm flipH="1">
            <a:off x="2978660" y="4841261"/>
            <a:ext cx="763422" cy="29267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5" name="Line 43"/>
          <p:cNvSpPr>
            <a:spLocks noChangeShapeType="1"/>
          </p:cNvSpPr>
          <p:nvPr/>
        </p:nvSpPr>
        <p:spPr bwMode="auto">
          <a:xfrm>
            <a:off x="4884427" y="4841261"/>
            <a:ext cx="847007" cy="29267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6" name="Line 42"/>
          <p:cNvSpPr>
            <a:spLocks noChangeShapeType="1"/>
          </p:cNvSpPr>
          <p:nvPr/>
        </p:nvSpPr>
        <p:spPr bwMode="auto">
          <a:xfrm flipH="1">
            <a:off x="2895075" y="3622708"/>
            <a:ext cx="761564" cy="29451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7" name="Line 41"/>
          <p:cNvSpPr>
            <a:spLocks noChangeShapeType="1"/>
          </p:cNvSpPr>
          <p:nvPr/>
        </p:nvSpPr>
        <p:spPr bwMode="auto">
          <a:xfrm>
            <a:off x="4927149" y="3622708"/>
            <a:ext cx="551669" cy="20984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8" name="Line 40"/>
          <p:cNvSpPr>
            <a:spLocks noChangeShapeType="1"/>
          </p:cNvSpPr>
          <p:nvPr/>
        </p:nvSpPr>
        <p:spPr bwMode="auto">
          <a:xfrm>
            <a:off x="2895075" y="2952687"/>
            <a:ext cx="635255" cy="20984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9" name="Line 39"/>
          <p:cNvSpPr>
            <a:spLocks noChangeShapeType="1"/>
          </p:cNvSpPr>
          <p:nvPr/>
        </p:nvSpPr>
        <p:spPr bwMode="auto">
          <a:xfrm flipV="1">
            <a:off x="5012593" y="2993183"/>
            <a:ext cx="466225" cy="20984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50" name="Line 38"/>
          <p:cNvSpPr>
            <a:spLocks noChangeShapeType="1"/>
          </p:cNvSpPr>
          <p:nvPr/>
        </p:nvSpPr>
        <p:spPr bwMode="auto">
          <a:xfrm flipH="1" flipV="1">
            <a:off x="3530328" y="2321322"/>
            <a:ext cx="423504" cy="63136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51" name="Line 37"/>
          <p:cNvSpPr>
            <a:spLocks noChangeShapeType="1"/>
          </p:cNvSpPr>
          <p:nvPr/>
        </p:nvSpPr>
        <p:spPr bwMode="auto">
          <a:xfrm flipV="1">
            <a:off x="4546367" y="2280827"/>
            <a:ext cx="297196" cy="67186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52" name="Text Box 36"/>
          <p:cNvSpPr txBox="1">
            <a:spLocks noChangeArrowheads="1"/>
          </p:cNvSpPr>
          <p:nvPr/>
        </p:nvSpPr>
        <p:spPr bwMode="auto">
          <a:xfrm>
            <a:off x="3742082" y="3035520"/>
            <a:ext cx="1016037" cy="544852"/>
          </a:xfrm>
          <a:prstGeom prst="rect">
            <a:avLst/>
          </a:prstGeom>
          <a:solidFill>
            <a:schemeClr val="accent3">
              <a:lumMod val="40000"/>
              <a:lumOff val="60000"/>
            </a:schemeClr>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de-DE" sz="14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de-DE" altLang="de-DE" sz="2000" b="1" i="0" u="none" strike="noStrike" cap="none" normalizeH="0" baseline="0" dirty="0" smtClean="0">
                <a:ln>
                  <a:noFill/>
                </a:ln>
                <a:solidFill>
                  <a:schemeClr val="tx1"/>
                </a:solidFill>
                <a:effectLst/>
                <a:ea typeface="Times New Roman" panose="02020603050405020304" pitchFamily="18" charset="0"/>
                <a:cs typeface="Arial" panose="020B0604020202020204" pitchFamily="34" charset="0"/>
              </a:rPr>
              <a:t>Koch-salz</a:t>
            </a:r>
            <a:endParaRPr kumimoji="0" lang="de-DE" altLang="de-DE" sz="2000" b="0" i="0" u="none" strike="noStrike" cap="none" normalizeH="0" baseline="0" dirty="0" smtClean="0">
              <a:ln>
                <a:noFill/>
              </a:ln>
              <a:solidFill>
                <a:schemeClr val="tx1"/>
              </a:solidFill>
              <a:effectLst/>
            </a:endParaRPr>
          </a:p>
        </p:txBody>
      </p:sp>
      <p:sp>
        <p:nvSpPr>
          <p:cNvPr id="53" name="Rectangle 5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Tree>
    <p:extLst>
      <p:ext uri="{BB962C8B-B14F-4D97-AF65-F5344CB8AC3E}">
        <p14:creationId xmlns:p14="http://schemas.microsoft.com/office/powerpoint/2010/main" val="123213748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ctr"/>
            <a:r>
              <a:rPr lang="de-DE" sz="3200" dirty="0" smtClean="0">
                <a:solidFill>
                  <a:schemeClr val="accent3">
                    <a:lumMod val="50000"/>
                  </a:schemeClr>
                </a:solidFill>
                <a:latin typeface="Arial" panose="020B0604020202020204" pitchFamily="34" charset="0"/>
                <a:cs typeface="Arial" panose="020B0604020202020204" pitchFamily="34" charset="0"/>
              </a:rPr>
              <a:t>Chemische Bindung in Molekülen</a:t>
            </a:r>
            <a:endParaRPr lang="de-DE" sz="3200" dirty="0">
              <a:solidFill>
                <a:schemeClr val="accent3">
                  <a:lumMod val="50000"/>
                </a:schemeClr>
              </a:solidFill>
              <a:latin typeface="Arial" panose="020B0604020202020204" pitchFamily="34" charset="0"/>
              <a:cs typeface="Arial" panose="020B0604020202020204" pitchFamily="34" charset="0"/>
            </a:endParaRPr>
          </a:p>
        </p:txBody>
      </p:sp>
      <p:sp>
        <p:nvSpPr>
          <p:cNvPr id="4" name="Inhaltsplatzhalter 3"/>
          <p:cNvSpPr>
            <a:spLocks noGrp="1"/>
          </p:cNvSpPr>
          <p:nvPr>
            <p:ph sz="quarter" idx="13"/>
          </p:nvPr>
        </p:nvSpPr>
        <p:spPr/>
        <p:txBody>
          <a:bodyPr/>
          <a:lstStyle/>
          <a:p>
            <a:endParaRPr lang="de-DE"/>
          </a:p>
        </p:txBody>
      </p:sp>
      <p:sp>
        <p:nvSpPr>
          <p:cNvPr id="5" name="Inhaltsplatzhalter 4"/>
          <p:cNvSpPr>
            <a:spLocks noGrp="1"/>
          </p:cNvSpPr>
          <p:nvPr>
            <p:ph sz="quarter" idx="14"/>
          </p:nvPr>
        </p:nvSpPr>
        <p:spPr/>
        <p:txBody>
          <a:bodyPr/>
          <a:lstStyle/>
          <a:p>
            <a:endParaRPr lang="de-DE"/>
          </a:p>
        </p:txBody>
      </p:sp>
      <p:sp>
        <p:nvSpPr>
          <p:cNvPr id="120" name="Rectangle 117"/>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6" name="Inhaltsplatzhalter 5"/>
          <p:cNvSpPr>
            <a:spLocks noGrp="1"/>
          </p:cNvSpPr>
          <p:nvPr>
            <p:ph idx="1"/>
          </p:nvPr>
        </p:nvSpPr>
        <p:spPr>
          <a:xfrm>
            <a:off x="2352114" y="1959052"/>
            <a:ext cx="6174826" cy="4137323"/>
          </a:xfrm>
        </p:spPr>
        <p:txBody>
          <a:bodyPr/>
          <a:lstStyle/>
          <a:p>
            <a:r>
              <a:rPr lang="de-DE" sz="2400" dirty="0" smtClean="0"/>
              <a:t>Sauerstoff-Molekül</a:t>
            </a:r>
            <a:endParaRPr lang="de-DE" sz="2400" dirty="0"/>
          </a:p>
        </p:txBody>
      </p:sp>
      <p:grpSp>
        <p:nvGrpSpPr>
          <p:cNvPr id="8" name="Gruppieren 7"/>
          <p:cNvGrpSpPr/>
          <p:nvPr/>
        </p:nvGrpSpPr>
        <p:grpSpPr>
          <a:xfrm>
            <a:off x="1619672" y="2708920"/>
            <a:ext cx="3988425" cy="2304256"/>
            <a:chOff x="0" y="0"/>
            <a:chExt cx="2449412" cy="1308100"/>
          </a:xfrm>
        </p:grpSpPr>
        <p:sp>
          <p:nvSpPr>
            <p:cNvPr id="9" name="Oval 28"/>
            <p:cNvSpPr>
              <a:spLocks noChangeArrowheads="1"/>
            </p:cNvSpPr>
            <p:nvPr/>
          </p:nvSpPr>
          <p:spPr bwMode="auto">
            <a:xfrm>
              <a:off x="0" y="0"/>
              <a:ext cx="1362075" cy="1308100"/>
            </a:xfrm>
            <a:prstGeom prst="ellipse">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endParaRPr lang="de-DE"/>
            </a:p>
          </p:txBody>
        </p:sp>
        <p:sp>
          <p:nvSpPr>
            <p:cNvPr id="10" name="Oval 29"/>
            <p:cNvSpPr>
              <a:spLocks noChangeArrowheads="1"/>
            </p:cNvSpPr>
            <p:nvPr/>
          </p:nvSpPr>
          <p:spPr bwMode="auto">
            <a:xfrm>
              <a:off x="279400" y="254000"/>
              <a:ext cx="814705" cy="805815"/>
            </a:xfrm>
            <a:prstGeom prst="ellipse">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endParaRPr lang="de-DE"/>
            </a:p>
          </p:txBody>
        </p:sp>
        <p:sp>
          <p:nvSpPr>
            <p:cNvPr id="11" name="Oval 30"/>
            <p:cNvSpPr>
              <a:spLocks noChangeArrowheads="1"/>
            </p:cNvSpPr>
            <p:nvPr/>
          </p:nvSpPr>
          <p:spPr bwMode="auto">
            <a:xfrm>
              <a:off x="463550" y="444500"/>
              <a:ext cx="434340" cy="417195"/>
            </a:xfrm>
            <a:prstGeom prst="ellipse">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endParaRPr lang="de-DE"/>
            </a:p>
          </p:txBody>
        </p:sp>
        <p:sp>
          <p:nvSpPr>
            <p:cNvPr id="12" name="Text Box 31"/>
            <p:cNvSpPr txBox="1">
              <a:spLocks noChangeArrowheads="1"/>
            </p:cNvSpPr>
            <p:nvPr/>
          </p:nvSpPr>
          <p:spPr bwMode="auto">
            <a:xfrm>
              <a:off x="463550" y="463550"/>
              <a:ext cx="542925" cy="347345"/>
            </a:xfrm>
            <a:prstGeom prst="rect">
              <a:avLst/>
            </a:prstGeom>
            <a:solidFill>
              <a:srgbClr val="FFFFFF">
                <a:alpha val="0"/>
              </a:srgbClr>
            </a:solidFill>
            <a:ln w="9525">
              <a:noFill/>
              <a:miter lim="800000"/>
              <a:headEnd/>
              <a:tailEnd/>
            </a:ln>
          </p:spPr>
          <p:txBody>
            <a:bodyPr rot="0" vert="horz" wrap="square" lIns="91440" tIns="45720" rIns="91440" bIns="45720" anchor="t" anchorCtr="0" upright="1">
              <a:noAutofit/>
            </a:bodyPr>
            <a:lstStyle/>
            <a:p>
              <a:pPr>
                <a:lnSpc>
                  <a:spcPct val="107000"/>
                </a:lnSpc>
                <a:spcAft>
                  <a:spcPts val="0"/>
                </a:spcAft>
              </a:pPr>
              <a:r>
                <a:rPr lang="de-DE" sz="1200">
                  <a:effectLst/>
                  <a:latin typeface="Arial" panose="020B0604020202020204" pitchFamily="34" charset="0"/>
                  <a:ea typeface="Calibri" panose="020F0502020204030204" pitchFamily="34" charset="0"/>
                  <a:cs typeface="Times New Roman" panose="02020603050405020304" pitchFamily="18" charset="0"/>
                </a:rPr>
                <a:t>  8 p+</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de-DE" sz="1200">
                  <a:effectLst/>
                  <a:latin typeface="Arial" panose="020B0604020202020204" pitchFamily="34" charset="0"/>
                  <a:ea typeface="Calibri" panose="020F0502020204030204" pitchFamily="34" charset="0"/>
                  <a:cs typeface="Times New Roman" panose="02020603050405020304" pitchFamily="18" charset="0"/>
                </a:rPr>
                <a:t>  8 n</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Oval 33"/>
            <p:cNvSpPr>
              <a:spLocks noChangeArrowheads="1"/>
            </p:cNvSpPr>
            <p:nvPr/>
          </p:nvSpPr>
          <p:spPr bwMode="auto">
            <a:xfrm>
              <a:off x="1104900" y="0"/>
              <a:ext cx="1344512" cy="1308100"/>
            </a:xfrm>
            <a:prstGeom prst="ellipse">
              <a:avLst/>
            </a:prstGeom>
            <a:noFill/>
            <a:ln w="9525">
              <a:solidFill>
                <a:srgbClr val="000000"/>
              </a:solidFill>
              <a:round/>
              <a:headEnd/>
              <a:tailEnd/>
            </a:ln>
          </p:spPr>
          <p:txBody>
            <a:bodyPr rot="0" vert="horz" wrap="square" lIns="91440" tIns="45720" rIns="91440" bIns="45720" anchor="t" anchorCtr="0" upright="1">
              <a:noAutofit/>
            </a:bodyPr>
            <a:lstStyle/>
            <a:p>
              <a:endParaRPr lang="de-DE"/>
            </a:p>
          </p:txBody>
        </p:sp>
        <p:sp>
          <p:nvSpPr>
            <p:cNvPr id="14" name="Oval 34"/>
            <p:cNvSpPr>
              <a:spLocks noChangeArrowheads="1"/>
            </p:cNvSpPr>
            <p:nvPr/>
          </p:nvSpPr>
          <p:spPr bwMode="auto">
            <a:xfrm>
              <a:off x="1384300" y="254000"/>
              <a:ext cx="814705" cy="805815"/>
            </a:xfrm>
            <a:prstGeom prst="ellipse">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endParaRPr lang="de-DE"/>
            </a:p>
          </p:txBody>
        </p:sp>
        <p:sp>
          <p:nvSpPr>
            <p:cNvPr id="15" name="Oval 35"/>
            <p:cNvSpPr>
              <a:spLocks noChangeArrowheads="1"/>
            </p:cNvSpPr>
            <p:nvPr/>
          </p:nvSpPr>
          <p:spPr bwMode="auto">
            <a:xfrm>
              <a:off x="1574800" y="438150"/>
              <a:ext cx="434340" cy="417195"/>
            </a:xfrm>
            <a:prstGeom prst="ellipse">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endParaRPr lang="de-DE"/>
            </a:p>
          </p:txBody>
        </p:sp>
        <p:sp>
          <p:nvSpPr>
            <p:cNvPr id="16" name="Text Box 36"/>
            <p:cNvSpPr txBox="1">
              <a:spLocks noChangeArrowheads="1"/>
            </p:cNvSpPr>
            <p:nvPr/>
          </p:nvSpPr>
          <p:spPr bwMode="auto">
            <a:xfrm>
              <a:off x="1568450" y="476250"/>
              <a:ext cx="542925" cy="470535"/>
            </a:xfrm>
            <a:prstGeom prst="rect">
              <a:avLst/>
            </a:prstGeom>
            <a:solidFill>
              <a:srgbClr val="FFFFFF">
                <a:alpha val="0"/>
              </a:srgbClr>
            </a:solidFill>
            <a:ln w="9525">
              <a:noFill/>
              <a:miter lim="800000"/>
              <a:headEnd/>
              <a:tailEnd/>
            </a:ln>
          </p:spPr>
          <p:txBody>
            <a:bodyPr rot="0" vert="horz" wrap="square" lIns="91440" tIns="45720" rIns="91440" bIns="45720" anchor="t" anchorCtr="0" upright="1">
              <a:noAutofit/>
            </a:bodyPr>
            <a:lstStyle/>
            <a:p>
              <a:pPr>
                <a:lnSpc>
                  <a:spcPct val="107000"/>
                </a:lnSpc>
                <a:spcAft>
                  <a:spcPts val="0"/>
                </a:spcAft>
              </a:pPr>
              <a:r>
                <a:rPr lang="de-DE" sz="800">
                  <a:effectLst/>
                  <a:latin typeface="Arial" panose="020B0604020202020204" pitchFamily="34" charset="0"/>
                  <a:ea typeface="Calibri" panose="020F0502020204030204" pitchFamily="34" charset="0"/>
                  <a:cs typeface="Times New Roman" panose="02020603050405020304" pitchFamily="18" charset="0"/>
                </a:rPr>
                <a:t>  </a:t>
              </a:r>
              <a:r>
                <a:rPr lang="de-DE" sz="1200">
                  <a:effectLst/>
                  <a:latin typeface="Arial" panose="020B0604020202020204" pitchFamily="34" charset="0"/>
                  <a:ea typeface="Calibri" panose="020F0502020204030204" pitchFamily="34" charset="0"/>
                  <a:cs typeface="Times New Roman" panose="02020603050405020304" pitchFamily="18" charset="0"/>
                </a:rPr>
                <a:t>8 p+</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de-DE" sz="1200">
                  <a:effectLst/>
                  <a:latin typeface="Arial" panose="020B0604020202020204" pitchFamily="34" charset="0"/>
                  <a:ea typeface="Calibri" panose="020F0502020204030204" pitchFamily="34" charset="0"/>
                  <a:cs typeface="Times New Roman" panose="02020603050405020304" pitchFamily="18" charset="0"/>
                </a:rPr>
                <a:t>  8 n</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7" name="Group 23"/>
            <p:cNvGrpSpPr>
              <a:grpSpLocks/>
            </p:cNvGrpSpPr>
            <p:nvPr/>
          </p:nvGrpSpPr>
          <p:grpSpPr bwMode="auto">
            <a:xfrm>
              <a:off x="666750" y="1111250"/>
              <a:ext cx="83820" cy="74930"/>
              <a:chOff x="2489" y="9451"/>
              <a:chExt cx="85" cy="88"/>
            </a:xfrm>
          </p:grpSpPr>
          <p:sp>
            <p:nvSpPr>
              <p:cNvPr id="63" name="Oval 24"/>
              <p:cNvSpPr>
                <a:spLocks noChangeArrowheads="1"/>
              </p:cNvSpPr>
              <p:nvPr/>
            </p:nvSpPr>
            <p:spPr bwMode="auto">
              <a:xfrm>
                <a:off x="2489" y="9451"/>
                <a:ext cx="85" cy="88"/>
              </a:xfrm>
              <a:prstGeom prst="ellipse">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endParaRPr lang="de-DE"/>
              </a:p>
            </p:txBody>
          </p:sp>
          <p:cxnSp>
            <p:nvCxnSpPr>
              <p:cNvPr id="64" name="AutoShape 25"/>
              <p:cNvCxnSpPr>
                <a:cxnSpLocks noChangeShapeType="1"/>
              </p:cNvCxnSpPr>
              <p:nvPr/>
            </p:nvCxnSpPr>
            <p:spPr bwMode="auto">
              <a:xfrm>
                <a:off x="2494" y="9495"/>
                <a:ext cx="77" cy="8"/>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grpSp>
          <p:nvGrpSpPr>
            <p:cNvPr id="18" name="Group 23"/>
            <p:cNvGrpSpPr>
              <a:grpSpLocks/>
            </p:cNvGrpSpPr>
            <p:nvPr/>
          </p:nvGrpSpPr>
          <p:grpSpPr bwMode="auto">
            <a:xfrm>
              <a:off x="279400" y="965200"/>
              <a:ext cx="83820" cy="74930"/>
              <a:chOff x="2489" y="9451"/>
              <a:chExt cx="85" cy="88"/>
            </a:xfrm>
          </p:grpSpPr>
          <p:sp>
            <p:nvSpPr>
              <p:cNvPr id="61" name="Oval 24"/>
              <p:cNvSpPr>
                <a:spLocks noChangeArrowheads="1"/>
              </p:cNvSpPr>
              <p:nvPr/>
            </p:nvSpPr>
            <p:spPr bwMode="auto">
              <a:xfrm>
                <a:off x="2489" y="9451"/>
                <a:ext cx="85" cy="88"/>
              </a:xfrm>
              <a:prstGeom prst="ellipse">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endParaRPr lang="de-DE"/>
              </a:p>
            </p:txBody>
          </p:sp>
          <p:cxnSp>
            <p:nvCxnSpPr>
              <p:cNvPr id="62" name="AutoShape 25"/>
              <p:cNvCxnSpPr>
                <a:cxnSpLocks noChangeShapeType="1"/>
              </p:cNvCxnSpPr>
              <p:nvPr/>
            </p:nvCxnSpPr>
            <p:spPr bwMode="auto">
              <a:xfrm>
                <a:off x="2494" y="9495"/>
                <a:ext cx="77" cy="8"/>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grpSp>
          <p:nvGrpSpPr>
            <p:cNvPr id="19" name="Group 23"/>
            <p:cNvGrpSpPr>
              <a:grpSpLocks/>
            </p:cNvGrpSpPr>
            <p:nvPr/>
          </p:nvGrpSpPr>
          <p:grpSpPr bwMode="auto">
            <a:xfrm>
              <a:off x="260350" y="330200"/>
              <a:ext cx="83820" cy="74930"/>
              <a:chOff x="2489" y="9451"/>
              <a:chExt cx="85" cy="88"/>
            </a:xfrm>
          </p:grpSpPr>
          <p:sp>
            <p:nvSpPr>
              <p:cNvPr id="59" name="Oval 24"/>
              <p:cNvSpPr>
                <a:spLocks noChangeArrowheads="1"/>
              </p:cNvSpPr>
              <p:nvPr/>
            </p:nvSpPr>
            <p:spPr bwMode="auto">
              <a:xfrm>
                <a:off x="2489" y="9451"/>
                <a:ext cx="85" cy="88"/>
              </a:xfrm>
              <a:prstGeom prst="ellipse">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endParaRPr lang="de-DE"/>
              </a:p>
            </p:txBody>
          </p:sp>
          <p:cxnSp>
            <p:nvCxnSpPr>
              <p:cNvPr id="60" name="AutoShape 25"/>
              <p:cNvCxnSpPr>
                <a:cxnSpLocks noChangeShapeType="1"/>
              </p:cNvCxnSpPr>
              <p:nvPr/>
            </p:nvCxnSpPr>
            <p:spPr bwMode="auto">
              <a:xfrm>
                <a:off x="2494" y="9495"/>
                <a:ext cx="77" cy="8"/>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grpSp>
          <p:nvGrpSpPr>
            <p:cNvPr id="20" name="Group 23"/>
            <p:cNvGrpSpPr>
              <a:grpSpLocks/>
            </p:cNvGrpSpPr>
            <p:nvPr/>
          </p:nvGrpSpPr>
          <p:grpSpPr bwMode="auto">
            <a:xfrm>
              <a:off x="596900" y="139700"/>
              <a:ext cx="83820" cy="74930"/>
              <a:chOff x="2489" y="9451"/>
              <a:chExt cx="85" cy="88"/>
            </a:xfrm>
          </p:grpSpPr>
          <p:sp>
            <p:nvSpPr>
              <p:cNvPr id="57" name="Oval 24"/>
              <p:cNvSpPr>
                <a:spLocks noChangeArrowheads="1"/>
              </p:cNvSpPr>
              <p:nvPr/>
            </p:nvSpPr>
            <p:spPr bwMode="auto">
              <a:xfrm>
                <a:off x="2489" y="9451"/>
                <a:ext cx="85" cy="88"/>
              </a:xfrm>
              <a:prstGeom prst="ellipse">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endParaRPr lang="de-DE"/>
              </a:p>
            </p:txBody>
          </p:sp>
          <p:cxnSp>
            <p:nvCxnSpPr>
              <p:cNvPr id="58" name="AutoShape 25"/>
              <p:cNvCxnSpPr>
                <a:cxnSpLocks noChangeShapeType="1"/>
              </p:cNvCxnSpPr>
              <p:nvPr/>
            </p:nvCxnSpPr>
            <p:spPr bwMode="auto">
              <a:xfrm>
                <a:off x="2494" y="9495"/>
                <a:ext cx="77" cy="8"/>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grpSp>
          <p:nvGrpSpPr>
            <p:cNvPr id="21" name="Group 23"/>
            <p:cNvGrpSpPr>
              <a:grpSpLocks/>
            </p:cNvGrpSpPr>
            <p:nvPr/>
          </p:nvGrpSpPr>
          <p:grpSpPr bwMode="auto">
            <a:xfrm>
              <a:off x="666750" y="330200"/>
              <a:ext cx="83820" cy="74930"/>
              <a:chOff x="2489" y="9451"/>
              <a:chExt cx="85" cy="88"/>
            </a:xfrm>
          </p:grpSpPr>
          <p:sp>
            <p:nvSpPr>
              <p:cNvPr id="55" name="Oval 24"/>
              <p:cNvSpPr>
                <a:spLocks noChangeArrowheads="1"/>
              </p:cNvSpPr>
              <p:nvPr/>
            </p:nvSpPr>
            <p:spPr bwMode="auto">
              <a:xfrm>
                <a:off x="2489" y="9451"/>
                <a:ext cx="85" cy="88"/>
              </a:xfrm>
              <a:prstGeom prst="ellipse">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endParaRPr lang="de-DE"/>
              </a:p>
            </p:txBody>
          </p:sp>
          <p:cxnSp>
            <p:nvCxnSpPr>
              <p:cNvPr id="56" name="AutoShape 25"/>
              <p:cNvCxnSpPr>
                <a:cxnSpLocks noChangeShapeType="1"/>
              </p:cNvCxnSpPr>
              <p:nvPr/>
            </p:nvCxnSpPr>
            <p:spPr bwMode="auto">
              <a:xfrm>
                <a:off x="2494" y="9495"/>
                <a:ext cx="77" cy="8"/>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grpSp>
          <p:nvGrpSpPr>
            <p:cNvPr id="22" name="Group 23"/>
            <p:cNvGrpSpPr>
              <a:grpSpLocks/>
            </p:cNvGrpSpPr>
            <p:nvPr/>
          </p:nvGrpSpPr>
          <p:grpSpPr bwMode="auto">
            <a:xfrm>
              <a:off x="628650" y="920750"/>
              <a:ext cx="83820" cy="74930"/>
              <a:chOff x="2489" y="9451"/>
              <a:chExt cx="85" cy="88"/>
            </a:xfrm>
          </p:grpSpPr>
          <p:sp>
            <p:nvSpPr>
              <p:cNvPr id="53" name="Oval 24"/>
              <p:cNvSpPr>
                <a:spLocks noChangeArrowheads="1"/>
              </p:cNvSpPr>
              <p:nvPr/>
            </p:nvSpPr>
            <p:spPr bwMode="auto">
              <a:xfrm>
                <a:off x="2489" y="9451"/>
                <a:ext cx="85" cy="88"/>
              </a:xfrm>
              <a:prstGeom prst="ellipse">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endParaRPr lang="de-DE"/>
              </a:p>
            </p:txBody>
          </p:sp>
          <p:cxnSp>
            <p:nvCxnSpPr>
              <p:cNvPr id="54" name="AutoShape 25"/>
              <p:cNvCxnSpPr>
                <a:cxnSpLocks noChangeShapeType="1"/>
              </p:cNvCxnSpPr>
              <p:nvPr/>
            </p:nvCxnSpPr>
            <p:spPr bwMode="auto">
              <a:xfrm>
                <a:off x="2494" y="9495"/>
                <a:ext cx="77" cy="8"/>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grpSp>
          <p:nvGrpSpPr>
            <p:cNvPr id="23" name="Group 23"/>
            <p:cNvGrpSpPr>
              <a:grpSpLocks/>
            </p:cNvGrpSpPr>
            <p:nvPr/>
          </p:nvGrpSpPr>
          <p:grpSpPr bwMode="auto">
            <a:xfrm>
              <a:off x="1143000" y="520700"/>
              <a:ext cx="83820" cy="74930"/>
              <a:chOff x="2489" y="9451"/>
              <a:chExt cx="85" cy="88"/>
            </a:xfrm>
          </p:grpSpPr>
          <p:sp>
            <p:nvSpPr>
              <p:cNvPr id="51" name="Oval 24"/>
              <p:cNvSpPr>
                <a:spLocks noChangeArrowheads="1"/>
              </p:cNvSpPr>
              <p:nvPr/>
            </p:nvSpPr>
            <p:spPr bwMode="auto">
              <a:xfrm>
                <a:off x="2489" y="9451"/>
                <a:ext cx="85" cy="88"/>
              </a:xfrm>
              <a:prstGeom prst="ellipse">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endParaRPr lang="de-DE"/>
              </a:p>
            </p:txBody>
          </p:sp>
          <p:cxnSp>
            <p:nvCxnSpPr>
              <p:cNvPr id="52" name="AutoShape 25"/>
              <p:cNvCxnSpPr>
                <a:cxnSpLocks noChangeShapeType="1"/>
              </p:cNvCxnSpPr>
              <p:nvPr/>
            </p:nvCxnSpPr>
            <p:spPr bwMode="auto">
              <a:xfrm>
                <a:off x="2494" y="9495"/>
                <a:ext cx="77" cy="8"/>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grpSp>
          <p:nvGrpSpPr>
            <p:cNvPr id="24" name="Group 23"/>
            <p:cNvGrpSpPr>
              <a:grpSpLocks/>
            </p:cNvGrpSpPr>
            <p:nvPr/>
          </p:nvGrpSpPr>
          <p:grpSpPr bwMode="auto">
            <a:xfrm>
              <a:off x="1143000" y="711200"/>
              <a:ext cx="83820" cy="74930"/>
              <a:chOff x="2489" y="9451"/>
              <a:chExt cx="85" cy="88"/>
            </a:xfrm>
          </p:grpSpPr>
          <p:sp>
            <p:nvSpPr>
              <p:cNvPr id="49" name="Oval 24"/>
              <p:cNvSpPr>
                <a:spLocks noChangeArrowheads="1"/>
              </p:cNvSpPr>
              <p:nvPr/>
            </p:nvSpPr>
            <p:spPr bwMode="auto">
              <a:xfrm>
                <a:off x="2489" y="9451"/>
                <a:ext cx="85" cy="88"/>
              </a:xfrm>
              <a:prstGeom prst="ellipse">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endParaRPr lang="de-DE"/>
              </a:p>
            </p:txBody>
          </p:sp>
          <p:cxnSp>
            <p:nvCxnSpPr>
              <p:cNvPr id="50" name="AutoShape 25"/>
              <p:cNvCxnSpPr>
                <a:cxnSpLocks noChangeShapeType="1"/>
              </p:cNvCxnSpPr>
              <p:nvPr/>
            </p:nvCxnSpPr>
            <p:spPr bwMode="auto">
              <a:xfrm>
                <a:off x="2494" y="9495"/>
                <a:ext cx="77" cy="8"/>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grpSp>
          <p:nvGrpSpPr>
            <p:cNvPr id="25" name="Group 23"/>
            <p:cNvGrpSpPr>
              <a:grpSpLocks/>
            </p:cNvGrpSpPr>
            <p:nvPr/>
          </p:nvGrpSpPr>
          <p:grpSpPr bwMode="auto">
            <a:xfrm>
              <a:off x="1263650" y="514350"/>
              <a:ext cx="83820" cy="74930"/>
              <a:chOff x="2489" y="9451"/>
              <a:chExt cx="85" cy="88"/>
            </a:xfrm>
          </p:grpSpPr>
          <p:sp>
            <p:nvSpPr>
              <p:cNvPr id="47" name="Oval 24"/>
              <p:cNvSpPr>
                <a:spLocks noChangeArrowheads="1"/>
              </p:cNvSpPr>
              <p:nvPr/>
            </p:nvSpPr>
            <p:spPr bwMode="auto">
              <a:xfrm>
                <a:off x="2489" y="9451"/>
                <a:ext cx="85" cy="88"/>
              </a:xfrm>
              <a:prstGeom prst="ellipse">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endParaRPr lang="de-DE"/>
              </a:p>
            </p:txBody>
          </p:sp>
          <p:cxnSp>
            <p:nvCxnSpPr>
              <p:cNvPr id="48" name="AutoShape 25"/>
              <p:cNvCxnSpPr>
                <a:cxnSpLocks noChangeShapeType="1"/>
              </p:cNvCxnSpPr>
              <p:nvPr/>
            </p:nvCxnSpPr>
            <p:spPr bwMode="auto">
              <a:xfrm>
                <a:off x="2494" y="9495"/>
                <a:ext cx="77" cy="8"/>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grpSp>
          <p:nvGrpSpPr>
            <p:cNvPr id="26" name="Group 23"/>
            <p:cNvGrpSpPr>
              <a:grpSpLocks/>
            </p:cNvGrpSpPr>
            <p:nvPr/>
          </p:nvGrpSpPr>
          <p:grpSpPr bwMode="auto">
            <a:xfrm>
              <a:off x="1263650" y="723900"/>
              <a:ext cx="83820" cy="74930"/>
              <a:chOff x="2489" y="9451"/>
              <a:chExt cx="85" cy="88"/>
            </a:xfrm>
          </p:grpSpPr>
          <p:sp>
            <p:nvSpPr>
              <p:cNvPr id="45" name="Oval 24"/>
              <p:cNvSpPr>
                <a:spLocks noChangeArrowheads="1"/>
              </p:cNvSpPr>
              <p:nvPr/>
            </p:nvSpPr>
            <p:spPr bwMode="auto">
              <a:xfrm>
                <a:off x="2489" y="9451"/>
                <a:ext cx="85" cy="88"/>
              </a:xfrm>
              <a:prstGeom prst="ellipse">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endParaRPr lang="de-DE"/>
              </a:p>
            </p:txBody>
          </p:sp>
          <p:cxnSp>
            <p:nvCxnSpPr>
              <p:cNvPr id="46" name="AutoShape 25"/>
              <p:cNvCxnSpPr>
                <a:cxnSpLocks noChangeShapeType="1"/>
              </p:cNvCxnSpPr>
              <p:nvPr/>
            </p:nvCxnSpPr>
            <p:spPr bwMode="auto">
              <a:xfrm>
                <a:off x="2494" y="9495"/>
                <a:ext cx="77" cy="8"/>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grpSp>
          <p:nvGrpSpPr>
            <p:cNvPr id="27" name="Group 23"/>
            <p:cNvGrpSpPr>
              <a:grpSpLocks/>
            </p:cNvGrpSpPr>
            <p:nvPr/>
          </p:nvGrpSpPr>
          <p:grpSpPr bwMode="auto">
            <a:xfrm>
              <a:off x="1695450" y="1111250"/>
              <a:ext cx="83820" cy="74930"/>
              <a:chOff x="2489" y="9451"/>
              <a:chExt cx="85" cy="88"/>
            </a:xfrm>
          </p:grpSpPr>
          <p:sp>
            <p:nvSpPr>
              <p:cNvPr id="43" name="Oval 24"/>
              <p:cNvSpPr>
                <a:spLocks noChangeArrowheads="1"/>
              </p:cNvSpPr>
              <p:nvPr/>
            </p:nvSpPr>
            <p:spPr bwMode="auto">
              <a:xfrm>
                <a:off x="2489" y="9451"/>
                <a:ext cx="85" cy="88"/>
              </a:xfrm>
              <a:prstGeom prst="ellipse">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endParaRPr lang="de-DE"/>
              </a:p>
            </p:txBody>
          </p:sp>
          <p:cxnSp>
            <p:nvCxnSpPr>
              <p:cNvPr id="44" name="AutoShape 25"/>
              <p:cNvCxnSpPr>
                <a:cxnSpLocks noChangeShapeType="1"/>
              </p:cNvCxnSpPr>
              <p:nvPr/>
            </p:nvCxnSpPr>
            <p:spPr bwMode="auto">
              <a:xfrm>
                <a:off x="2494" y="9495"/>
                <a:ext cx="77" cy="8"/>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grpSp>
          <p:nvGrpSpPr>
            <p:cNvPr id="28" name="Group 23"/>
            <p:cNvGrpSpPr>
              <a:grpSpLocks/>
            </p:cNvGrpSpPr>
            <p:nvPr/>
          </p:nvGrpSpPr>
          <p:grpSpPr bwMode="auto">
            <a:xfrm>
              <a:off x="2076450" y="965200"/>
              <a:ext cx="83820" cy="74930"/>
              <a:chOff x="2489" y="9451"/>
              <a:chExt cx="85" cy="88"/>
            </a:xfrm>
          </p:grpSpPr>
          <p:sp>
            <p:nvSpPr>
              <p:cNvPr id="41" name="Oval 24"/>
              <p:cNvSpPr>
                <a:spLocks noChangeArrowheads="1"/>
              </p:cNvSpPr>
              <p:nvPr/>
            </p:nvSpPr>
            <p:spPr bwMode="auto">
              <a:xfrm>
                <a:off x="2489" y="9451"/>
                <a:ext cx="85" cy="88"/>
              </a:xfrm>
              <a:prstGeom prst="ellipse">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endParaRPr lang="de-DE"/>
              </a:p>
            </p:txBody>
          </p:sp>
          <p:cxnSp>
            <p:nvCxnSpPr>
              <p:cNvPr id="42" name="AutoShape 25"/>
              <p:cNvCxnSpPr>
                <a:cxnSpLocks noChangeShapeType="1"/>
              </p:cNvCxnSpPr>
              <p:nvPr/>
            </p:nvCxnSpPr>
            <p:spPr bwMode="auto">
              <a:xfrm>
                <a:off x="2494" y="9495"/>
                <a:ext cx="77" cy="8"/>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grpSp>
          <p:nvGrpSpPr>
            <p:cNvPr id="29" name="Group 23"/>
            <p:cNvGrpSpPr>
              <a:grpSpLocks/>
            </p:cNvGrpSpPr>
            <p:nvPr/>
          </p:nvGrpSpPr>
          <p:grpSpPr bwMode="auto">
            <a:xfrm>
              <a:off x="1790700" y="139700"/>
              <a:ext cx="83820" cy="74930"/>
              <a:chOff x="2489" y="9451"/>
              <a:chExt cx="85" cy="88"/>
            </a:xfrm>
          </p:grpSpPr>
          <p:sp>
            <p:nvSpPr>
              <p:cNvPr id="39" name="Oval 24"/>
              <p:cNvSpPr>
                <a:spLocks noChangeArrowheads="1"/>
              </p:cNvSpPr>
              <p:nvPr/>
            </p:nvSpPr>
            <p:spPr bwMode="auto">
              <a:xfrm>
                <a:off x="2489" y="9451"/>
                <a:ext cx="85" cy="88"/>
              </a:xfrm>
              <a:prstGeom prst="ellipse">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endParaRPr lang="de-DE"/>
              </a:p>
            </p:txBody>
          </p:sp>
          <p:cxnSp>
            <p:nvCxnSpPr>
              <p:cNvPr id="40" name="AutoShape 25"/>
              <p:cNvCxnSpPr>
                <a:cxnSpLocks noChangeShapeType="1"/>
              </p:cNvCxnSpPr>
              <p:nvPr/>
            </p:nvCxnSpPr>
            <p:spPr bwMode="auto">
              <a:xfrm>
                <a:off x="2494" y="9495"/>
                <a:ext cx="77" cy="8"/>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grpSp>
          <p:nvGrpSpPr>
            <p:cNvPr id="30" name="Group 23"/>
            <p:cNvGrpSpPr>
              <a:grpSpLocks/>
            </p:cNvGrpSpPr>
            <p:nvPr/>
          </p:nvGrpSpPr>
          <p:grpSpPr bwMode="auto">
            <a:xfrm>
              <a:off x="2216150" y="476250"/>
              <a:ext cx="83820" cy="74930"/>
              <a:chOff x="2489" y="9451"/>
              <a:chExt cx="85" cy="88"/>
            </a:xfrm>
          </p:grpSpPr>
          <p:sp>
            <p:nvSpPr>
              <p:cNvPr id="37" name="Oval 24"/>
              <p:cNvSpPr>
                <a:spLocks noChangeArrowheads="1"/>
              </p:cNvSpPr>
              <p:nvPr/>
            </p:nvSpPr>
            <p:spPr bwMode="auto">
              <a:xfrm>
                <a:off x="2489" y="9451"/>
                <a:ext cx="85" cy="88"/>
              </a:xfrm>
              <a:prstGeom prst="ellipse">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endParaRPr lang="de-DE"/>
              </a:p>
            </p:txBody>
          </p:sp>
          <p:cxnSp>
            <p:nvCxnSpPr>
              <p:cNvPr id="38" name="AutoShape 25"/>
              <p:cNvCxnSpPr>
                <a:cxnSpLocks noChangeShapeType="1"/>
              </p:cNvCxnSpPr>
              <p:nvPr/>
            </p:nvCxnSpPr>
            <p:spPr bwMode="auto">
              <a:xfrm>
                <a:off x="2494" y="9495"/>
                <a:ext cx="77" cy="8"/>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grpSp>
          <p:nvGrpSpPr>
            <p:cNvPr id="31" name="Group 23"/>
            <p:cNvGrpSpPr>
              <a:grpSpLocks/>
            </p:cNvGrpSpPr>
            <p:nvPr/>
          </p:nvGrpSpPr>
          <p:grpSpPr bwMode="auto">
            <a:xfrm>
              <a:off x="1771650" y="330200"/>
              <a:ext cx="83820" cy="74930"/>
              <a:chOff x="2489" y="9451"/>
              <a:chExt cx="85" cy="88"/>
            </a:xfrm>
          </p:grpSpPr>
          <p:sp>
            <p:nvSpPr>
              <p:cNvPr id="35" name="Oval 24"/>
              <p:cNvSpPr>
                <a:spLocks noChangeArrowheads="1"/>
              </p:cNvSpPr>
              <p:nvPr/>
            </p:nvSpPr>
            <p:spPr bwMode="auto">
              <a:xfrm>
                <a:off x="2489" y="9451"/>
                <a:ext cx="85" cy="88"/>
              </a:xfrm>
              <a:prstGeom prst="ellipse">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endParaRPr lang="de-DE"/>
              </a:p>
            </p:txBody>
          </p:sp>
          <p:cxnSp>
            <p:nvCxnSpPr>
              <p:cNvPr id="36" name="AutoShape 25"/>
              <p:cNvCxnSpPr>
                <a:cxnSpLocks noChangeShapeType="1"/>
              </p:cNvCxnSpPr>
              <p:nvPr/>
            </p:nvCxnSpPr>
            <p:spPr bwMode="auto">
              <a:xfrm>
                <a:off x="2494" y="9495"/>
                <a:ext cx="77" cy="8"/>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grpSp>
          <p:nvGrpSpPr>
            <p:cNvPr id="32" name="Group 23"/>
            <p:cNvGrpSpPr>
              <a:grpSpLocks/>
            </p:cNvGrpSpPr>
            <p:nvPr/>
          </p:nvGrpSpPr>
          <p:grpSpPr bwMode="auto">
            <a:xfrm>
              <a:off x="1739900" y="914400"/>
              <a:ext cx="83820" cy="74930"/>
              <a:chOff x="2489" y="9451"/>
              <a:chExt cx="85" cy="88"/>
            </a:xfrm>
          </p:grpSpPr>
          <p:sp>
            <p:nvSpPr>
              <p:cNvPr id="33" name="Oval 24"/>
              <p:cNvSpPr>
                <a:spLocks noChangeArrowheads="1"/>
              </p:cNvSpPr>
              <p:nvPr/>
            </p:nvSpPr>
            <p:spPr bwMode="auto">
              <a:xfrm>
                <a:off x="2489" y="9451"/>
                <a:ext cx="85" cy="88"/>
              </a:xfrm>
              <a:prstGeom prst="ellipse">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endParaRPr lang="de-DE"/>
              </a:p>
            </p:txBody>
          </p:sp>
          <p:cxnSp>
            <p:nvCxnSpPr>
              <p:cNvPr id="34" name="AutoShape 25"/>
              <p:cNvCxnSpPr>
                <a:cxnSpLocks noChangeShapeType="1"/>
              </p:cNvCxnSpPr>
              <p:nvPr/>
            </p:nvCxnSpPr>
            <p:spPr bwMode="auto">
              <a:xfrm>
                <a:off x="2494" y="9495"/>
                <a:ext cx="77" cy="8"/>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grpSp>
      <p:grpSp>
        <p:nvGrpSpPr>
          <p:cNvPr id="65" name="Gruppieren 64"/>
          <p:cNvGrpSpPr/>
          <p:nvPr/>
        </p:nvGrpSpPr>
        <p:grpSpPr>
          <a:xfrm>
            <a:off x="3662171" y="3617295"/>
            <a:ext cx="144016" cy="124496"/>
            <a:chOff x="7452320" y="4216664"/>
            <a:chExt cx="144016" cy="124496"/>
          </a:xfrm>
        </p:grpSpPr>
        <p:sp>
          <p:nvSpPr>
            <p:cNvPr id="66" name="Ellipse 65"/>
            <p:cNvSpPr/>
            <p:nvPr/>
          </p:nvSpPr>
          <p:spPr>
            <a:xfrm>
              <a:off x="7452320" y="4216664"/>
              <a:ext cx="144016" cy="124496"/>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67" name="Gerader Verbinder 66"/>
            <p:cNvCxnSpPr>
              <a:stCxn id="66" idx="2"/>
              <a:endCxn id="66" idx="6"/>
            </p:cNvCxnSpPr>
            <p:nvPr/>
          </p:nvCxnSpPr>
          <p:spPr>
            <a:xfrm>
              <a:off x="7452320" y="4278912"/>
              <a:ext cx="14401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8" name="Gruppieren 67"/>
          <p:cNvGrpSpPr/>
          <p:nvPr/>
        </p:nvGrpSpPr>
        <p:grpSpPr>
          <a:xfrm>
            <a:off x="3481295" y="3625843"/>
            <a:ext cx="144016" cy="124496"/>
            <a:chOff x="7452320" y="4216664"/>
            <a:chExt cx="144016" cy="124496"/>
          </a:xfrm>
        </p:grpSpPr>
        <p:sp>
          <p:nvSpPr>
            <p:cNvPr id="69" name="Ellipse 68"/>
            <p:cNvSpPr/>
            <p:nvPr/>
          </p:nvSpPr>
          <p:spPr>
            <a:xfrm>
              <a:off x="7452320" y="4216664"/>
              <a:ext cx="144016" cy="124496"/>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70" name="Gerader Verbinder 69"/>
            <p:cNvCxnSpPr>
              <a:stCxn id="69" idx="2"/>
              <a:endCxn id="69" idx="6"/>
            </p:cNvCxnSpPr>
            <p:nvPr/>
          </p:nvCxnSpPr>
          <p:spPr>
            <a:xfrm>
              <a:off x="7452320" y="4278912"/>
              <a:ext cx="14401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1" name="Gruppieren 70"/>
          <p:cNvGrpSpPr/>
          <p:nvPr/>
        </p:nvGrpSpPr>
        <p:grpSpPr>
          <a:xfrm>
            <a:off x="3667643" y="3986342"/>
            <a:ext cx="144016" cy="124496"/>
            <a:chOff x="7452320" y="4216664"/>
            <a:chExt cx="144016" cy="124496"/>
          </a:xfrm>
        </p:grpSpPr>
        <p:sp>
          <p:nvSpPr>
            <p:cNvPr id="72" name="Ellipse 71"/>
            <p:cNvSpPr/>
            <p:nvPr/>
          </p:nvSpPr>
          <p:spPr>
            <a:xfrm>
              <a:off x="7452320" y="4216664"/>
              <a:ext cx="144016" cy="124496"/>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73" name="Gerader Verbinder 72"/>
            <p:cNvCxnSpPr>
              <a:stCxn id="72" idx="2"/>
              <a:endCxn id="72" idx="6"/>
            </p:cNvCxnSpPr>
            <p:nvPr/>
          </p:nvCxnSpPr>
          <p:spPr>
            <a:xfrm>
              <a:off x="7452320" y="4278912"/>
              <a:ext cx="14401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4" name="Gruppieren 73"/>
          <p:cNvGrpSpPr/>
          <p:nvPr/>
        </p:nvGrpSpPr>
        <p:grpSpPr>
          <a:xfrm>
            <a:off x="3478149" y="3965466"/>
            <a:ext cx="144016" cy="124496"/>
            <a:chOff x="7452320" y="4216664"/>
            <a:chExt cx="144016" cy="124496"/>
          </a:xfrm>
        </p:grpSpPr>
        <p:sp>
          <p:nvSpPr>
            <p:cNvPr id="75" name="Ellipse 74"/>
            <p:cNvSpPr/>
            <p:nvPr/>
          </p:nvSpPr>
          <p:spPr>
            <a:xfrm>
              <a:off x="7452320" y="4216664"/>
              <a:ext cx="144016" cy="124496"/>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76" name="Gerader Verbinder 75"/>
            <p:cNvCxnSpPr>
              <a:stCxn id="75" idx="2"/>
              <a:endCxn id="75" idx="6"/>
            </p:cNvCxnSpPr>
            <p:nvPr/>
          </p:nvCxnSpPr>
          <p:spPr>
            <a:xfrm>
              <a:off x="7452320" y="4278912"/>
              <a:ext cx="14401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8471026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5" y="140065"/>
            <a:ext cx="8229600" cy="1143000"/>
          </a:xfrm>
        </p:spPr>
        <p:txBody>
          <a:bodyPr>
            <a:normAutofit fontScale="90000"/>
          </a:bodyPr>
          <a:lstStyle/>
          <a:p>
            <a:pPr algn="ctr"/>
            <a:r>
              <a:rPr lang="de-DE" sz="3600" dirty="0" smtClean="0">
                <a:solidFill>
                  <a:schemeClr val="accent3">
                    <a:lumMod val="50000"/>
                  </a:schemeClr>
                </a:solidFill>
                <a:latin typeface="Arial" panose="020B0604020202020204" pitchFamily="34" charset="0"/>
                <a:cs typeface="Arial" panose="020B0604020202020204" pitchFamily="34" charset="0"/>
              </a:rPr>
              <a:t>Erklären von chemischen Reaktionen mit dem Schalenmodell</a:t>
            </a:r>
            <a:endParaRPr lang="de-DE" sz="3600" dirty="0">
              <a:solidFill>
                <a:schemeClr val="accent3">
                  <a:lumMod val="50000"/>
                </a:schemeClr>
              </a:solidFill>
              <a:latin typeface="Arial" panose="020B0604020202020204" pitchFamily="34" charset="0"/>
              <a:cs typeface="Arial" panose="020B0604020202020204" pitchFamily="34" charset="0"/>
            </a:endParaRPr>
          </a:p>
        </p:txBody>
      </p:sp>
      <p:sp>
        <p:nvSpPr>
          <p:cNvPr id="5" name="Inhaltsplatzhalter 4"/>
          <p:cNvSpPr>
            <a:spLocks noGrp="1"/>
          </p:cNvSpPr>
          <p:nvPr>
            <p:ph sz="quarter" idx="14"/>
          </p:nvPr>
        </p:nvSpPr>
        <p:spPr/>
        <p:txBody>
          <a:bodyPr/>
          <a:lstStyle/>
          <a:p>
            <a:endParaRPr lang="de-DE"/>
          </a:p>
        </p:txBody>
      </p:sp>
      <p:sp>
        <p:nvSpPr>
          <p:cNvPr id="120" name="Rectangle 117"/>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6" name="Inhaltsplatzhalter 5"/>
          <p:cNvSpPr>
            <a:spLocks noGrp="1"/>
          </p:cNvSpPr>
          <p:nvPr>
            <p:ph idx="1"/>
          </p:nvPr>
        </p:nvSpPr>
        <p:spPr>
          <a:xfrm>
            <a:off x="971600" y="1629048"/>
            <a:ext cx="6174826" cy="4137323"/>
          </a:xfrm>
        </p:spPr>
        <p:txBody>
          <a:bodyPr/>
          <a:lstStyle/>
          <a:p>
            <a:r>
              <a:rPr lang="de-DE" sz="2400" dirty="0" smtClean="0">
                <a:solidFill>
                  <a:schemeClr val="accent3">
                    <a:lumMod val="50000"/>
                  </a:schemeClr>
                </a:solidFill>
                <a:latin typeface="Arial" panose="020B0604020202020204" pitchFamily="34" charset="0"/>
                <a:cs typeface="Arial" panose="020B0604020202020204" pitchFamily="34" charset="0"/>
              </a:rPr>
              <a:t>Reaktion von Kohlenstoff mit Sauerstoff</a:t>
            </a:r>
            <a:endParaRPr lang="de-DE" sz="2400" dirty="0">
              <a:solidFill>
                <a:schemeClr val="accent3">
                  <a:lumMod val="50000"/>
                </a:schemeClr>
              </a:solidFill>
              <a:latin typeface="Arial" panose="020B0604020202020204" pitchFamily="34" charset="0"/>
              <a:cs typeface="Arial" panose="020B0604020202020204" pitchFamily="34" charset="0"/>
            </a:endParaRPr>
          </a:p>
        </p:txBody>
      </p:sp>
      <p:sp>
        <p:nvSpPr>
          <p:cNvPr id="15" name="Inhaltsplatzhalter 14"/>
          <p:cNvSpPr>
            <a:spLocks noGrp="1"/>
          </p:cNvSpPr>
          <p:nvPr>
            <p:ph sz="quarter" idx="13"/>
          </p:nvPr>
        </p:nvSpPr>
        <p:spPr/>
        <p:txBody>
          <a:bodyPr/>
          <a:lstStyle/>
          <a:p>
            <a:endParaRPr lang="de-DE"/>
          </a:p>
        </p:txBody>
      </p:sp>
      <p:pic>
        <p:nvPicPr>
          <p:cNvPr id="3390" name="Grafik 3389"/>
          <p:cNvPicPr>
            <a:picLocks noChangeAspect="1"/>
          </p:cNvPicPr>
          <p:nvPr/>
        </p:nvPicPr>
        <p:blipFill>
          <a:blip r:embed="rId2"/>
          <a:stretch>
            <a:fillRect/>
          </a:stretch>
        </p:blipFill>
        <p:spPr>
          <a:xfrm>
            <a:off x="971600" y="1867469"/>
            <a:ext cx="6240574" cy="1709468"/>
          </a:xfrm>
          <a:prstGeom prst="rect">
            <a:avLst/>
          </a:prstGeom>
        </p:spPr>
      </p:pic>
      <p:sp>
        <p:nvSpPr>
          <p:cNvPr id="3391" name="Rechteck 3390"/>
          <p:cNvSpPr/>
          <p:nvPr/>
        </p:nvSpPr>
        <p:spPr>
          <a:xfrm>
            <a:off x="4483183" y="3456873"/>
            <a:ext cx="4572000" cy="507831"/>
          </a:xfrm>
          <a:prstGeom prst="rect">
            <a:avLst/>
          </a:prstGeom>
        </p:spPr>
        <p:txBody>
          <a:bodyPr>
            <a:spAutoFit/>
          </a:bodyPr>
          <a:lstStyle/>
          <a:p>
            <a:pPr>
              <a:lnSpc>
                <a:spcPct val="150000"/>
              </a:lnSpc>
              <a:spcAft>
                <a:spcPts val="0"/>
              </a:spcAft>
            </a:pPr>
            <a:r>
              <a:rPr lang="de-DE" dirty="0">
                <a:ea typeface="Times New Roman" panose="02020603050405020304" pitchFamily="18" charset="0"/>
              </a:rPr>
              <a:t> 2 </a:t>
            </a:r>
            <a:r>
              <a:rPr lang="de-DE" dirty="0" smtClean="0">
                <a:ea typeface="Times New Roman" panose="02020603050405020304" pitchFamily="18" charset="0"/>
              </a:rPr>
              <a:t>Sauerstoff-Atome;  Symbol:  </a:t>
            </a:r>
            <a:r>
              <a:rPr lang="de-DE" dirty="0">
                <a:ea typeface="Times New Roman" panose="02020603050405020304" pitchFamily="18" charset="0"/>
              </a:rPr>
              <a:t>2</a:t>
            </a:r>
            <a:r>
              <a:rPr lang="de-DE" sz="1400" dirty="0">
                <a:ea typeface="Times New Roman" panose="02020603050405020304" pitchFamily="18" charset="0"/>
              </a:rPr>
              <a:t> </a:t>
            </a:r>
            <a:r>
              <a:rPr lang="de-DE" dirty="0">
                <a:ea typeface="Times New Roman" panose="02020603050405020304" pitchFamily="18" charset="0"/>
              </a:rPr>
              <a:t>  </a:t>
            </a:r>
            <a:r>
              <a:rPr lang="de-DE" dirty="0" smtClean="0">
                <a:ea typeface="Times New Roman" panose="02020603050405020304" pitchFamily="18" charset="0"/>
              </a:rPr>
              <a:t>O    </a:t>
            </a:r>
            <a:endParaRPr lang="de-DE" dirty="0"/>
          </a:p>
        </p:txBody>
      </p:sp>
      <p:grpSp>
        <p:nvGrpSpPr>
          <p:cNvPr id="3" name="Gruppieren 2"/>
          <p:cNvGrpSpPr/>
          <p:nvPr/>
        </p:nvGrpSpPr>
        <p:grpSpPr>
          <a:xfrm>
            <a:off x="7985680" y="3577440"/>
            <a:ext cx="320901" cy="266696"/>
            <a:chOff x="7449314" y="3152568"/>
            <a:chExt cx="320901" cy="266696"/>
          </a:xfrm>
        </p:grpSpPr>
        <p:pic>
          <p:nvPicPr>
            <p:cNvPr id="3392" name="Grafik 3391"/>
            <p:cNvPicPr>
              <a:picLocks noChangeAspect="1"/>
            </p:cNvPicPr>
            <p:nvPr/>
          </p:nvPicPr>
          <p:blipFill>
            <a:blip r:embed="rId3"/>
            <a:stretch>
              <a:fillRect/>
            </a:stretch>
          </p:blipFill>
          <p:spPr>
            <a:xfrm>
              <a:off x="7449314" y="3251801"/>
              <a:ext cx="73158" cy="73158"/>
            </a:xfrm>
            <a:prstGeom prst="rect">
              <a:avLst/>
            </a:prstGeom>
          </p:spPr>
        </p:pic>
        <p:pic>
          <p:nvPicPr>
            <p:cNvPr id="3393" name="Grafik 3392"/>
            <p:cNvPicPr>
              <a:picLocks noChangeAspect="1"/>
            </p:cNvPicPr>
            <p:nvPr/>
          </p:nvPicPr>
          <p:blipFill>
            <a:blip r:embed="rId3"/>
            <a:stretch>
              <a:fillRect/>
            </a:stretch>
          </p:blipFill>
          <p:spPr>
            <a:xfrm>
              <a:off x="7697057" y="3251801"/>
              <a:ext cx="73158" cy="73158"/>
            </a:xfrm>
            <a:prstGeom prst="rect">
              <a:avLst/>
            </a:prstGeom>
          </p:spPr>
        </p:pic>
        <p:pic>
          <p:nvPicPr>
            <p:cNvPr id="3394" name="Grafik 3393"/>
            <p:cNvPicPr>
              <a:picLocks noChangeAspect="1"/>
            </p:cNvPicPr>
            <p:nvPr/>
          </p:nvPicPr>
          <p:blipFill>
            <a:blip r:embed="rId4"/>
            <a:stretch>
              <a:fillRect/>
            </a:stretch>
          </p:blipFill>
          <p:spPr>
            <a:xfrm>
              <a:off x="7499594" y="3152568"/>
              <a:ext cx="231668" cy="24386"/>
            </a:xfrm>
            <a:prstGeom prst="rect">
              <a:avLst/>
            </a:prstGeom>
          </p:spPr>
        </p:pic>
        <p:pic>
          <p:nvPicPr>
            <p:cNvPr id="3395" name="Grafik 3394"/>
            <p:cNvPicPr>
              <a:picLocks noChangeAspect="1"/>
            </p:cNvPicPr>
            <p:nvPr/>
          </p:nvPicPr>
          <p:blipFill>
            <a:blip r:embed="rId4"/>
            <a:stretch>
              <a:fillRect/>
            </a:stretch>
          </p:blipFill>
          <p:spPr>
            <a:xfrm>
              <a:off x="7509787" y="3394878"/>
              <a:ext cx="231668" cy="24386"/>
            </a:xfrm>
            <a:prstGeom prst="rect">
              <a:avLst/>
            </a:prstGeom>
          </p:spPr>
        </p:pic>
      </p:grpSp>
      <p:sp>
        <p:nvSpPr>
          <p:cNvPr id="3396" name="Rechteck 3395"/>
          <p:cNvSpPr/>
          <p:nvPr/>
        </p:nvSpPr>
        <p:spPr>
          <a:xfrm>
            <a:off x="426881" y="3516905"/>
            <a:ext cx="4572000" cy="507831"/>
          </a:xfrm>
          <a:prstGeom prst="rect">
            <a:avLst/>
          </a:prstGeom>
        </p:spPr>
        <p:txBody>
          <a:bodyPr>
            <a:spAutoFit/>
          </a:bodyPr>
          <a:lstStyle/>
          <a:p>
            <a:pPr>
              <a:lnSpc>
                <a:spcPct val="150000"/>
              </a:lnSpc>
              <a:spcAft>
                <a:spcPts val="0"/>
              </a:spcAft>
            </a:pPr>
            <a:r>
              <a:rPr lang="de-DE" dirty="0">
                <a:ea typeface="Times New Roman" panose="02020603050405020304" pitchFamily="18" charset="0"/>
              </a:rPr>
              <a:t>1  </a:t>
            </a:r>
            <a:r>
              <a:rPr lang="de-DE" dirty="0" smtClean="0">
                <a:ea typeface="Times New Roman" panose="02020603050405020304" pitchFamily="18" charset="0"/>
              </a:rPr>
              <a:t>Kohlenstoff-Atom;  Symbol:   C     </a:t>
            </a:r>
            <a:endParaRPr lang="de-DE" dirty="0">
              <a:effectLst/>
              <a:ea typeface="Times New Roman" panose="02020603050405020304" pitchFamily="18" charset="0"/>
            </a:endParaRPr>
          </a:p>
        </p:txBody>
      </p:sp>
      <p:grpSp>
        <p:nvGrpSpPr>
          <p:cNvPr id="4" name="Gruppieren 3"/>
          <p:cNvGrpSpPr/>
          <p:nvPr/>
        </p:nvGrpSpPr>
        <p:grpSpPr>
          <a:xfrm>
            <a:off x="3643929" y="3590503"/>
            <a:ext cx="322591" cy="374881"/>
            <a:chOff x="3197942" y="3591464"/>
            <a:chExt cx="322591" cy="374881"/>
          </a:xfrm>
        </p:grpSpPr>
        <p:pic>
          <p:nvPicPr>
            <p:cNvPr id="3397" name="Grafik 3396"/>
            <p:cNvPicPr>
              <a:picLocks noChangeAspect="1"/>
            </p:cNvPicPr>
            <p:nvPr/>
          </p:nvPicPr>
          <p:blipFill>
            <a:blip r:embed="rId3"/>
            <a:stretch>
              <a:fillRect/>
            </a:stretch>
          </p:blipFill>
          <p:spPr>
            <a:xfrm>
              <a:off x="3447375" y="3734241"/>
              <a:ext cx="73158" cy="73158"/>
            </a:xfrm>
            <a:prstGeom prst="rect">
              <a:avLst/>
            </a:prstGeom>
          </p:spPr>
        </p:pic>
        <p:pic>
          <p:nvPicPr>
            <p:cNvPr id="3398" name="Grafik 3397"/>
            <p:cNvPicPr>
              <a:picLocks noChangeAspect="1"/>
            </p:cNvPicPr>
            <p:nvPr/>
          </p:nvPicPr>
          <p:blipFill>
            <a:blip r:embed="rId3"/>
            <a:stretch>
              <a:fillRect/>
            </a:stretch>
          </p:blipFill>
          <p:spPr>
            <a:xfrm>
              <a:off x="3197942" y="3736824"/>
              <a:ext cx="73158" cy="73158"/>
            </a:xfrm>
            <a:prstGeom prst="rect">
              <a:avLst/>
            </a:prstGeom>
          </p:spPr>
        </p:pic>
        <p:pic>
          <p:nvPicPr>
            <p:cNvPr id="3399" name="Grafik 3398"/>
            <p:cNvPicPr>
              <a:picLocks noChangeAspect="1"/>
            </p:cNvPicPr>
            <p:nvPr/>
          </p:nvPicPr>
          <p:blipFill>
            <a:blip r:embed="rId3"/>
            <a:stretch>
              <a:fillRect/>
            </a:stretch>
          </p:blipFill>
          <p:spPr>
            <a:xfrm>
              <a:off x="3332440" y="3893187"/>
              <a:ext cx="73158" cy="73158"/>
            </a:xfrm>
            <a:prstGeom prst="rect">
              <a:avLst/>
            </a:prstGeom>
          </p:spPr>
        </p:pic>
        <p:pic>
          <p:nvPicPr>
            <p:cNvPr id="3400" name="Grafik 3399"/>
            <p:cNvPicPr>
              <a:picLocks noChangeAspect="1"/>
            </p:cNvPicPr>
            <p:nvPr/>
          </p:nvPicPr>
          <p:blipFill>
            <a:blip r:embed="rId3"/>
            <a:stretch>
              <a:fillRect/>
            </a:stretch>
          </p:blipFill>
          <p:spPr>
            <a:xfrm>
              <a:off x="3332440" y="3591464"/>
              <a:ext cx="73158" cy="73158"/>
            </a:xfrm>
            <a:prstGeom prst="rect">
              <a:avLst/>
            </a:prstGeom>
          </p:spPr>
        </p:pic>
      </p:grpSp>
    </p:spTree>
    <p:extLst>
      <p:ext uri="{BB962C8B-B14F-4D97-AF65-F5344CB8AC3E}">
        <p14:creationId xmlns:p14="http://schemas.microsoft.com/office/powerpoint/2010/main" val="78476469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5" y="19120"/>
            <a:ext cx="8229600" cy="1143000"/>
          </a:xfrm>
        </p:spPr>
        <p:txBody>
          <a:bodyPr>
            <a:normAutofit fontScale="90000"/>
          </a:bodyPr>
          <a:lstStyle/>
          <a:p>
            <a:pPr algn="ctr"/>
            <a:r>
              <a:rPr lang="de-DE" sz="3600" dirty="0" smtClean="0">
                <a:solidFill>
                  <a:schemeClr val="accent3">
                    <a:lumMod val="50000"/>
                  </a:schemeClr>
                </a:solidFill>
                <a:latin typeface="Arial" panose="020B0604020202020204" pitchFamily="34" charset="0"/>
                <a:cs typeface="Arial" panose="020B0604020202020204" pitchFamily="34" charset="0"/>
              </a:rPr>
              <a:t>Erklären von chemischen Reaktionen mit dem Schalenmodell</a:t>
            </a:r>
            <a:endParaRPr lang="de-DE" sz="3600" dirty="0">
              <a:solidFill>
                <a:schemeClr val="accent3">
                  <a:lumMod val="50000"/>
                </a:schemeClr>
              </a:solidFill>
              <a:latin typeface="Arial" panose="020B0604020202020204" pitchFamily="34" charset="0"/>
              <a:cs typeface="Arial" panose="020B0604020202020204" pitchFamily="34" charset="0"/>
            </a:endParaRPr>
          </a:p>
        </p:txBody>
      </p:sp>
      <p:sp>
        <p:nvSpPr>
          <p:cNvPr id="5" name="Inhaltsplatzhalter 4"/>
          <p:cNvSpPr>
            <a:spLocks noGrp="1"/>
          </p:cNvSpPr>
          <p:nvPr>
            <p:ph sz="quarter" idx="14"/>
          </p:nvPr>
        </p:nvSpPr>
        <p:spPr/>
        <p:txBody>
          <a:bodyPr/>
          <a:lstStyle/>
          <a:p>
            <a:endParaRPr lang="de-DE"/>
          </a:p>
        </p:txBody>
      </p:sp>
      <p:sp>
        <p:nvSpPr>
          <p:cNvPr id="120" name="Rectangle 117"/>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6" name="Inhaltsplatzhalter 5"/>
          <p:cNvSpPr>
            <a:spLocks noGrp="1"/>
          </p:cNvSpPr>
          <p:nvPr>
            <p:ph idx="1"/>
          </p:nvPr>
        </p:nvSpPr>
        <p:spPr>
          <a:xfrm>
            <a:off x="1043608" y="1198948"/>
            <a:ext cx="6174826" cy="4137323"/>
          </a:xfrm>
        </p:spPr>
        <p:txBody>
          <a:bodyPr/>
          <a:lstStyle/>
          <a:p>
            <a:r>
              <a:rPr lang="de-DE" sz="2400" dirty="0" smtClean="0">
                <a:solidFill>
                  <a:schemeClr val="accent3">
                    <a:lumMod val="50000"/>
                  </a:schemeClr>
                </a:solidFill>
                <a:latin typeface="Arial" panose="020B0604020202020204" pitchFamily="34" charset="0"/>
                <a:cs typeface="Arial" panose="020B0604020202020204" pitchFamily="34" charset="0"/>
              </a:rPr>
              <a:t>Reaktion von Kohlenstoff mit Sauerstoff</a:t>
            </a:r>
            <a:endParaRPr lang="de-DE" sz="2400" dirty="0">
              <a:solidFill>
                <a:schemeClr val="accent3">
                  <a:lumMod val="50000"/>
                </a:schemeClr>
              </a:solidFill>
              <a:latin typeface="Arial" panose="020B0604020202020204" pitchFamily="34" charset="0"/>
              <a:cs typeface="Arial" panose="020B0604020202020204" pitchFamily="34" charset="0"/>
            </a:endParaRPr>
          </a:p>
        </p:txBody>
      </p:sp>
      <p:sp>
        <p:nvSpPr>
          <p:cNvPr id="15" name="Inhaltsplatzhalter 14"/>
          <p:cNvSpPr>
            <a:spLocks noGrp="1"/>
          </p:cNvSpPr>
          <p:nvPr>
            <p:ph sz="quarter" idx="13"/>
          </p:nvPr>
        </p:nvSpPr>
        <p:spPr/>
        <p:txBody>
          <a:bodyPr/>
          <a:lstStyle/>
          <a:p>
            <a:endParaRPr lang="de-DE"/>
          </a:p>
        </p:txBody>
      </p:sp>
      <p:pic>
        <p:nvPicPr>
          <p:cNvPr id="3390" name="Grafik 3389"/>
          <p:cNvPicPr>
            <a:picLocks noChangeAspect="1"/>
          </p:cNvPicPr>
          <p:nvPr/>
        </p:nvPicPr>
        <p:blipFill>
          <a:blip r:embed="rId2"/>
          <a:stretch>
            <a:fillRect/>
          </a:stretch>
        </p:blipFill>
        <p:spPr>
          <a:xfrm>
            <a:off x="1029544" y="1454087"/>
            <a:ext cx="6240574" cy="1709468"/>
          </a:xfrm>
          <a:prstGeom prst="rect">
            <a:avLst/>
          </a:prstGeom>
        </p:spPr>
      </p:pic>
      <p:sp>
        <p:nvSpPr>
          <p:cNvPr id="3391" name="Rechteck 3390"/>
          <p:cNvSpPr/>
          <p:nvPr/>
        </p:nvSpPr>
        <p:spPr>
          <a:xfrm>
            <a:off x="4552916" y="3131342"/>
            <a:ext cx="4572000" cy="507831"/>
          </a:xfrm>
          <a:prstGeom prst="rect">
            <a:avLst/>
          </a:prstGeom>
        </p:spPr>
        <p:txBody>
          <a:bodyPr>
            <a:spAutoFit/>
          </a:bodyPr>
          <a:lstStyle/>
          <a:p>
            <a:pPr>
              <a:lnSpc>
                <a:spcPct val="150000"/>
              </a:lnSpc>
              <a:spcAft>
                <a:spcPts val="0"/>
              </a:spcAft>
            </a:pPr>
            <a:r>
              <a:rPr lang="de-DE" dirty="0">
                <a:ea typeface="Times New Roman" panose="02020603050405020304" pitchFamily="18" charset="0"/>
              </a:rPr>
              <a:t> 2 </a:t>
            </a:r>
            <a:r>
              <a:rPr lang="de-DE" dirty="0" smtClean="0">
                <a:ea typeface="Times New Roman" panose="02020603050405020304" pitchFamily="18" charset="0"/>
              </a:rPr>
              <a:t>Sauerstoff-Atome;  Symbol:  2  </a:t>
            </a:r>
            <a:r>
              <a:rPr lang="de-DE" dirty="0">
                <a:ea typeface="Times New Roman" panose="02020603050405020304" pitchFamily="18" charset="0"/>
              </a:rPr>
              <a:t>O    </a:t>
            </a:r>
            <a:endParaRPr lang="de-DE" dirty="0"/>
          </a:p>
        </p:txBody>
      </p:sp>
      <p:grpSp>
        <p:nvGrpSpPr>
          <p:cNvPr id="4" name="Gruppieren 3"/>
          <p:cNvGrpSpPr/>
          <p:nvPr/>
        </p:nvGrpSpPr>
        <p:grpSpPr>
          <a:xfrm>
            <a:off x="7992083" y="3251909"/>
            <a:ext cx="320901" cy="266696"/>
            <a:chOff x="7449314" y="3152568"/>
            <a:chExt cx="320901" cy="266696"/>
          </a:xfrm>
        </p:grpSpPr>
        <p:pic>
          <p:nvPicPr>
            <p:cNvPr id="3392" name="Grafik 3391"/>
            <p:cNvPicPr>
              <a:picLocks noChangeAspect="1"/>
            </p:cNvPicPr>
            <p:nvPr/>
          </p:nvPicPr>
          <p:blipFill>
            <a:blip r:embed="rId3"/>
            <a:stretch>
              <a:fillRect/>
            </a:stretch>
          </p:blipFill>
          <p:spPr>
            <a:xfrm>
              <a:off x="7449314" y="3251801"/>
              <a:ext cx="73158" cy="73158"/>
            </a:xfrm>
            <a:prstGeom prst="rect">
              <a:avLst/>
            </a:prstGeom>
          </p:spPr>
        </p:pic>
        <p:pic>
          <p:nvPicPr>
            <p:cNvPr id="3393" name="Grafik 3392"/>
            <p:cNvPicPr>
              <a:picLocks noChangeAspect="1"/>
            </p:cNvPicPr>
            <p:nvPr/>
          </p:nvPicPr>
          <p:blipFill>
            <a:blip r:embed="rId3"/>
            <a:stretch>
              <a:fillRect/>
            </a:stretch>
          </p:blipFill>
          <p:spPr>
            <a:xfrm>
              <a:off x="7697057" y="3251801"/>
              <a:ext cx="73158" cy="73158"/>
            </a:xfrm>
            <a:prstGeom prst="rect">
              <a:avLst/>
            </a:prstGeom>
          </p:spPr>
        </p:pic>
        <p:pic>
          <p:nvPicPr>
            <p:cNvPr id="3394" name="Grafik 3393"/>
            <p:cNvPicPr>
              <a:picLocks noChangeAspect="1"/>
            </p:cNvPicPr>
            <p:nvPr/>
          </p:nvPicPr>
          <p:blipFill>
            <a:blip r:embed="rId4"/>
            <a:stretch>
              <a:fillRect/>
            </a:stretch>
          </p:blipFill>
          <p:spPr>
            <a:xfrm>
              <a:off x="7499594" y="3152568"/>
              <a:ext cx="231668" cy="24386"/>
            </a:xfrm>
            <a:prstGeom prst="rect">
              <a:avLst/>
            </a:prstGeom>
          </p:spPr>
        </p:pic>
        <p:pic>
          <p:nvPicPr>
            <p:cNvPr id="3395" name="Grafik 3394"/>
            <p:cNvPicPr>
              <a:picLocks noChangeAspect="1"/>
            </p:cNvPicPr>
            <p:nvPr/>
          </p:nvPicPr>
          <p:blipFill>
            <a:blip r:embed="rId4"/>
            <a:stretch>
              <a:fillRect/>
            </a:stretch>
          </p:blipFill>
          <p:spPr>
            <a:xfrm>
              <a:off x="7509787" y="3394878"/>
              <a:ext cx="231668" cy="24386"/>
            </a:xfrm>
            <a:prstGeom prst="rect">
              <a:avLst/>
            </a:prstGeom>
          </p:spPr>
        </p:pic>
      </p:grpSp>
      <p:sp>
        <p:nvSpPr>
          <p:cNvPr id="3396" name="Rechteck 3395"/>
          <p:cNvSpPr/>
          <p:nvPr/>
        </p:nvSpPr>
        <p:spPr>
          <a:xfrm>
            <a:off x="752255" y="3132535"/>
            <a:ext cx="4572000" cy="507831"/>
          </a:xfrm>
          <a:prstGeom prst="rect">
            <a:avLst/>
          </a:prstGeom>
        </p:spPr>
        <p:txBody>
          <a:bodyPr>
            <a:spAutoFit/>
          </a:bodyPr>
          <a:lstStyle/>
          <a:p>
            <a:pPr>
              <a:lnSpc>
                <a:spcPct val="150000"/>
              </a:lnSpc>
              <a:spcAft>
                <a:spcPts val="0"/>
              </a:spcAft>
            </a:pPr>
            <a:r>
              <a:rPr lang="de-DE" dirty="0">
                <a:ea typeface="Times New Roman" panose="02020603050405020304" pitchFamily="18" charset="0"/>
              </a:rPr>
              <a:t>1  </a:t>
            </a:r>
            <a:r>
              <a:rPr lang="de-DE" dirty="0" smtClean="0">
                <a:ea typeface="Times New Roman" panose="02020603050405020304" pitchFamily="18" charset="0"/>
              </a:rPr>
              <a:t>Kohlenstoff-Atom;  Symbol:  C     </a:t>
            </a:r>
            <a:endParaRPr lang="de-DE" dirty="0">
              <a:effectLst/>
              <a:ea typeface="Times New Roman" panose="02020603050405020304" pitchFamily="18" charset="0"/>
            </a:endParaRPr>
          </a:p>
        </p:txBody>
      </p:sp>
      <p:grpSp>
        <p:nvGrpSpPr>
          <p:cNvPr id="3" name="Gruppieren 2"/>
          <p:cNvGrpSpPr/>
          <p:nvPr/>
        </p:nvGrpSpPr>
        <p:grpSpPr>
          <a:xfrm>
            <a:off x="3915272" y="3197862"/>
            <a:ext cx="322591" cy="374881"/>
            <a:chOff x="3523316" y="3207094"/>
            <a:chExt cx="322591" cy="374881"/>
          </a:xfrm>
        </p:grpSpPr>
        <p:pic>
          <p:nvPicPr>
            <p:cNvPr id="3397" name="Grafik 3396"/>
            <p:cNvPicPr>
              <a:picLocks noChangeAspect="1"/>
            </p:cNvPicPr>
            <p:nvPr/>
          </p:nvPicPr>
          <p:blipFill>
            <a:blip r:embed="rId3"/>
            <a:stretch>
              <a:fillRect/>
            </a:stretch>
          </p:blipFill>
          <p:spPr>
            <a:xfrm>
              <a:off x="3772749" y="3349871"/>
              <a:ext cx="73158" cy="73158"/>
            </a:xfrm>
            <a:prstGeom prst="rect">
              <a:avLst/>
            </a:prstGeom>
          </p:spPr>
        </p:pic>
        <p:pic>
          <p:nvPicPr>
            <p:cNvPr id="3398" name="Grafik 3397"/>
            <p:cNvPicPr>
              <a:picLocks noChangeAspect="1"/>
            </p:cNvPicPr>
            <p:nvPr/>
          </p:nvPicPr>
          <p:blipFill>
            <a:blip r:embed="rId3"/>
            <a:stretch>
              <a:fillRect/>
            </a:stretch>
          </p:blipFill>
          <p:spPr>
            <a:xfrm>
              <a:off x="3523316" y="3352454"/>
              <a:ext cx="73158" cy="73158"/>
            </a:xfrm>
            <a:prstGeom prst="rect">
              <a:avLst/>
            </a:prstGeom>
          </p:spPr>
        </p:pic>
        <p:pic>
          <p:nvPicPr>
            <p:cNvPr id="3399" name="Grafik 3398"/>
            <p:cNvPicPr>
              <a:picLocks noChangeAspect="1"/>
            </p:cNvPicPr>
            <p:nvPr/>
          </p:nvPicPr>
          <p:blipFill>
            <a:blip r:embed="rId3"/>
            <a:stretch>
              <a:fillRect/>
            </a:stretch>
          </p:blipFill>
          <p:spPr>
            <a:xfrm>
              <a:off x="3657814" y="3508817"/>
              <a:ext cx="73158" cy="73158"/>
            </a:xfrm>
            <a:prstGeom prst="rect">
              <a:avLst/>
            </a:prstGeom>
          </p:spPr>
        </p:pic>
        <p:pic>
          <p:nvPicPr>
            <p:cNvPr id="3400" name="Grafik 3399"/>
            <p:cNvPicPr>
              <a:picLocks noChangeAspect="1"/>
            </p:cNvPicPr>
            <p:nvPr/>
          </p:nvPicPr>
          <p:blipFill>
            <a:blip r:embed="rId3"/>
            <a:stretch>
              <a:fillRect/>
            </a:stretch>
          </p:blipFill>
          <p:spPr>
            <a:xfrm>
              <a:off x="3657814" y="3207094"/>
              <a:ext cx="73158" cy="73158"/>
            </a:xfrm>
            <a:prstGeom prst="rect">
              <a:avLst/>
            </a:prstGeom>
          </p:spPr>
        </p:pic>
      </p:grpSp>
      <p:pic>
        <p:nvPicPr>
          <p:cNvPr id="3403" name="Grafik 3402"/>
          <p:cNvPicPr>
            <a:picLocks noChangeAspect="1"/>
          </p:cNvPicPr>
          <p:nvPr/>
        </p:nvPicPr>
        <p:blipFill>
          <a:blip r:embed="rId5"/>
          <a:stretch>
            <a:fillRect/>
          </a:stretch>
        </p:blipFill>
        <p:spPr>
          <a:xfrm>
            <a:off x="2007613" y="3989595"/>
            <a:ext cx="5762602" cy="1537319"/>
          </a:xfrm>
          <a:prstGeom prst="rect">
            <a:avLst/>
          </a:prstGeom>
        </p:spPr>
      </p:pic>
      <p:sp>
        <p:nvSpPr>
          <p:cNvPr id="3404" name="Rectangle 279"/>
          <p:cNvSpPr>
            <a:spLocks noChangeArrowheads="1"/>
          </p:cNvSpPr>
          <p:nvPr/>
        </p:nvSpPr>
        <p:spPr bwMode="auto">
          <a:xfrm>
            <a:off x="3401503" y="5525556"/>
            <a:ext cx="239039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b="0" i="0" u="none" strike="noStrike" cap="none" normalizeH="0" baseline="0" dirty="0" smtClean="0">
                <a:ln>
                  <a:noFill/>
                </a:ln>
                <a:solidFill>
                  <a:schemeClr val="tx1"/>
                </a:solidFill>
                <a:effectLst/>
                <a:ea typeface="Times New Roman" panose="02020603050405020304" pitchFamily="18" charset="0"/>
                <a:cs typeface="Arial" panose="020B0604020202020204" pitchFamily="34" charset="0"/>
              </a:rPr>
              <a:t>Kohlenstoffdioxid-Molekül</a:t>
            </a:r>
            <a:endParaRPr kumimoji="0" lang="de-DE" altLang="de-DE"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b="0" i="0" u="none" strike="noStrike" cap="none" normalizeH="0" baseline="0" dirty="0" smtClean="0">
                <a:ln>
                  <a:noFill/>
                </a:ln>
                <a:solidFill>
                  <a:schemeClr val="tx1"/>
                </a:solidFill>
                <a:effectLst/>
                <a:ea typeface="Times New Roman" panose="02020603050405020304" pitchFamily="18" charset="0"/>
                <a:cs typeface="Arial" panose="020B0604020202020204" pitchFamily="34" charset="0"/>
              </a:rPr>
              <a:t>Symbol:          </a:t>
            </a:r>
            <a:endParaRPr kumimoji="0" lang="de-DE" altLang="de-DE" b="0" i="0" u="none" strike="noStrike" cap="none" normalizeH="0" baseline="0" dirty="0" smtClean="0">
              <a:ln>
                <a:noFill/>
              </a:ln>
              <a:solidFill>
                <a:schemeClr val="tx1"/>
              </a:solidFill>
              <a:effectLst/>
            </a:endParaRPr>
          </a:p>
        </p:txBody>
      </p:sp>
      <p:pic>
        <p:nvPicPr>
          <p:cNvPr id="3405" name="Picture 27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14479" y="5765346"/>
            <a:ext cx="948871" cy="444606"/>
          </a:xfrm>
          <a:prstGeom prst="rect">
            <a:avLst/>
          </a:prstGeom>
          <a:noFill/>
          <a:extLst>
            <a:ext uri="{909E8E84-426E-40DD-AFC4-6F175D3DCCD1}">
              <a14:hiddenFill xmlns:a14="http://schemas.microsoft.com/office/drawing/2010/main">
                <a:solidFill>
                  <a:srgbClr val="FFFFFF"/>
                </a:solidFill>
              </a14:hiddenFill>
            </a:ext>
          </a:extLst>
        </p:spPr>
      </p:pic>
      <p:sp>
        <p:nvSpPr>
          <p:cNvPr id="305" name="AutoShape 2"/>
          <p:cNvSpPr>
            <a:spLocks/>
          </p:cNvSpPr>
          <p:nvPr/>
        </p:nvSpPr>
        <p:spPr bwMode="auto">
          <a:xfrm rot="16200000">
            <a:off x="4358150" y="2858873"/>
            <a:ext cx="394082" cy="2063750"/>
          </a:xfrm>
          <a:prstGeom prst="leftBrace">
            <a:avLst>
              <a:gd name="adj1" fmla="val 0"/>
              <a:gd name="adj2" fmla="val 49538"/>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Tree>
    <p:extLst>
      <p:ext uri="{BB962C8B-B14F-4D97-AF65-F5344CB8AC3E}">
        <p14:creationId xmlns:p14="http://schemas.microsoft.com/office/powerpoint/2010/main" val="11991341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5" y="140065"/>
            <a:ext cx="8229600" cy="1143000"/>
          </a:xfrm>
        </p:spPr>
        <p:txBody>
          <a:bodyPr>
            <a:normAutofit fontScale="90000"/>
          </a:bodyPr>
          <a:lstStyle/>
          <a:p>
            <a:pPr algn="ctr"/>
            <a:r>
              <a:rPr lang="de-DE" sz="3600" dirty="0" smtClean="0">
                <a:solidFill>
                  <a:schemeClr val="accent3">
                    <a:lumMod val="50000"/>
                  </a:schemeClr>
                </a:solidFill>
                <a:latin typeface="Arial" panose="020B0604020202020204" pitchFamily="34" charset="0"/>
                <a:cs typeface="Arial" panose="020B0604020202020204" pitchFamily="34" charset="0"/>
              </a:rPr>
              <a:t>Erklären von chemischen Reaktionen mit dem Schalenmodell</a:t>
            </a:r>
            <a:endParaRPr lang="de-DE" sz="3600" dirty="0">
              <a:solidFill>
                <a:schemeClr val="accent3">
                  <a:lumMod val="50000"/>
                </a:schemeClr>
              </a:solidFill>
              <a:latin typeface="Arial" panose="020B0604020202020204" pitchFamily="34" charset="0"/>
              <a:cs typeface="Arial" panose="020B0604020202020204" pitchFamily="34" charset="0"/>
            </a:endParaRPr>
          </a:p>
        </p:txBody>
      </p:sp>
      <p:sp>
        <p:nvSpPr>
          <p:cNvPr id="5" name="Inhaltsplatzhalter 4"/>
          <p:cNvSpPr>
            <a:spLocks noGrp="1"/>
          </p:cNvSpPr>
          <p:nvPr>
            <p:ph sz="quarter" idx="14"/>
          </p:nvPr>
        </p:nvSpPr>
        <p:spPr/>
        <p:txBody>
          <a:bodyPr/>
          <a:lstStyle/>
          <a:p>
            <a:endParaRPr lang="de-DE"/>
          </a:p>
        </p:txBody>
      </p:sp>
      <p:sp>
        <p:nvSpPr>
          <p:cNvPr id="120" name="Rectangle 117"/>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6" name="Inhaltsplatzhalter 5"/>
          <p:cNvSpPr>
            <a:spLocks noGrp="1"/>
          </p:cNvSpPr>
          <p:nvPr>
            <p:ph idx="1"/>
          </p:nvPr>
        </p:nvSpPr>
        <p:spPr>
          <a:xfrm>
            <a:off x="1043608" y="1198948"/>
            <a:ext cx="6174826" cy="4137323"/>
          </a:xfrm>
        </p:spPr>
        <p:txBody>
          <a:bodyPr/>
          <a:lstStyle/>
          <a:p>
            <a:r>
              <a:rPr lang="de-DE" sz="2400" dirty="0" smtClean="0">
                <a:solidFill>
                  <a:schemeClr val="accent3">
                    <a:lumMod val="50000"/>
                  </a:schemeClr>
                </a:solidFill>
                <a:latin typeface="Arial" panose="020B0604020202020204" pitchFamily="34" charset="0"/>
                <a:cs typeface="Arial" panose="020B0604020202020204" pitchFamily="34" charset="0"/>
              </a:rPr>
              <a:t>Reaktion von Kohlenstoff mit Sauerstoff</a:t>
            </a:r>
            <a:endParaRPr lang="de-DE" sz="2400" dirty="0">
              <a:solidFill>
                <a:schemeClr val="accent3">
                  <a:lumMod val="50000"/>
                </a:schemeClr>
              </a:solidFill>
              <a:latin typeface="Arial" panose="020B0604020202020204" pitchFamily="34" charset="0"/>
              <a:cs typeface="Arial" panose="020B0604020202020204" pitchFamily="34" charset="0"/>
            </a:endParaRPr>
          </a:p>
        </p:txBody>
      </p:sp>
      <p:sp>
        <p:nvSpPr>
          <p:cNvPr id="15" name="Inhaltsplatzhalter 14"/>
          <p:cNvSpPr>
            <a:spLocks noGrp="1"/>
          </p:cNvSpPr>
          <p:nvPr>
            <p:ph sz="quarter" idx="13"/>
          </p:nvPr>
        </p:nvSpPr>
        <p:spPr/>
        <p:txBody>
          <a:bodyPr/>
          <a:lstStyle/>
          <a:p>
            <a:endParaRPr lang="de-DE"/>
          </a:p>
        </p:txBody>
      </p:sp>
      <p:pic>
        <p:nvPicPr>
          <p:cNvPr id="3403" name="Grafik 3402"/>
          <p:cNvPicPr>
            <a:picLocks noChangeAspect="1"/>
          </p:cNvPicPr>
          <p:nvPr/>
        </p:nvPicPr>
        <p:blipFill>
          <a:blip r:embed="rId2"/>
          <a:stretch>
            <a:fillRect/>
          </a:stretch>
        </p:blipFill>
        <p:spPr>
          <a:xfrm>
            <a:off x="2007613" y="3989595"/>
            <a:ext cx="5762602" cy="1537319"/>
          </a:xfrm>
          <a:prstGeom prst="rect">
            <a:avLst/>
          </a:prstGeom>
        </p:spPr>
      </p:pic>
      <p:sp>
        <p:nvSpPr>
          <p:cNvPr id="3404" name="Rectangle 279"/>
          <p:cNvSpPr>
            <a:spLocks noChangeArrowheads="1"/>
          </p:cNvSpPr>
          <p:nvPr/>
        </p:nvSpPr>
        <p:spPr bwMode="auto">
          <a:xfrm>
            <a:off x="3401503" y="5525556"/>
            <a:ext cx="239039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b="0" i="0" u="none" strike="noStrike" cap="none" normalizeH="0" baseline="0" dirty="0" smtClean="0">
                <a:ln>
                  <a:noFill/>
                </a:ln>
                <a:solidFill>
                  <a:schemeClr val="tx1"/>
                </a:solidFill>
                <a:effectLst/>
                <a:ea typeface="Times New Roman" panose="02020603050405020304" pitchFamily="18" charset="0"/>
                <a:cs typeface="Arial" panose="020B0604020202020204" pitchFamily="34" charset="0"/>
              </a:rPr>
              <a:t>Kohlenstoffdioxid-Molekül</a:t>
            </a:r>
            <a:endParaRPr kumimoji="0" lang="de-DE" altLang="de-DE"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b="0" i="0" u="none" strike="noStrike" cap="none" normalizeH="0" baseline="0" dirty="0" smtClean="0">
                <a:ln>
                  <a:noFill/>
                </a:ln>
                <a:solidFill>
                  <a:schemeClr val="tx1"/>
                </a:solidFill>
                <a:effectLst/>
                <a:ea typeface="Times New Roman" panose="02020603050405020304" pitchFamily="18" charset="0"/>
                <a:cs typeface="Arial" panose="020B0604020202020204" pitchFamily="34" charset="0"/>
              </a:rPr>
              <a:t>Symbol:          </a:t>
            </a:r>
            <a:endParaRPr kumimoji="0" lang="de-DE" altLang="de-DE" b="0" i="0" u="none" strike="noStrike" cap="none" normalizeH="0" baseline="0" dirty="0" smtClean="0">
              <a:ln>
                <a:noFill/>
              </a:ln>
              <a:solidFill>
                <a:schemeClr val="tx1"/>
              </a:solidFill>
              <a:effectLst/>
            </a:endParaRPr>
          </a:p>
        </p:txBody>
      </p:sp>
      <p:pic>
        <p:nvPicPr>
          <p:cNvPr id="3405" name="Picture 27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4479" y="5765346"/>
            <a:ext cx="948871" cy="444606"/>
          </a:xfrm>
          <a:prstGeom prst="rect">
            <a:avLst/>
          </a:prstGeom>
          <a:noFill/>
          <a:extLst>
            <a:ext uri="{909E8E84-426E-40DD-AFC4-6F175D3DCCD1}">
              <a14:hiddenFill xmlns:a14="http://schemas.microsoft.com/office/drawing/2010/main">
                <a:solidFill>
                  <a:srgbClr val="FFFFFF"/>
                </a:solidFill>
              </a14:hiddenFill>
            </a:ext>
          </a:extLst>
        </p:spPr>
      </p:pic>
      <p:sp>
        <p:nvSpPr>
          <p:cNvPr id="23" name="Textfeld 22"/>
          <p:cNvSpPr txBox="1"/>
          <p:nvPr/>
        </p:nvSpPr>
        <p:spPr>
          <a:xfrm>
            <a:off x="323528" y="1748290"/>
            <a:ext cx="8280920" cy="2169825"/>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solidFill>
              <a:schemeClr val="tx1"/>
            </a:solidFill>
          </a:ln>
          <a:effectLst>
            <a:outerShdw blurRad="50800" dist="38100" dir="18900000" algn="bl" rotWithShape="0">
              <a:prstClr val="black">
                <a:alpha val="40000"/>
              </a:prstClr>
            </a:outerShdw>
          </a:effectLst>
        </p:spPr>
        <p:txBody>
          <a:bodyPr wrap="square" rtlCol="0">
            <a:spAutoFit/>
          </a:bodyPr>
          <a:lstStyle/>
          <a:p>
            <a:pPr>
              <a:lnSpc>
                <a:spcPct val="150000"/>
              </a:lnSpc>
            </a:pPr>
            <a:r>
              <a:rPr lang="de-DE" dirty="0"/>
              <a:t>Im </a:t>
            </a:r>
            <a:r>
              <a:rPr lang="de-DE" dirty="0" smtClean="0"/>
              <a:t>Kohlenstoffdioxid-Molekül </a:t>
            </a:r>
            <a:r>
              <a:rPr lang="de-DE" dirty="0"/>
              <a:t>bilden sich zwischen dem </a:t>
            </a:r>
            <a:r>
              <a:rPr lang="de-DE" dirty="0" smtClean="0"/>
              <a:t>Kohlenstoff-Atom </a:t>
            </a:r>
            <a:r>
              <a:rPr lang="de-DE" dirty="0"/>
              <a:t>und den </a:t>
            </a:r>
            <a:r>
              <a:rPr lang="de-DE" dirty="0" smtClean="0"/>
              <a:t>Sauerstoff-Atomen </a:t>
            </a:r>
            <a:r>
              <a:rPr lang="de-DE" b="1" dirty="0"/>
              <a:t>gemeinsame Elektronenpaare </a:t>
            </a:r>
            <a:r>
              <a:rPr lang="de-DE" dirty="0"/>
              <a:t>aus. </a:t>
            </a:r>
            <a:endParaRPr lang="de-DE" dirty="0" smtClean="0"/>
          </a:p>
          <a:p>
            <a:pPr>
              <a:lnSpc>
                <a:spcPct val="150000"/>
              </a:lnSpc>
            </a:pPr>
            <a:r>
              <a:rPr lang="de-DE" dirty="0" smtClean="0"/>
              <a:t>Die </a:t>
            </a:r>
            <a:r>
              <a:rPr lang="de-DE" dirty="0"/>
              <a:t>Atomhüllen der Atome durchdringen sich. </a:t>
            </a:r>
            <a:endParaRPr lang="de-DE" dirty="0" smtClean="0"/>
          </a:p>
          <a:p>
            <a:pPr>
              <a:lnSpc>
                <a:spcPct val="150000"/>
              </a:lnSpc>
            </a:pPr>
            <a:r>
              <a:rPr lang="de-DE" dirty="0" smtClean="0"/>
              <a:t>Das </a:t>
            </a:r>
            <a:r>
              <a:rPr lang="de-DE" dirty="0"/>
              <a:t>führt dazu, dass jedem der drei Atome im </a:t>
            </a:r>
            <a:r>
              <a:rPr lang="de-DE" dirty="0" smtClean="0"/>
              <a:t>Kohlenstoffdioxid-Molekül </a:t>
            </a:r>
            <a:r>
              <a:rPr lang="de-DE" b="1" dirty="0"/>
              <a:t>8 Außenelektronen</a:t>
            </a:r>
            <a:r>
              <a:rPr lang="de-DE" dirty="0"/>
              <a:t> zukommen. Die </a:t>
            </a:r>
            <a:r>
              <a:rPr lang="de-DE" b="1" dirty="0"/>
              <a:t>Oktettregel</a:t>
            </a:r>
            <a:r>
              <a:rPr lang="de-DE" dirty="0"/>
              <a:t> gilt also auch hier</a:t>
            </a:r>
            <a:r>
              <a:rPr lang="de-DE" dirty="0" smtClean="0"/>
              <a:t>.</a:t>
            </a:r>
            <a:r>
              <a:rPr lang="de-DE" dirty="0"/>
              <a:t> </a:t>
            </a:r>
          </a:p>
        </p:txBody>
      </p:sp>
    </p:spTree>
    <p:extLst>
      <p:ext uri="{BB962C8B-B14F-4D97-AF65-F5344CB8AC3E}">
        <p14:creationId xmlns:p14="http://schemas.microsoft.com/office/powerpoint/2010/main" val="314867189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5" y="-114300"/>
            <a:ext cx="8229600" cy="1143000"/>
          </a:xfrm>
        </p:spPr>
        <p:txBody>
          <a:bodyPr>
            <a:normAutofit/>
          </a:bodyPr>
          <a:lstStyle/>
          <a:p>
            <a:pPr algn="ctr"/>
            <a:r>
              <a:rPr lang="de-DE" sz="3200" dirty="0" smtClean="0">
                <a:solidFill>
                  <a:schemeClr val="accent3">
                    <a:lumMod val="50000"/>
                  </a:schemeClr>
                </a:solidFill>
                <a:latin typeface="Arial" panose="020B0604020202020204" pitchFamily="34" charset="0"/>
                <a:cs typeface="Arial" panose="020B0604020202020204" pitchFamily="34" charset="0"/>
              </a:rPr>
              <a:t>Systematisierung - Bindungsarten</a:t>
            </a:r>
            <a:endParaRPr lang="de-DE" sz="3200" dirty="0">
              <a:solidFill>
                <a:schemeClr val="accent3">
                  <a:lumMod val="50000"/>
                </a:schemeClr>
              </a:solidFill>
              <a:latin typeface="Arial" panose="020B0604020202020204" pitchFamily="34" charset="0"/>
              <a:cs typeface="Arial" panose="020B0604020202020204" pitchFamily="34" charset="0"/>
            </a:endParaRPr>
          </a:p>
        </p:txBody>
      </p:sp>
      <p:sp>
        <p:nvSpPr>
          <p:cNvPr id="5" name="Inhaltsplatzhalter 4"/>
          <p:cNvSpPr>
            <a:spLocks noGrp="1"/>
          </p:cNvSpPr>
          <p:nvPr>
            <p:ph sz="quarter" idx="14"/>
          </p:nvPr>
        </p:nvSpPr>
        <p:spPr/>
        <p:txBody>
          <a:bodyPr/>
          <a:lstStyle/>
          <a:p>
            <a:endParaRPr lang="de-DE"/>
          </a:p>
        </p:txBody>
      </p:sp>
      <p:sp>
        <p:nvSpPr>
          <p:cNvPr id="120" name="Rectangle 117"/>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graphicFrame>
        <p:nvGraphicFramePr>
          <p:cNvPr id="3" name="Inhaltsplatzhalter 2"/>
          <p:cNvGraphicFramePr>
            <a:graphicFrameLocks noGrp="1"/>
          </p:cNvGraphicFramePr>
          <p:nvPr>
            <p:ph idx="1"/>
            <p:extLst>
              <p:ext uri="{D42A27DB-BD31-4B8C-83A1-F6EECF244321}">
                <p14:modId xmlns:p14="http://schemas.microsoft.com/office/powerpoint/2010/main" val="406837525"/>
              </p:ext>
            </p:extLst>
          </p:nvPr>
        </p:nvGraphicFramePr>
        <p:xfrm>
          <a:off x="234711" y="794757"/>
          <a:ext cx="8640960" cy="5344371"/>
        </p:xfrm>
        <a:graphic>
          <a:graphicData uri="http://schemas.openxmlformats.org/drawingml/2006/table">
            <a:tbl>
              <a:tblPr firstRow="1" bandRow="1">
                <a:tableStyleId>{5C22544A-7EE6-4342-B048-85BDC9FD1C3A}</a:tableStyleId>
              </a:tblPr>
              <a:tblGrid>
                <a:gridCol w="2880320"/>
                <a:gridCol w="2880320"/>
                <a:gridCol w="2880320"/>
              </a:tblGrid>
              <a:tr h="871321">
                <a:tc>
                  <a:txBody>
                    <a:bodyPr/>
                    <a:lstStyle/>
                    <a:p>
                      <a:pPr algn="ctr">
                        <a:lnSpc>
                          <a:spcPct val="150000"/>
                        </a:lnSpc>
                        <a:spcAft>
                          <a:spcPts val="0"/>
                        </a:spcAft>
                      </a:pPr>
                      <a:r>
                        <a:rPr lang="de-DE" sz="2000" b="1" dirty="0">
                          <a:solidFill>
                            <a:srgbClr val="000000"/>
                          </a:solidFill>
                          <a:effectLst/>
                          <a:latin typeface="Univers LT Std 47 Cn Lt" panose="020B0406020202040204" pitchFamily="34" charset="0"/>
                          <a:ea typeface="Times New Roman" panose="02020603050405020304" pitchFamily="18" charset="0"/>
                          <a:cs typeface="Arial" panose="020B0604020202020204" pitchFamily="34" charset="0"/>
                        </a:rPr>
                        <a:t>Metallische </a:t>
                      </a:r>
                      <a:r>
                        <a:rPr lang="de-DE" sz="2000" b="1" dirty="0" smtClean="0">
                          <a:solidFill>
                            <a:srgbClr val="000000"/>
                          </a:solidFill>
                          <a:effectLst/>
                          <a:latin typeface="Univers LT Std 47 Cn Lt" panose="020B0406020202040204" pitchFamily="34" charset="0"/>
                          <a:ea typeface="Times New Roman" panose="02020603050405020304" pitchFamily="18" charset="0"/>
                          <a:cs typeface="Arial" panose="020B0604020202020204" pitchFamily="34" charset="0"/>
                        </a:rPr>
                        <a:t>Bindung</a:t>
                      </a:r>
                    </a:p>
                    <a:p>
                      <a:pPr algn="ctr">
                        <a:lnSpc>
                          <a:spcPct val="150000"/>
                        </a:lnSpc>
                        <a:spcAft>
                          <a:spcPts val="0"/>
                        </a:spcAft>
                      </a:pPr>
                      <a:r>
                        <a:rPr lang="de-DE" sz="2000" b="1" dirty="0">
                          <a:solidFill>
                            <a:srgbClr val="000000"/>
                          </a:solidFill>
                          <a:effectLst/>
                          <a:latin typeface="Univers LT Std 47 Cn Lt" panose="020B0406020202040204" pitchFamily="34" charset="0"/>
                          <a:ea typeface="Times New Roman" panose="02020603050405020304" pitchFamily="18" charset="0"/>
                          <a:cs typeface="Arial" panose="020B0604020202020204" pitchFamily="34" charset="0"/>
                        </a:rPr>
                        <a:t> </a:t>
                      </a:r>
                      <a:endParaRPr lang="de-DE"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75000"/>
                      </a:schemeClr>
                    </a:solidFill>
                  </a:tcPr>
                </a:tc>
                <a:tc>
                  <a:txBody>
                    <a:bodyPr/>
                    <a:lstStyle/>
                    <a:p>
                      <a:pPr algn="ctr">
                        <a:lnSpc>
                          <a:spcPct val="150000"/>
                        </a:lnSpc>
                        <a:spcAft>
                          <a:spcPts val="0"/>
                        </a:spcAft>
                      </a:pPr>
                      <a:r>
                        <a:rPr lang="de-DE" sz="2000" b="1" dirty="0">
                          <a:solidFill>
                            <a:srgbClr val="000000"/>
                          </a:solidFill>
                          <a:effectLst/>
                          <a:latin typeface="Univers LT Std 47 Cn Lt" panose="020B0406020202040204" pitchFamily="34" charset="0"/>
                          <a:ea typeface="Times New Roman" panose="02020603050405020304" pitchFamily="18" charset="0"/>
                          <a:cs typeface="Arial" panose="020B0604020202020204" pitchFamily="34" charset="0"/>
                        </a:rPr>
                        <a:t>Ionenbindung</a:t>
                      </a:r>
                      <a:endParaRPr lang="de-DE"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75000"/>
                      </a:schemeClr>
                    </a:solidFill>
                  </a:tcPr>
                </a:tc>
                <a:tc>
                  <a:txBody>
                    <a:bodyPr/>
                    <a:lstStyle/>
                    <a:p>
                      <a:pPr algn="ctr">
                        <a:lnSpc>
                          <a:spcPct val="150000"/>
                        </a:lnSpc>
                        <a:spcAft>
                          <a:spcPts val="0"/>
                        </a:spcAft>
                      </a:pPr>
                      <a:r>
                        <a:rPr lang="de-DE" sz="2000" b="1" dirty="0">
                          <a:solidFill>
                            <a:srgbClr val="000000"/>
                          </a:solidFill>
                          <a:effectLst/>
                          <a:latin typeface="Univers LT Std 47 Cn Lt" panose="020B0406020202040204" pitchFamily="34" charset="0"/>
                          <a:ea typeface="Times New Roman" panose="02020603050405020304" pitchFamily="18" charset="0"/>
                          <a:cs typeface="Arial" panose="020B0604020202020204" pitchFamily="34" charset="0"/>
                        </a:rPr>
                        <a:t>Atombindung</a:t>
                      </a:r>
                      <a:endParaRPr lang="de-DE"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75000"/>
                      </a:schemeClr>
                    </a:solidFill>
                  </a:tcPr>
                </a:tc>
              </a:tr>
              <a:tr h="863811">
                <a:tc>
                  <a:txBody>
                    <a:bodyPr/>
                    <a:lstStyle/>
                    <a:p>
                      <a:pPr algn="ctr">
                        <a:lnSpc>
                          <a:spcPct val="150000"/>
                        </a:lnSpc>
                        <a:spcAft>
                          <a:spcPts val="0"/>
                        </a:spcAft>
                      </a:pPr>
                      <a:r>
                        <a:rPr lang="de-DE" sz="1800" dirty="0">
                          <a:solidFill>
                            <a:srgbClr val="000000"/>
                          </a:solidFill>
                          <a:effectLst/>
                          <a:latin typeface="Univers LT Std 47 Cn Lt" panose="020B0406020202040204" pitchFamily="34" charset="0"/>
                          <a:ea typeface="Times New Roman" panose="02020603050405020304" pitchFamily="18" charset="0"/>
                          <a:cs typeface="Arial" panose="020B0604020202020204" pitchFamily="34" charset="0"/>
                        </a:rPr>
                        <a:t>zwischen </a:t>
                      </a:r>
                      <a:r>
                        <a:rPr lang="de-DE" sz="1800" b="1" dirty="0" smtClean="0">
                          <a:solidFill>
                            <a:srgbClr val="000000"/>
                          </a:solidFill>
                          <a:effectLst/>
                          <a:latin typeface="Univers LT Std 47 Cn Lt" panose="020B0406020202040204" pitchFamily="34" charset="0"/>
                          <a:ea typeface="Times New Roman" panose="02020603050405020304" pitchFamily="18" charset="0"/>
                          <a:cs typeface="Arial" panose="020B0604020202020204" pitchFamily="34" charset="0"/>
                        </a:rPr>
                        <a:t>Metall-Atomen</a:t>
                      </a:r>
                      <a:r>
                        <a:rPr lang="de-DE" sz="1800" dirty="0" smtClean="0">
                          <a:solidFill>
                            <a:srgbClr val="000000"/>
                          </a:solidFill>
                          <a:effectLst/>
                          <a:latin typeface="Univers LT Std 47 Cn Lt" panose="020B0406020202040204" pitchFamily="34" charset="0"/>
                          <a:ea typeface="Times New Roman" panose="02020603050405020304" pitchFamily="18" charset="0"/>
                          <a:cs typeface="Arial" panose="020B0604020202020204" pitchFamily="34" charset="0"/>
                        </a:rPr>
                        <a:t> </a:t>
                      </a:r>
                      <a:r>
                        <a:rPr lang="de-DE" sz="1800" dirty="0">
                          <a:solidFill>
                            <a:srgbClr val="000000"/>
                          </a:solidFill>
                          <a:effectLst/>
                          <a:latin typeface="Univers LT Std 47 Cn Lt" panose="020B0406020202040204" pitchFamily="34" charset="0"/>
                          <a:ea typeface="Times New Roman" panose="02020603050405020304" pitchFamily="18" charset="0"/>
                          <a:cs typeface="Arial" panose="020B0604020202020204" pitchFamily="34" charset="0"/>
                        </a:rPr>
                        <a:t>wirksam</a:t>
                      </a:r>
                      <a:endParaRPr lang="de-DE"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a:lnSpc>
                          <a:spcPct val="150000"/>
                        </a:lnSpc>
                        <a:spcAft>
                          <a:spcPts val="0"/>
                        </a:spcAft>
                      </a:pPr>
                      <a:r>
                        <a:rPr lang="de-DE" sz="1800" dirty="0">
                          <a:solidFill>
                            <a:srgbClr val="000000"/>
                          </a:solidFill>
                          <a:effectLst/>
                          <a:latin typeface="Univers LT Std 47 Cn Lt" panose="020B0406020202040204" pitchFamily="34" charset="0"/>
                          <a:ea typeface="Times New Roman" panose="02020603050405020304" pitchFamily="18" charset="0"/>
                          <a:cs typeface="Arial" panose="020B0604020202020204" pitchFamily="34" charset="0"/>
                        </a:rPr>
                        <a:t>zwischen </a:t>
                      </a:r>
                      <a:r>
                        <a:rPr lang="de-DE" sz="1800" b="1" dirty="0">
                          <a:solidFill>
                            <a:srgbClr val="000000"/>
                          </a:solidFill>
                          <a:effectLst/>
                          <a:latin typeface="Univers LT Std 47 Cn Lt" panose="020B0406020202040204" pitchFamily="34" charset="0"/>
                          <a:ea typeface="Times New Roman" panose="02020603050405020304" pitchFamily="18" charset="0"/>
                          <a:cs typeface="Arial" panose="020B0604020202020204" pitchFamily="34" charset="0"/>
                        </a:rPr>
                        <a:t>Ionen</a:t>
                      </a:r>
                      <a:r>
                        <a:rPr lang="de-DE" sz="1800" dirty="0">
                          <a:solidFill>
                            <a:srgbClr val="000000"/>
                          </a:solidFill>
                          <a:effectLst/>
                          <a:latin typeface="Univers LT Std 47 Cn Lt" panose="020B0406020202040204" pitchFamily="34" charset="0"/>
                          <a:ea typeface="Times New Roman" panose="02020603050405020304" pitchFamily="18" charset="0"/>
                          <a:cs typeface="Arial" panose="020B0604020202020204" pitchFamily="34" charset="0"/>
                        </a:rPr>
                        <a:t> wirksam</a:t>
                      </a:r>
                      <a:endParaRPr lang="de-DE"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a:lnSpc>
                          <a:spcPct val="150000"/>
                        </a:lnSpc>
                        <a:spcAft>
                          <a:spcPts val="0"/>
                        </a:spcAft>
                      </a:pPr>
                      <a:r>
                        <a:rPr lang="de-DE" sz="1800" dirty="0">
                          <a:solidFill>
                            <a:srgbClr val="000000"/>
                          </a:solidFill>
                          <a:effectLst/>
                          <a:latin typeface="Univers LT Std 47 Cn Lt" panose="020B0406020202040204" pitchFamily="34" charset="0"/>
                          <a:ea typeface="Times New Roman" panose="02020603050405020304" pitchFamily="18" charset="0"/>
                          <a:cs typeface="Arial" panose="020B0604020202020204" pitchFamily="34" charset="0"/>
                        </a:rPr>
                        <a:t>zwischen </a:t>
                      </a:r>
                      <a:r>
                        <a:rPr lang="de-DE" sz="1800" b="1" dirty="0">
                          <a:solidFill>
                            <a:srgbClr val="000000"/>
                          </a:solidFill>
                          <a:effectLst/>
                          <a:latin typeface="Univers LT Std 47 Cn Lt" panose="020B0406020202040204" pitchFamily="34" charset="0"/>
                          <a:ea typeface="Times New Roman" panose="02020603050405020304" pitchFamily="18" charset="0"/>
                          <a:cs typeface="Arial" panose="020B0604020202020204" pitchFamily="34" charset="0"/>
                        </a:rPr>
                        <a:t>Atomen</a:t>
                      </a:r>
                      <a:r>
                        <a:rPr lang="de-DE" sz="1800" dirty="0">
                          <a:solidFill>
                            <a:srgbClr val="000000"/>
                          </a:solidFill>
                          <a:effectLst/>
                          <a:latin typeface="Univers LT Std 47 Cn Lt" panose="020B0406020202040204" pitchFamily="34" charset="0"/>
                          <a:ea typeface="Times New Roman" panose="02020603050405020304" pitchFamily="18" charset="0"/>
                          <a:cs typeface="Arial" panose="020B0604020202020204" pitchFamily="34" charset="0"/>
                        </a:rPr>
                        <a:t> (außer </a:t>
                      </a:r>
                      <a:r>
                        <a:rPr lang="de-DE" sz="1800" dirty="0" smtClean="0">
                          <a:solidFill>
                            <a:srgbClr val="000000"/>
                          </a:solidFill>
                          <a:effectLst/>
                          <a:latin typeface="Univers LT Std 47 Cn Lt" panose="020B0406020202040204" pitchFamily="34" charset="0"/>
                          <a:ea typeface="Times New Roman" panose="02020603050405020304" pitchFamily="18" charset="0"/>
                          <a:cs typeface="Arial" panose="020B0604020202020204" pitchFamily="34" charset="0"/>
                        </a:rPr>
                        <a:t>Metall-Atomen</a:t>
                      </a:r>
                      <a:r>
                        <a:rPr lang="de-DE" sz="1800" dirty="0">
                          <a:solidFill>
                            <a:srgbClr val="000000"/>
                          </a:solidFill>
                          <a:effectLst/>
                          <a:latin typeface="Univers LT Std 47 Cn Lt" panose="020B0406020202040204" pitchFamily="34" charset="0"/>
                          <a:ea typeface="Times New Roman" panose="02020603050405020304" pitchFamily="18" charset="0"/>
                          <a:cs typeface="Arial" panose="020B0604020202020204" pitchFamily="34" charset="0"/>
                        </a:rPr>
                        <a:t>) wirksam</a:t>
                      </a:r>
                      <a:endParaRPr lang="de-DE"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r>
              <a:tr h="392095">
                <a:tc>
                  <a:txBody>
                    <a:bodyPr/>
                    <a:lstStyle/>
                    <a:p>
                      <a:pPr algn="ctr">
                        <a:lnSpc>
                          <a:spcPct val="150000"/>
                        </a:lnSpc>
                        <a:spcAft>
                          <a:spcPts val="0"/>
                        </a:spcAft>
                      </a:pPr>
                      <a:r>
                        <a:rPr lang="de-DE" sz="1800" b="1" dirty="0">
                          <a:solidFill>
                            <a:srgbClr val="000000"/>
                          </a:solidFill>
                          <a:effectLst/>
                          <a:latin typeface="Univers LT Std 47 Cn Lt" panose="020B0406020202040204" pitchFamily="34" charset="0"/>
                          <a:ea typeface="Times New Roman" panose="02020603050405020304" pitchFamily="18" charset="0"/>
                          <a:cs typeface="Arial" panose="020B0604020202020204" pitchFamily="34" charset="0"/>
                        </a:rPr>
                        <a:t>ungerichtet </a:t>
                      </a:r>
                      <a:endParaRPr lang="de-DE"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lnSpc>
                          <a:spcPct val="150000"/>
                        </a:lnSpc>
                        <a:spcAft>
                          <a:spcPts val="0"/>
                        </a:spcAft>
                      </a:pPr>
                      <a:r>
                        <a:rPr lang="de-DE" sz="1800" b="1" dirty="0">
                          <a:solidFill>
                            <a:srgbClr val="000000"/>
                          </a:solidFill>
                          <a:effectLst/>
                          <a:latin typeface="Univers LT Std 47 Cn Lt" panose="020B0406020202040204" pitchFamily="34" charset="0"/>
                          <a:ea typeface="Times New Roman" panose="02020603050405020304" pitchFamily="18" charset="0"/>
                          <a:cs typeface="Arial" panose="020B0604020202020204" pitchFamily="34" charset="0"/>
                        </a:rPr>
                        <a:t>ungerichtet</a:t>
                      </a:r>
                      <a:r>
                        <a:rPr lang="de-DE" sz="1800" dirty="0">
                          <a:solidFill>
                            <a:srgbClr val="000000"/>
                          </a:solidFill>
                          <a:effectLst/>
                          <a:latin typeface="Univers LT Std 47 Cn Lt" panose="020B0406020202040204" pitchFamily="34" charset="0"/>
                          <a:ea typeface="Times New Roman" panose="02020603050405020304" pitchFamily="18" charset="0"/>
                          <a:cs typeface="Arial" panose="020B0604020202020204" pitchFamily="34" charset="0"/>
                        </a:rPr>
                        <a:t> </a:t>
                      </a:r>
                      <a:endParaRPr lang="de-DE"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lnSpc>
                          <a:spcPct val="150000"/>
                        </a:lnSpc>
                        <a:spcAft>
                          <a:spcPts val="0"/>
                        </a:spcAft>
                      </a:pPr>
                      <a:r>
                        <a:rPr lang="de-DE" sz="1800" b="1" dirty="0">
                          <a:solidFill>
                            <a:srgbClr val="000000"/>
                          </a:solidFill>
                          <a:effectLst/>
                          <a:latin typeface="Univers LT Std 47 Cn Lt" panose="020B0406020202040204" pitchFamily="34" charset="0"/>
                          <a:ea typeface="Times New Roman" panose="02020603050405020304" pitchFamily="18" charset="0"/>
                          <a:cs typeface="Arial" panose="020B0604020202020204" pitchFamily="34" charset="0"/>
                        </a:rPr>
                        <a:t>gerichtet</a:t>
                      </a:r>
                      <a:r>
                        <a:rPr lang="de-DE" sz="1800" dirty="0">
                          <a:solidFill>
                            <a:srgbClr val="000000"/>
                          </a:solidFill>
                          <a:effectLst/>
                          <a:latin typeface="Univers LT Std 47 Cn Lt" panose="020B0406020202040204" pitchFamily="34" charset="0"/>
                          <a:ea typeface="Times New Roman" panose="02020603050405020304" pitchFamily="18" charset="0"/>
                          <a:cs typeface="Arial" panose="020B0604020202020204" pitchFamily="34" charset="0"/>
                        </a:rPr>
                        <a:t> </a:t>
                      </a:r>
                      <a:endParaRPr lang="de-DE"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r>
              <a:tr h="3006059">
                <a:tc>
                  <a:txBody>
                    <a:bodyPr/>
                    <a:lstStyle/>
                    <a:p>
                      <a:pPr algn="ctr">
                        <a:lnSpc>
                          <a:spcPct val="150000"/>
                        </a:lnSpc>
                        <a:spcAft>
                          <a:spcPts val="0"/>
                        </a:spcAft>
                      </a:pPr>
                      <a:r>
                        <a:rPr lang="de-DE" sz="1800" dirty="0">
                          <a:solidFill>
                            <a:srgbClr val="000000"/>
                          </a:solidFill>
                          <a:effectLst/>
                          <a:latin typeface="Univers LT Std 47 Cn Lt" panose="020B0406020202040204" pitchFamily="34" charset="0"/>
                          <a:ea typeface="Times New Roman" panose="02020603050405020304" pitchFamily="18" charset="0"/>
                          <a:cs typeface="Arial" panose="020B0604020202020204" pitchFamily="34" charset="0"/>
                        </a:rPr>
                        <a:t>durch </a:t>
                      </a:r>
                      <a:r>
                        <a:rPr lang="de-DE" sz="1800" b="1" dirty="0">
                          <a:solidFill>
                            <a:srgbClr val="000000"/>
                          </a:solidFill>
                          <a:effectLst/>
                          <a:latin typeface="Univers LT Std 47 Cn Lt" panose="020B0406020202040204" pitchFamily="34" charset="0"/>
                          <a:ea typeface="Times New Roman" panose="02020603050405020304" pitchFamily="18" charset="0"/>
                          <a:cs typeface="Arial" panose="020B0604020202020204" pitchFamily="34" charset="0"/>
                        </a:rPr>
                        <a:t>Anziehung</a:t>
                      </a:r>
                      <a:r>
                        <a:rPr lang="de-DE" sz="1800" dirty="0">
                          <a:solidFill>
                            <a:srgbClr val="000000"/>
                          </a:solidFill>
                          <a:effectLst/>
                          <a:latin typeface="Univers LT Std 47 Cn Lt" panose="020B0406020202040204" pitchFamily="34" charset="0"/>
                          <a:ea typeface="Times New Roman" panose="02020603050405020304" pitchFamily="18" charset="0"/>
                          <a:cs typeface="Arial" panose="020B0604020202020204" pitchFamily="34" charset="0"/>
                        </a:rPr>
                        <a:t> zwischen den </a:t>
                      </a:r>
                      <a:r>
                        <a:rPr lang="de-DE" sz="1800" b="1" dirty="0">
                          <a:solidFill>
                            <a:srgbClr val="000000"/>
                          </a:solidFill>
                          <a:effectLst/>
                          <a:latin typeface="Univers LT Std 47 Cn Lt" panose="020B0406020202040204" pitchFamily="34" charset="0"/>
                          <a:ea typeface="Times New Roman" panose="02020603050405020304" pitchFamily="18" charset="0"/>
                          <a:cs typeface="Arial" panose="020B0604020202020204" pitchFamily="34" charset="0"/>
                        </a:rPr>
                        <a:t>frei beweglichen, negativ geladenen Außenelektronen</a:t>
                      </a:r>
                      <a:r>
                        <a:rPr lang="de-DE" sz="1800" dirty="0">
                          <a:solidFill>
                            <a:srgbClr val="000000"/>
                          </a:solidFill>
                          <a:effectLst/>
                          <a:latin typeface="Univers LT Std 47 Cn Lt" panose="020B0406020202040204" pitchFamily="34" charset="0"/>
                          <a:ea typeface="Times New Roman" panose="02020603050405020304" pitchFamily="18" charset="0"/>
                          <a:cs typeface="Arial" panose="020B0604020202020204" pitchFamily="34" charset="0"/>
                        </a:rPr>
                        <a:t> und den </a:t>
                      </a:r>
                      <a:r>
                        <a:rPr lang="de-DE" sz="1800" b="1" dirty="0">
                          <a:solidFill>
                            <a:srgbClr val="000000"/>
                          </a:solidFill>
                          <a:effectLst/>
                          <a:latin typeface="Univers LT Std 47 Cn Lt" panose="020B0406020202040204" pitchFamily="34" charset="0"/>
                          <a:ea typeface="Times New Roman" panose="02020603050405020304" pitchFamily="18" charset="0"/>
                          <a:cs typeface="Arial" panose="020B0604020202020204" pitchFamily="34" charset="0"/>
                        </a:rPr>
                        <a:t>positiv</a:t>
                      </a:r>
                      <a:r>
                        <a:rPr lang="de-DE" sz="1800" dirty="0">
                          <a:solidFill>
                            <a:srgbClr val="000000"/>
                          </a:solidFill>
                          <a:effectLst/>
                          <a:latin typeface="Univers LT Std 47 Cn Lt" panose="020B0406020202040204" pitchFamily="34" charset="0"/>
                          <a:ea typeface="Times New Roman" panose="02020603050405020304" pitchFamily="18" charset="0"/>
                          <a:cs typeface="Arial" panose="020B0604020202020204" pitchFamily="34" charset="0"/>
                        </a:rPr>
                        <a:t> geladenen </a:t>
                      </a:r>
                      <a:r>
                        <a:rPr lang="de-DE" sz="1800" b="1" dirty="0" smtClean="0">
                          <a:solidFill>
                            <a:srgbClr val="000000"/>
                          </a:solidFill>
                          <a:effectLst/>
                          <a:latin typeface="Univers LT Std 47 Cn Lt" panose="020B0406020202040204" pitchFamily="34" charset="0"/>
                          <a:ea typeface="Times New Roman" panose="02020603050405020304" pitchFamily="18" charset="0"/>
                          <a:cs typeface="Arial" panose="020B0604020202020204" pitchFamily="34" charset="0"/>
                        </a:rPr>
                        <a:t>Atomrümpfen</a:t>
                      </a:r>
                    </a:p>
                    <a:p>
                      <a:pPr algn="ctr">
                        <a:lnSpc>
                          <a:spcPct val="150000"/>
                        </a:lnSpc>
                        <a:spcAft>
                          <a:spcPts val="0"/>
                        </a:spcAft>
                      </a:pPr>
                      <a:endParaRPr lang="de-DE"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a:lnSpc>
                          <a:spcPct val="150000"/>
                        </a:lnSpc>
                        <a:spcAft>
                          <a:spcPts val="0"/>
                        </a:spcAft>
                      </a:pPr>
                      <a:r>
                        <a:rPr lang="de-DE" sz="1800" dirty="0">
                          <a:solidFill>
                            <a:srgbClr val="000000"/>
                          </a:solidFill>
                          <a:effectLst/>
                          <a:latin typeface="Univers LT Std 47 Cn Lt" panose="020B0406020202040204" pitchFamily="34" charset="0"/>
                          <a:ea typeface="Times New Roman" panose="02020603050405020304" pitchFamily="18" charset="0"/>
                          <a:cs typeface="Arial" panose="020B0604020202020204" pitchFamily="34" charset="0"/>
                        </a:rPr>
                        <a:t>durch Anziehung zwischen </a:t>
                      </a:r>
                      <a:r>
                        <a:rPr lang="de-DE" sz="1800" b="1" dirty="0">
                          <a:solidFill>
                            <a:srgbClr val="000000"/>
                          </a:solidFill>
                          <a:effectLst/>
                          <a:latin typeface="Univers LT Std 47 Cn Lt" panose="020B0406020202040204" pitchFamily="34" charset="0"/>
                          <a:ea typeface="Times New Roman" panose="02020603050405020304" pitchFamily="18" charset="0"/>
                          <a:cs typeface="Arial" panose="020B0604020202020204" pitchFamily="34" charset="0"/>
                        </a:rPr>
                        <a:t>positiven</a:t>
                      </a:r>
                      <a:r>
                        <a:rPr lang="de-DE" sz="1800" dirty="0">
                          <a:solidFill>
                            <a:srgbClr val="000000"/>
                          </a:solidFill>
                          <a:effectLst/>
                          <a:latin typeface="Univers LT Std 47 Cn Lt" panose="020B0406020202040204" pitchFamily="34" charset="0"/>
                          <a:ea typeface="Times New Roman" panose="02020603050405020304" pitchFamily="18" charset="0"/>
                          <a:cs typeface="Arial" panose="020B0604020202020204" pitchFamily="34" charset="0"/>
                        </a:rPr>
                        <a:t> und </a:t>
                      </a:r>
                      <a:r>
                        <a:rPr lang="de-DE" sz="1800" b="1" dirty="0">
                          <a:solidFill>
                            <a:srgbClr val="000000"/>
                          </a:solidFill>
                          <a:effectLst/>
                          <a:latin typeface="Univers LT Std 47 Cn Lt" panose="020B0406020202040204" pitchFamily="34" charset="0"/>
                          <a:ea typeface="Times New Roman" panose="02020603050405020304" pitchFamily="18" charset="0"/>
                          <a:cs typeface="Arial" panose="020B0604020202020204" pitchFamily="34" charset="0"/>
                        </a:rPr>
                        <a:t>negativen</a:t>
                      </a:r>
                      <a:r>
                        <a:rPr lang="de-DE" sz="1800" dirty="0">
                          <a:solidFill>
                            <a:srgbClr val="000000"/>
                          </a:solidFill>
                          <a:effectLst/>
                          <a:latin typeface="Univers LT Std 47 Cn Lt" panose="020B0406020202040204" pitchFamily="34" charset="0"/>
                          <a:ea typeface="Times New Roman" panose="02020603050405020304" pitchFamily="18" charset="0"/>
                          <a:cs typeface="Arial" panose="020B0604020202020204" pitchFamily="34" charset="0"/>
                        </a:rPr>
                        <a:t> Ladungen</a:t>
                      </a:r>
                      <a:endParaRPr lang="de-DE"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a:lnSpc>
                          <a:spcPct val="150000"/>
                        </a:lnSpc>
                        <a:spcAft>
                          <a:spcPts val="0"/>
                        </a:spcAft>
                      </a:pPr>
                      <a:r>
                        <a:rPr lang="de-DE" sz="1800" dirty="0">
                          <a:solidFill>
                            <a:srgbClr val="000000"/>
                          </a:solidFill>
                          <a:effectLst/>
                          <a:latin typeface="Univers LT Std 47 Cn Lt" panose="020B0406020202040204" pitchFamily="34" charset="0"/>
                          <a:ea typeface="Times New Roman" panose="02020603050405020304" pitchFamily="18" charset="0"/>
                          <a:cs typeface="Arial" panose="020B0604020202020204" pitchFamily="34" charset="0"/>
                        </a:rPr>
                        <a:t>durch </a:t>
                      </a:r>
                      <a:r>
                        <a:rPr lang="de-DE" sz="1800" b="1" dirty="0">
                          <a:solidFill>
                            <a:srgbClr val="000000"/>
                          </a:solidFill>
                          <a:effectLst/>
                          <a:latin typeface="Univers LT Std 47 Cn Lt" panose="020B0406020202040204" pitchFamily="34" charset="0"/>
                          <a:ea typeface="Times New Roman" panose="02020603050405020304" pitchFamily="18" charset="0"/>
                          <a:cs typeface="Arial" panose="020B0604020202020204" pitchFamily="34" charset="0"/>
                        </a:rPr>
                        <a:t>gemeinsame</a:t>
                      </a:r>
                      <a:r>
                        <a:rPr lang="de-DE" sz="1800" dirty="0">
                          <a:solidFill>
                            <a:srgbClr val="000000"/>
                          </a:solidFill>
                          <a:effectLst/>
                          <a:latin typeface="Univers LT Std 47 Cn Lt" panose="020B0406020202040204" pitchFamily="34" charset="0"/>
                          <a:ea typeface="Times New Roman" panose="02020603050405020304" pitchFamily="18" charset="0"/>
                          <a:cs typeface="Arial" panose="020B0604020202020204" pitchFamily="34" charset="0"/>
                        </a:rPr>
                        <a:t> </a:t>
                      </a:r>
                      <a:r>
                        <a:rPr lang="de-DE" sz="1800" b="1" dirty="0">
                          <a:solidFill>
                            <a:srgbClr val="000000"/>
                          </a:solidFill>
                          <a:effectLst/>
                          <a:latin typeface="Univers LT Std 47 Cn Lt" panose="020B0406020202040204" pitchFamily="34" charset="0"/>
                          <a:ea typeface="Times New Roman" panose="02020603050405020304" pitchFamily="18" charset="0"/>
                          <a:cs typeface="Arial" panose="020B0604020202020204" pitchFamily="34" charset="0"/>
                        </a:rPr>
                        <a:t>Elektronenpaare</a:t>
                      </a:r>
                      <a:endParaRPr lang="de-DE"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r>
            </a:tbl>
          </a:graphicData>
        </a:graphic>
      </p:graphicFrame>
      <p:sp>
        <p:nvSpPr>
          <p:cNvPr id="15" name="Inhaltsplatzhalter 14"/>
          <p:cNvSpPr>
            <a:spLocks noGrp="1"/>
          </p:cNvSpPr>
          <p:nvPr>
            <p:ph sz="quarter" idx="13"/>
          </p:nvPr>
        </p:nvSpPr>
        <p:spPr/>
        <p:txBody>
          <a:bodyPr/>
          <a:lstStyle/>
          <a:p>
            <a:endParaRPr lang="de-DE"/>
          </a:p>
        </p:txBody>
      </p:sp>
    </p:spTree>
    <p:extLst>
      <p:ext uri="{BB962C8B-B14F-4D97-AF65-F5344CB8AC3E}">
        <p14:creationId xmlns:p14="http://schemas.microsoft.com/office/powerpoint/2010/main" val="256889987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ctr"/>
            <a:r>
              <a:rPr lang="de-DE" sz="3200" dirty="0" smtClean="0">
                <a:solidFill>
                  <a:schemeClr val="accent3">
                    <a:lumMod val="50000"/>
                  </a:schemeClr>
                </a:solidFill>
                <a:latin typeface="Arial" panose="020B0604020202020204" pitchFamily="34" charset="0"/>
                <a:cs typeface="Arial" panose="020B0604020202020204" pitchFamily="34" charset="0"/>
              </a:rPr>
              <a:t>Redoxreaktionen</a:t>
            </a:r>
            <a:endParaRPr lang="de-DE" sz="3200" dirty="0">
              <a:solidFill>
                <a:schemeClr val="accent3">
                  <a:lumMod val="50000"/>
                </a:schemeClr>
              </a:solidFill>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a:xfrm>
            <a:off x="454203" y="1417638"/>
            <a:ext cx="8795320" cy="4525963"/>
          </a:xfrm>
        </p:spPr>
        <p:txBody>
          <a:bodyPr/>
          <a:lstStyle/>
          <a:p>
            <a:r>
              <a:rPr lang="de-DE" sz="2800" dirty="0">
                <a:solidFill>
                  <a:schemeClr val="accent3">
                    <a:lumMod val="50000"/>
                  </a:schemeClr>
                </a:solidFill>
              </a:rPr>
              <a:t>Was passiert, wenn man Kupferdraht </a:t>
            </a:r>
            <a:r>
              <a:rPr lang="de-DE" sz="2800" dirty="0" smtClean="0">
                <a:solidFill>
                  <a:schemeClr val="accent3">
                    <a:lumMod val="50000"/>
                  </a:schemeClr>
                </a:solidFill>
              </a:rPr>
              <a:t>in Silbernitratlösung </a:t>
            </a:r>
            <a:r>
              <a:rPr lang="de-DE" sz="2800" dirty="0">
                <a:solidFill>
                  <a:schemeClr val="accent3">
                    <a:lumMod val="50000"/>
                  </a:schemeClr>
                </a:solidFill>
              </a:rPr>
              <a:t>taucht?</a:t>
            </a:r>
          </a:p>
          <a:p>
            <a:endParaRPr lang="de-DE" dirty="0"/>
          </a:p>
        </p:txBody>
      </p:sp>
      <p:sp>
        <p:nvSpPr>
          <p:cNvPr id="4" name="Inhaltsplatzhalter 3"/>
          <p:cNvSpPr>
            <a:spLocks noGrp="1"/>
          </p:cNvSpPr>
          <p:nvPr>
            <p:ph sz="quarter" idx="13"/>
          </p:nvPr>
        </p:nvSpPr>
        <p:spPr/>
        <p:txBody>
          <a:bodyPr/>
          <a:lstStyle/>
          <a:p>
            <a:endParaRPr lang="de-DE"/>
          </a:p>
        </p:txBody>
      </p:sp>
      <p:sp>
        <p:nvSpPr>
          <p:cNvPr id="5" name="Inhaltsplatzhalter 4"/>
          <p:cNvSpPr>
            <a:spLocks noGrp="1"/>
          </p:cNvSpPr>
          <p:nvPr>
            <p:ph sz="quarter" idx="14"/>
          </p:nvPr>
        </p:nvSpPr>
        <p:spPr/>
        <p:txBody>
          <a:bodyPr/>
          <a:lstStyle/>
          <a:p>
            <a:endParaRPr lang="de-DE"/>
          </a:p>
        </p:txBody>
      </p:sp>
      <p:sp>
        <p:nvSpPr>
          <p:cNvPr id="18" name="Textfeld 17"/>
          <p:cNvSpPr txBox="1"/>
          <p:nvPr/>
        </p:nvSpPr>
        <p:spPr>
          <a:xfrm>
            <a:off x="467545" y="4189275"/>
            <a:ext cx="8207506" cy="1754326"/>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solidFill>
              <a:schemeClr val="tx1"/>
            </a:solidFill>
          </a:ln>
          <a:effectLst>
            <a:outerShdw blurRad="50800" dist="38100" dir="18900000" algn="bl" rotWithShape="0">
              <a:prstClr val="black">
                <a:alpha val="40000"/>
              </a:prstClr>
            </a:outerShdw>
          </a:effectLst>
        </p:spPr>
        <p:txBody>
          <a:bodyPr wrap="square" rtlCol="0">
            <a:spAutoFit/>
          </a:bodyPr>
          <a:lstStyle/>
          <a:p>
            <a:pPr>
              <a:lnSpc>
                <a:spcPct val="150000"/>
              </a:lnSpc>
            </a:pPr>
            <a:r>
              <a:rPr lang="de-DE" b="1" dirty="0"/>
              <a:t>Wichtig</a:t>
            </a:r>
            <a:r>
              <a:rPr lang="de-DE" dirty="0"/>
              <a:t>:</a:t>
            </a:r>
          </a:p>
          <a:p>
            <a:pPr>
              <a:lnSpc>
                <a:spcPct val="150000"/>
              </a:lnSpc>
            </a:pPr>
            <a:r>
              <a:rPr lang="de-DE" dirty="0" smtClean="0"/>
              <a:t>Redoxreaktionen </a:t>
            </a:r>
            <a:r>
              <a:rPr lang="de-DE" dirty="0"/>
              <a:t>sind </a:t>
            </a:r>
            <a:r>
              <a:rPr lang="de-DE" dirty="0" smtClean="0"/>
              <a:t>Reaktionen, </a:t>
            </a:r>
            <a:r>
              <a:rPr lang="de-DE" dirty="0"/>
              <a:t>bei </a:t>
            </a:r>
            <a:r>
              <a:rPr lang="de-DE" dirty="0" smtClean="0"/>
              <a:t>denen </a:t>
            </a:r>
            <a:r>
              <a:rPr lang="de-DE" dirty="0"/>
              <a:t>Elektronen ausgetauscht werden.</a:t>
            </a:r>
          </a:p>
          <a:p>
            <a:pPr>
              <a:lnSpc>
                <a:spcPct val="150000"/>
              </a:lnSpc>
            </a:pPr>
            <a:r>
              <a:rPr lang="de-DE" b="1" dirty="0"/>
              <a:t>Oxidation</a:t>
            </a:r>
            <a:r>
              <a:rPr lang="de-DE" dirty="0"/>
              <a:t>: Teilreaktion, bei der </a:t>
            </a:r>
            <a:r>
              <a:rPr lang="de-DE" b="1" dirty="0"/>
              <a:t>Elektronen</a:t>
            </a:r>
            <a:r>
              <a:rPr lang="de-DE" dirty="0"/>
              <a:t> </a:t>
            </a:r>
            <a:r>
              <a:rPr lang="de-DE" b="1" dirty="0"/>
              <a:t>abgegeben</a:t>
            </a:r>
            <a:r>
              <a:rPr lang="de-DE" dirty="0"/>
              <a:t> werden</a:t>
            </a:r>
          </a:p>
          <a:p>
            <a:pPr>
              <a:lnSpc>
                <a:spcPct val="150000"/>
              </a:lnSpc>
            </a:pPr>
            <a:r>
              <a:rPr lang="de-DE" b="1" dirty="0"/>
              <a:t>Reduktion</a:t>
            </a:r>
            <a:r>
              <a:rPr lang="de-DE" dirty="0"/>
              <a:t>: Teilreaktion, bei der </a:t>
            </a:r>
            <a:r>
              <a:rPr lang="de-DE" b="1" dirty="0"/>
              <a:t>Elektronen</a:t>
            </a:r>
            <a:r>
              <a:rPr lang="de-DE" dirty="0"/>
              <a:t> </a:t>
            </a:r>
            <a:r>
              <a:rPr lang="de-DE" b="1" dirty="0"/>
              <a:t>aufgenommen</a:t>
            </a:r>
            <a:r>
              <a:rPr lang="de-DE" dirty="0"/>
              <a:t> werden</a:t>
            </a:r>
          </a:p>
        </p:txBody>
      </p:sp>
      <p:pic>
        <p:nvPicPr>
          <p:cNvPr id="7" name="Grafik 6"/>
          <p:cNvPicPr>
            <a:picLocks noChangeAspect="1"/>
          </p:cNvPicPr>
          <p:nvPr/>
        </p:nvPicPr>
        <p:blipFill>
          <a:blip r:embed="rId2"/>
          <a:stretch>
            <a:fillRect/>
          </a:stretch>
        </p:blipFill>
        <p:spPr>
          <a:xfrm>
            <a:off x="1035796" y="2348880"/>
            <a:ext cx="7038789" cy="1709599"/>
          </a:xfrm>
          <a:prstGeom prst="rect">
            <a:avLst/>
          </a:prstGeom>
        </p:spPr>
      </p:pic>
    </p:spTree>
    <p:extLst>
      <p:ext uri="{BB962C8B-B14F-4D97-AF65-F5344CB8AC3E}">
        <p14:creationId xmlns:p14="http://schemas.microsoft.com/office/powerpoint/2010/main" val="3288127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pPr algn="ctr"/>
            <a:r>
              <a:rPr lang="de-DE" sz="3600" dirty="0" smtClean="0">
                <a:solidFill>
                  <a:schemeClr val="accent3">
                    <a:lumMod val="50000"/>
                  </a:schemeClr>
                </a:solidFill>
                <a:latin typeface="Arial" panose="020B0604020202020204" pitchFamily="34" charset="0"/>
                <a:cs typeface="Arial" panose="020B0604020202020204" pitchFamily="34" charset="0"/>
              </a:rPr>
              <a:t>Schrittfolge </a:t>
            </a:r>
            <a:r>
              <a:rPr lang="de-DE" sz="3600" dirty="0">
                <a:solidFill>
                  <a:schemeClr val="accent3">
                    <a:lumMod val="50000"/>
                  </a:schemeClr>
                </a:solidFill>
                <a:latin typeface="Arial" panose="020B0604020202020204" pitchFamily="34" charset="0"/>
                <a:cs typeface="Arial" panose="020B0604020202020204" pitchFamily="34" charset="0"/>
              </a:rPr>
              <a:t>zum Aufstellen von </a:t>
            </a:r>
            <a:r>
              <a:rPr lang="de-DE" sz="3600" dirty="0" err="1">
                <a:solidFill>
                  <a:schemeClr val="accent3">
                    <a:lumMod val="50000"/>
                  </a:schemeClr>
                </a:solidFill>
                <a:latin typeface="Arial" panose="020B0604020202020204" pitchFamily="34" charset="0"/>
                <a:cs typeface="Arial" panose="020B0604020202020204" pitchFamily="34" charset="0"/>
              </a:rPr>
              <a:t>Redoxgleichungen</a:t>
            </a:r>
            <a:r>
              <a:rPr lang="de-DE" sz="3600" dirty="0">
                <a:solidFill>
                  <a:schemeClr val="accent3">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de-DE" sz="3600" dirty="0">
                <a:solidFill>
                  <a:schemeClr val="accent3">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endParaRPr lang="de-DE" sz="3600" dirty="0">
              <a:solidFill>
                <a:schemeClr val="accent3">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Inhaltsplatzhalter 3"/>
          <p:cNvSpPr>
            <a:spLocks noGrp="1"/>
          </p:cNvSpPr>
          <p:nvPr>
            <p:ph sz="quarter" idx="13"/>
          </p:nvPr>
        </p:nvSpPr>
        <p:spPr/>
        <p:txBody>
          <a:bodyPr/>
          <a:lstStyle/>
          <a:p>
            <a:endParaRPr lang="de-DE"/>
          </a:p>
        </p:txBody>
      </p:sp>
      <p:sp>
        <p:nvSpPr>
          <p:cNvPr id="5" name="Inhaltsplatzhalter 4"/>
          <p:cNvSpPr>
            <a:spLocks noGrp="1"/>
          </p:cNvSpPr>
          <p:nvPr>
            <p:ph sz="quarter" idx="14"/>
          </p:nvPr>
        </p:nvSpPr>
        <p:spPr/>
        <p:txBody>
          <a:bodyPr/>
          <a:lstStyle/>
          <a:p>
            <a:endParaRPr lang="de-DE"/>
          </a:p>
        </p:txBody>
      </p:sp>
      <p:sp>
        <p:nvSpPr>
          <p:cNvPr id="8" name="Inhaltsplatzhalter 7"/>
          <p:cNvSpPr txBox="1">
            <a:spLocks noGrp="1"/>
          </p:cNvSpPr>
          <p:nvPr>
            <p:ph idx="1"/>
          </p:nvPr>
        </p:nvSpPr>
        <p:spPr>
          <a:xfrm>
            <a:off x="323528" y="1484784"/>
            <a:ext cx="3901951" cy="3450945"/>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solidFill>
              <a:schemeClr val="tx1"/>
            </a:solidFill>
          </a:ln>
          <a:effectLst>
            <a:outerShdw blurRad="50800" dist="38100" dir="18900000" algn="bl" rotWithShape="0">
              <a:prstClr val="black">
                <a:alpha val="40000"/>
              </a:prstClr>
            </a:outerShdw>
          </a:effectLst>
        </p:spPr>
        <p:txBody>
          <a:bodyPr wrap="square" rtlCol="0">
            <a:spAutoFit/>
          </a:bodyPr>
          <a:lstStyle/>
          <a:p>
            <a:r>
              <a:rPr lang="de-DE" sz="1800" dirty="0"/>
              <a:t>Überlegt, welche Bausteine der beteiligten Stoffe Elektronen aufnehmen und welche Elektronen abgeben. Nutzt dazu das Periodensystem der Elemente. </a:t>
            </a:r>
          </a:p>
          <a:p>
            <a:r>
              <a:rPr lang="de-DE" sz="1800" b="1" dirty="0"/>
              <a:t> </a:t>
            </a:r>
            <a:endParaRPr lang="de-DE" sz="1800" dirty="0"/>
          </a:p>
          <a:p>
            <a:r>
              <a:rPr lang="de-DE" sz="1800" b="1" dirty="0"/>
              <a:t>Beachtet</a:t>
            </a:r>
            <a:r>
              <a:rPr lang="de-DE" sz="1800" dirty="0"/>
              <a:t>, dass im PSE die </a:t>
            </a:r>
            <a:r>
              <a:rPr lang="de-DE" sz="1800" b="1" dirty="0"/>
              <a:t>Atome</a:t>
            </a:r>
            <a:r>
              <a:rPr lang="de-DE" sz="1800" dirty="0"/>
              <a:t> eines Elements zu finden sind, manche Stoffe aber aus </a:t>
            </a:r>
            <a:r>
              <a:rPr lang="de-DE" sz="1800" b="1" dirty="0"/>
              <a:t>Molekülen</a:t>
            </a:r>
            <a:r>
              <a:rPr lang="de-DE" sz="1800" dirty="0"/>
              <a:t> (mehreren Atomen) aufgebaut sind.</a:t>
            </a:r>
          </a:p>
          <a:p>
            <a:pPr>
              <a:lnSpc>
                <a:spcPct val="150000"/>
              </a:lnSpc>
            </a:pPr>
            <a:endParaRPr lang="de-DE" dirty="0"/>
          </a:p>
        </p:txBody>
      </p:sp>
      <p:sp>
        <p:nvSpPr>
          <p:cNvPr id="6" name="Textfeld 5"/>
          <p:cNvSpPr txBox="1"/>
          <p:nvPr/>
        </p:nvSpPr>
        <p:spPr>
          <a:xfrm>
            <a:off x="4355975" y="1470720"/>
            <a:ext cx="4464496" cy="3139321"/>
          </a:xfrm>
          <a:prstGeom prst="rect">
            <a:avLst/>
          </a:prstGeom>
          <a:noFill/>
          <a:ln>
            <a:solidFill>
              <a:schemeClr val="tx1"/>
            </a:solidFill>
          </a:ln>
        </p:spPr>
        <p:txBody>
          <a:bodyPr wrap="square" rtlCol="0">
            <a:spAutoFit/>
          </a:bodyPr>
          <a:lstStyle/>
          <a:p>
            <a:r>
              <a:rPr lang="de-DE" b="1" dirty="0"/>
              <a:t>Natrium + Chlor → Natriumchlorid</a:t>
            </a:r>
            <a:endParaRPr lang="de-DE" dirty="0"/>
          </a:p>
          <a:p>
            <a:endParaRPr lang="de-DE" dirty="0" smtClean="0"/>
          </a:p>
          <a:p>
            <a:r>
              <a:rPr lang="de-DE" dirty="0" smtClean="0"/>
              <a:t>Cl-Atom </a:t>
            </a:r>
            <a:r>
              <a:rPr lang="de-DE" dirty="0">
                <a:sym typeface="Wingdings" panose="05000000000000000000" pitchFamily="2" charset="2"/>
              </a:rPr>
              <a:t></a:t>
            </a:r>
            <a:r>
              <a:rPr lang="de-DE" dirty="0"/>
              <a:t> benötigt 1 e</a:t>
            </a:r>
            <a:r>
              <a:rPr lang="de-DE" baseline="30000" dirty="0"/>
              <a:t>-</a:t>
            </a:r>
            <a:r>
              <a:rPr lang="de-DE" dirty="0"/>
              <a:t>, um stabile Ionen zu bilden </a:t>
            </a:r>
            <a:r>
              <a:rPr lang="de-DE" dirty="0" smtClean="0">
                <a:sym typeface="Wingdings" panose="05000000000000000000" pitchFamily="2" charset="2"/>
              </a:rPr>
              <a:t></a:t>
            </a:r>
            <a:r>
              <a:rPr lang="de-DE" dirty="0" smtClean="0"/>
              <a:t> </a:t>
            </a:r>
            <a:r>
              <a:rPr lang="de-DE" dirty="0"/>
              <a:t>wird zu </a:t>
            </a:r>
            <a:r>
              <a:rPr lang="de-DE" dirty="0" smtClean="0"/>
              <a:t>Cl</a:t>
            </a:r>
            <a:r>
              <a:rPr lang="de-DE" baseline="30000" dirty="0" smtClean="0"/>
              <a:t>-</a:t>
            </a:r>
            <a:r>
              <a:rPr lang="de-DE" dirty="0" smtClean="0"/>
              <a:t>-Ion</a:t>
            </a:r>
            <a:endParaRPr lang="de-DE" dirty="0"/>
          </a:p>
          <a:p>
            <a:r>
              <a:rPr lang="de-DE" b="1" dirty="0"/>
              <a:t>a</a:t>
            </a:r>
            <a:r>
              <a:rPr lang="de-DE" b="1" dirty="0" smtClean="0"/>
              <a:t>ber:</a:t>
            </a:r>
          </a:p>
          <a:p>
            <a:endParaRPr lang="de-DE" dirty="0"/>
          </a:p>
          <a:p>
            <a:r>
              <a:rPr lang="de-DE" dirty="0"/>
              <a:t>Cl</a:t>
            </a:r>
            <a:r>
              <a:rPr lang="de-DE" baseline="-25000" dirty="0"/>
              <a:t>2</a:t>
            </a:r>
            <a:r>
              <a:rPr lang="de-DE" dirty="0"/>
              <a:t>-Molekül </a:t>
            </a:r>
            <a:r>
              <a:rPr lang="de-DE" dirty="0">
                <a:sym typeface="Wingdings" panose="05000000000000000000" pitchFamily="2" charset="2"/>
              </a:rPr>
              <a:t></a:t>
            </a:r>
            <a:r>
              <a:rPr lang="de-DE" dirty="0"/>
              <a:t> besteht aus 2 Cl-Atomen </a:t>
            </a:r>
            <a:r>
              <a:rPr lang="de-DE" dirty="0">
                <a:sym typeface="Wingdings" panose="05000000000000000000" pitchFamily="2" charset="2"/>
              </a:rPr>
              <a:t></a:t>
            </a:r>
            <a:r>
              <a:rPr lang="de-DE" dirty="0"/>
              <a:t> nimmt 2 e</a:t>
            </a:r>
            <a:r>
              <a:rPr lang="de-DE" baseline="30000" dirty="0"/>
              <a:t>-</a:t>
            </a:r>
            <a:r>
              <a:rPr lang="de-DE" dirty="0"/>
              <a:t> auf </a:t>
            </a:r>
            <a:r>
              <a:rPr lang="de-DE" dirty="0">
                <a:sym typeface="Wingdings" panose="05000000000000000000" pitchFamily="2" charset="2"/>
              </a:rPr>
              <a:t></a:t>
            </a:r>
            <a:r>
              <a:rPr lang="de-DE" dirty="0"/>
              <a:t> wird zu 2 </a:t>
            </a:r>
            <a:r>
              <a:rPr lang="de-DE" dirty="0" smtClean="0"/>
              <a:t>Cl</a:t>
            </a:r>
            <a:r>
              <a:rPr lang="de-DE" baseline="30000" dirty="0" smtClean="0"/>
              <a:t>-</a:t>
            </a:r>
            <a:r>
              <a:rPr lang="de-DE" dirty="0" smtClean="0"/>
              <a:t>-Ionen</a:t>
            </a:r>
            <a:endParaRPr lang="de-DE" dirty="0"/>
          </a:p>
          <a:p>
            <a:r>
              <a:rPr lang="de-DE" dirty="0"/>
              <a:t> </a:t>
            </a:r>
          </a:p>
          <a:p>
            <a:r>
              <a:rPr lang="de-DE" dirty="0"/>
              <a:t>Na-Atom </a:t>
            </a:r>
            <a:r>
              <a:rPr lang="de-DE" dirty="0">
                <a:sym typeface="Wingdings" panose="05000000000000000000" pitchFamily="2" charset="2"/>
              </a:rPr>
              <a:t></a:t>
            </a:r>
            <a:r>
              <a:rPr lang="de-DE" dirty="0"/>
              <a:t> gibt 1 e</a:t>
            </a:r>
            <a:r>
              <a:rPr lang="de-DE" baseline="30000" dirty="0"/>
              <a:t>-</a:t>
            </a:r>
            <a:r>
              <a:rPr lang="de-DE" dirty="0"/>
              <a:t> ab </a:t>
            </a:r>
            <a:r>
              <a:rPr lang="de-DE" dirty="0">
                <a:sym typeface="Wingdings" panose="05000000000000000000" pitchFamily="2" charset="2"/>
              </a:rPr>
              <a:t></a:t>
            </a:r>
            <a:r>
              <a:rPr lang="de-DE" dirty="0"/>
              <a:t> wird zu stabilem Na</a:t>
            </a:r>
            <a:r>
              <a:rPr lang="de-DE" baseline="30000" dirty="0" smtClean="0"/>
              <a:t>+</a:t>
            </a:r>
            <a:r>
              <a:rPr lang="de-DE" dirty="0" smtClean="0"/>
              <a:t>-Ion</a:t>
            </a:r>
            <a:endParaRPr lang="de-DE" baseline="30000" dirty="0" smtClean="0"/>
          </a:p>
        </p:txBody>
      </p:sp>
      <p:sp>
        <p:nvSpPr>
          <p:cNvPr id="7" name="Inhaltsplatzhalter 7"/>
          <p:cNvSpPr txBox="1">
            <a:spLocks/>
          </p:cNvSpPr>
          <p:nvPr/>
        </p:nvSpPr>
        <p:spPr>
          <a:xfrm>
            <a:off x="323528" y="4637355"/>
            <a:ext cx="3901951" cy="1311128"/>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solidFill>
              <a:schemeClr val="tx1"/>
            </a:solidFill>
          </a:ln>
          <a:effectLst>
            <a:outerShdw blurRad="50800" dist="38100" dir="18900000" algn="bl" rotWithShape="0">
              <a:prstClr val="black">
                <a:alpha val="40000"/>
              </a:prstClr>
            </a:outerShdw>
          </a:effectLst>
        </p:spPr>
        <p:txBody>
          <a:bodyPr vert="horz" wrap="square" lIns="91440" tIns="45720" rIns="91440" bIns="45720" rtlCol="0">
            <a:spAutoFit/>
          </a:bodyPr>
          <a:lstStyle>
            <a:lvl1pPr marL="0" indent="0" algn="l" defTabSz="914400" rtl="0" eaLnBrk="1" latinLnBrk="0" hangingPunct="1">
              <a:spcBef>
                <a:spcPct val="20000"/>
              </a:spcBef>
              <a:buFont typeface="Arial" panose="020B0604020202020204" pitchFamily="34" charset="0"/>
              <a:buNone/>
              <a:defRPr sz="3200" kern="1200">
                <a:solidFill>
                  <a:schemeClr val="tx1">
                    <a:lumMod val="85000"/>
                    <a:lumOff val="15000"/>
                  </a:schemeClr>
                </a:solidFill>
                <a:latin typeface="Univers LT Std 47 Cn Lt" pitchFamily="34" charset="0"/>
                <a:ea typeface="+mn-ea"/>
                <a:cs typeface="+mn-cs"/>
              </a:defRPr>
            </a:lvl1pPr>
            <a:lvl2pPr marL="457200" indent="0" algn="l" defTabSz="914400" rtl="0" eaLnBrk="1" latinLnBrk="0" hangingPunct="1">
              <a:spcBef>
                <a:spcPct val="20000"/>
              </a:spcBef>
              <a:buFont typeface="Arial" panose="020B0604020202020204" pitchFamily="34" charset="0"/>
              <a:buNone/>
              <a:defRPr sz="2800" kern="1200">
                <a:solidFill>
                  <a:schemeClr val="tx1">
                    <a:lumMod val="85000"/>
                    <a:lumOff val="15000"/>
                  </a:schemeClr>
                </a:solidFill>
                <a:latin typeface="Univers LT Std 47 Cn Lt" pitchFamily="34" charset="0"/>
                <a:ea typeface="+mn-ea"/>
                <a:cs typeface="+mn-cs"/>
              </a:defRPr>
            </a:lvl2pPr>
            <a:lvl3pPr marL="914400" indent="0" algn="l" defTabSz="914400" rtl="0" eaLnBrk="1" latinLnBrk="0" hangingPunct="1">
              <a:spcBef>
                <a:spcPct val="20000"/>
              </a:spcBef>
              <a:buFont typeface="Arial" panose="020B0604020202020204" pitchFamily="34" charset="0"/>
              <a:buNone/>
              <a:defRPr sz="2400" kern="1200">
                <a:solidFill>
                  <a:schemeClr val="tx1">
                    <a:lumMod val="85000"/>
                    <a:lumOff val="15000"/>
                  </a:schemeClr>
                </a:solidFill>
                <a:latin typeface="Univers LT Std 47 Cn Lt" pitchFamily="34" charset="0"/>
                <a:ea typeface="+mn-ea"/>
                <a:cs typeface="+mn-cs"/>
              </a:defRPr>
            </a:lvl3pPr>
            <a:lvl4pPr marL="1371600" indent="0" algn="l" defTabSz="914400" rtl="0" eaLnBrk="1" latinLnBrk="0" hangingPunct="1">
              <a:spcBef>
                <a:spcPct val="20000"/>
              </a:spcBef>
              <a:buFont typeface="Arial" panose="020B0604020202020204" pitchFamily="34" charset="0"/>
              <a:buNone/>
              <a:defRPr sz="2000" kern="1200">
                <a:solidFill>
                  <a:schemeClr val="tx1">
                    <a:lumMod val="85000"/>
                    <a:lumOff val="15000"/>
                  </a:schemeClr>
                </a:solidFill>
                <a:latin typeface="Univers LT Std 47 Cn Lt" pitchFamily="34" charset="0"/>
                <a:ea typeface="+mn-ea"/>
                <a:cs typeface="+mn-cs"/>
              </a:defRPr>
            </a:lvl4pPr>
            <a:lvl5pPr marL="1828800" indent="0" algn="l" defTabSz="914400" rtl="0" eaLnBrk="1" latinLnBrk="0" hangingPunct="1">
              <a:spcBef>
                <a:spcPct val="20000"/>
              </a:spcBef>
              <a:buFont typeface="Arial" panose="020B0604020202020204" pitchFamily="34" charset="0"/>
              <a:buNone/>
              <a:defRPr sz="2000" kern="1200">
                <a:solidFill>
                  <a:schemeClr val="tx1">
                    <a:lumMod val="85000"/>
                    <a:lumOff val="15000"/>
                  </a:schemeClr>
                </a:solidFill>
                <a:latin typeface="Univers LT Std 47 Cn Lt"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sz="1800" dirty="0" smtClean="0">
                <a:solidFill>
                  <a:schemeClr val="tx1"/>
                </a:solidFill>
              </a:rPr>
              <a:t>Stellt die Gleichungen für die Teilreaktionen auf. </a:t>
            </a:r>
          </a:p>
          <a:p>
            <a:r>
              <a:rPr lang="de-DE" sz="1800" dirty="0" smtClean="0">
                <a:solidFill>
                  <a:schemeClr val="tx1"/>
                </a:solidFill>
              </a:rPr>
              <a:t>Oxidation (Elektronenabgabe) </a:t>
            </a:r>
          </a:p>
          <a:p>
            <a:r>
              <a:rPr lang="de-DE" sz="1800" dirty="0" smtClean="0">
                <a:solidFill>
                  <a:schemeClr val="tx1"/>
                </a:solidFill>
              </a:rPr>
              <a:t>Reduktion (Elektronenaufnahme) </a:t>
            </a:r>
            <a:endParaRPr lang="de-DE" dirty="0">
              <a:solidFill>
                <a:schemeClr val="tx1"/>
              </a:solidFill>
            </a:endParaRPr>
          </a:p>
        </p:txBody>
      </p:sp>
      <p:sp>
        <p:nvSpPr>
          <p:cNvPr id="9" name="Textfeld 8"/>
          <p:cNvSpPr txBox="1"/>
          <p:nvPr/>
        </p:nvSpPr>
        <p:spPr>
          <a:xfrm>
            <a:off x="4360580" y="4615436"/>
            <a:ext cx="4464496" cy="1311128"/>
          </a:xfrm>
          <a:prstGeom prst="rect">
            <a:avLst/>
          </a:prstGeom>
          <a:noFill/>
          <a:ln>
            <a:solidFill>
              <a:schemeClr val="tx1"/>
            </a:solidFill>
          </a:ln>
        </p:spPr>
        <p:txBody>
          <a:bodyPr wrap="square" rtlCol="0">
            <a:noAutofit/>
          </a:bodyPr>
          <a:lstStyle/>
          <a:p>
            <a:r>
              <a:rPr lang="de-DE" dirty="0"/>
              <a:t> </a:t>
            </a:r>
          </a:p>
          <a:p>
            <a:r>
              <a:rPr lang="de-DE" dirty="0" smtClean="0"/>
              <a:t>Oxidation</a:t>
            </a:r>
            <a:r>
              <a:rPr lang="de-DE" dirty="0"/>
              <a:t>:	  </a:t>
            </a:r>
            <a:r>
              <a:rPr lang="de-DE" dirty="0" smtClean="0"/>
              <a:t>   Na  </a:t>
            </a:r>
            <a:r>
              <a:rPr lang="de-DE" dirty="0"/>
              <a:t>→  Na</a:t>
            </a:r>
            <a:r>
              <a:rPr lang="de-DE" baseline="30000" dirty="0"/>
              <a:t>+</a:t>
            </a:r>
            <a:r>
              <a:rPr lang="de-DE" dirty="0"/>
              <a:t>  +   e</a:t>
            </a:r>
            <a:r>
              <a:rPr lang="de-DE" baseline="30000" dirty="0"/>
              <a:t>-</a:t>
            </a:r>
            <a:endParaRPr lang="de-DE" dirty="0"/>
          </a:p>
          <a:p>
            <a:pPr>
              <a:spcBef>
                <a:spcPts val="600"/>
              </a:spcBef>
            </a:pPr>
            <a:r>
              <a:rPr lang="de-DE" dirty="0" smtClean="0"/>
              <a:t>Reduktion</a:t>
            </a:r>
            <a:r>
              <a:rPr lang="de-DE" dirty="0"/>
              <a:t>:      Cl</a:t>
            </a:r>
            <a:r>
              <a:rPr lang="de-DE" baseline="-25000" dirty="0"/>
              <a:t>2</a:t>
            </a:r>
            <a:r>
              <a:rPr lang="de-DE" dirty="0"/>
              <a:t>  +  2 e</a:t>
            </a:r>
            <a:r>
              <a:rPr lang="de-DE" baseline="30000" dirty="0"/>
              <a:t>-</a:t>
            </a:r>
            <a:r>
              <a:rPr lang="de-DE" dirty="0"/>
              <a:t> →  2 </a:t>
            </a:r>
            <a:r>
              <a:rPr lang="de-DE" dirty="0" smtClean="0"/>
              <a:t>Cl</a:t>
            </a:r>
            <a:r>
              <a:rPr lang="de-DE" baseline="30000" dirty="0" smtClean="0"/>
              <a:t>-</a:t>
            </a:r>
            <a:endParaRPr lang="de-DE" dirty="0"/>
          </a:p>
        </p:txBody>
      </p:sp>
    </p:spTree>
    <p:extLst>
      <p:ext uri="{BB962C8B-B14F-4D97-AF65-F5344CB8AC3E}">
        <p14:creationId xmlns:p14="http://schemas.microsoft.com/office/powerpoint/2010/main" val="1789126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pPr algn="ctr"/>
            <a:r>
              <a:rPr lang="de-DE" sz="3600" dirty="0" smtClean="0">
                <a:solidFill>
                  <a:schemeClr val="accent3">
                    <a:lumMod val="50000"/>
                  </a:schemeClr>
                </a:solidFill>
                <a:latin typeface="Arial" panose="020B0604020202020204" pitchFamily="34" charset="0"/>
                <a:cs typeface="Arial" panose="020B0604020202020204" pitchFamily="34" charset="0"/>
              </a:rPr>
              <a:t>Schrittfolge </a:t>
            </a:r>
            <a:r>
              <a:rPr lang="de-DE" sz="3600" dirty="0">
                <a:solidFill>
                  <a:schemeClr val="accent3">
                    <a:lumMod val="50000"/>
                  </a:schemeClr>
                </a:solidFill>
                <a:latin typeface="Arial" panose="020B0604020202020204" pitchFamily="34" charset="0"/>
                <a:cs typeface="Arial" panose="020B0604020202020204" pitchFamily="34" charset="0"/>
              </a:rPr>
              <a:t>zum Aufstellen von </a:t>
            </a:r>
            <a:r>
              <a:rPr lang="de-DE" sz="3600" dirty="0" err="1">
                <a:solidFill>
                  <a:schemeClr val="accent3">
                    <a:lumMod val="50000"/>
                  </a:schemeClr>
                </a:solidFill>
                <a:latin typeface="Arial" panose="020B0604020202020204" pitchFamily="34" charset="0"/>
                <a:cs typeface="Arial" panose="020B0604020202020204" pitchFamily="34" charset="0"/>
              </a:rPr>
              <a:t>Redoxgleichungen</a:t>
            </a:r>
            <a:r>
              <a:rPr lang="de-DE" sz="3600" dirty="0">
                <a:solidFill>
                  <a:schemeClr val="accent3">
                    <a:lumMod val="50000"/>
                  </a:schemeClr>
                </a:solidFill>
                <a:latin typeface="Arial" panose="020B0604020202020204" pitchFamily="34" charset="0"/>
                <a:cs typeface="Arial" panose="020B0604020202020204" pitchFamily="34" charset="0"/>
              </a:rPr>
              <a:t/>
            </a:r>
            <a:br>
              <a:rPr lang="de-DE" sz="3600" dirty="0">
                <a:solidFill>
                  <a:schemeClr val="accent3">
                    <a:lumMod val="50000"/>
                  </a:schemeClr>
                </a:solidFill>
                <a:latin typeface="Arial" panose="020B0604020202020204" pitchFamily="34" charset="0"/>
                <a:cs typeface="Arial" panose="020B0604020202020204" pitchFamily="34" charset="0"/>
              </a:rPr>
            </a:br>
            <a:endParaRPr lang="de-DE" sz="3600" dirty="0">
              <a:solidFill>
                <a:schemeClr val="accent3">
                  <a:lumMod val="50000"/>
                </a:schemeClr>
              </a:solidFill>
              <a:latin typeface="Arial" panose="020B0604020202020204" pitchFamily="34" charset="0"/>
              <a:cs typeface="Arial" panose="020B0604020202020204" pitchFamily="34" charset="0"/>
            </a:endParaRPr>
          </a:p>
        </p:txBody>
      </p:sp>
      <p:sp>
        <p:nvSpPr>
          <p:cNvPr id="4" name="Inhaltsplatzhalter 3"/>
          <p:cNvSpPr>
            <a:spLocks noGrp="1"/>
          </p:cNvSpPr>
          <p:nvPr>
            <p:ph sz="quarter" idx="13"/>
          </p:nvPr>
        </p:nvSpPr>
        <p:spPr/>
        <p:txBody>
          <a:bodyPr/>
          <a:lstStyle/>
          <a:p>
            <a:endParaRPr lang="de-DE"/>
          </a:p>
        </p:txBody>
      </p:sp>
      <p:sp>
        <p:nvSpPr>
          <p:cNvPr id="5" name="Inhaltsplatzhalter 4"/>
          <p:cNvSpPr>
            <a:spLocks noGrp="1"/>
          </p:cNvSpPr>
          <p:nvPr>
            <p:ph sz="quarter" idx="14"/>
          </p:nvPr>
        </p:nvSpPr>
        <p:spPr/>
        <p:txBody>
          <a:bodyPr/>
          <a:lstStyle/>
          <a:p>
            <a:endParaRPr lang="de-DE"/>
          </a:p>
        </p:txBody>
      </p:sp>
      <p:sp>
        <p:nvSpPr>
          <p:cNvPr id="7" name="Inhaltsplatzhalter 7"/>
          <p:cNvSpPr txBox="1">
            <a:spLocks/>
          </p:cNvSpPr>
          <p:nvPr/>
        </p:nvSpPr>
        <p:spPr>
          <a:xfrm>
            <a:off x="323529" y="1604506"/>
            <a:ext cx="4363348" cy="3250121"/>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solidFill>
              <a:schemeClr val="tx1"/>
            </a:solidFill>
          </a:ln>
          <a:effectLst>
            <a:outerShdw blurRad="50800" dist="38100" dir="18900000" algn="bl" rotWithShape="0">
              <a:prstClr val="black">
                <a:alpha val="40000"/>
              </a:prstClr>
            </a:outerShdw>
          </a:effectLst>
        </p:spPr>
        <p:txBody>
          <a:bodyPr vert="horz" wrap="square" lIns="91440" tIns="45720" rIns="91440" bIns="45720" rtlCol="0">
            <a:spAutoFit/>
          </a:bodyPr>
          <a:lstStyle>
            <a:lvl1pPr marL="0" indent="0" algn="l" defTabSz="914400" rtl="0" eaLnBrk="1" latinLnBrk="0" hangingPunct="1">
              <a:spcBef>
                <a:spcPct val="20000"/>
              </a:spcBef>
              <a:buFont typeface="Arial" panose="020B0604020202020204" pitchFamily="34" charset="0"/>
              <a:buNone/>
              <a:defRPr sz="3200" kern="1200">
                <a:solidFill>
                  <a:schemeClr val="tx1">
                    <a:lumMod val="85000"/>
                    <a:lumOff val="15000"/>
                  </a:schemeClr>
                </a:solidFill>
                <a:latin typeface="Univers LT Std 47 Cn Lt" pitchFamily="34" charset="0"/>
                <a:ea typeface="+mn-ea"/>
                <a:cs typeface="+mn-cs"/>
              </a:defRPr>
            </a:lvl1pPr>
            <a:lvl2pPr marL="457200" indent="0" algn="l" defTabSz="914400" rtl="0" eaLnBrk="1" latinLnBrk="0" hangingPunct="1">
              <a:spcBef>
                <a:spcPct val="20000"/>
              </a:spcBef>
              <a:buFont typeface="Arial" panose="020B0604020202020204" pitchFamily="34" charset="0"/>
              <a:buNone/>
              <a:defRPr sz="2800" kern="1200">
                <a:solidFill>
                  <a:schemeClr val="tx1">
                    <a:lumMod val="85000"/>
                    <a:lumOff val="15000"/>
                  </a:schemeClr>
                </a:solidFill>
                <a:latin typeface="Univers LT Std 47 Cn Lt" pitchFamily="34" charset="0"/>
                <a:ea typeface="+mn-ea"/>
                <a:cs typeface="+mn-cs"/>
              </a:defRPr>
            </a:lvl2pPr>
            <a:lvl3pPr marL="914400" indent="0" algn="l" defTabSz="914400" rtl="0" eaLnBrk="1" latinLnBrk="0" hangingPunct="1">
              <a:spcBef>
                <a:spcPct val="20000"/>
              </a:spcBef>
              <a:buFont typeface="Arial" panose="020B0604020202020204" pitchFamily="34" charset="0"/>
              <a:buNone/>
              <a:defRPr sz="2400" kern="1200">
                <a:solidFill>
                  <a:schemeClr val="tx1">
                    <a:lumMod val="85000"/>
                    <a:lumOff val="15000"/>
                  </a:schemeClr>
                </a:solidFill>
                <a:latin typeface="Univers LT Std 47 Cn Lt" pitchFamily="34" charset="0"/>
                <a:ea typeface="+mn-ea"/>
                <a:cs typeface="+mn-cs"/>
              </a:defRPr>
            </a:lvl3pPr>
            <a:lvl4pPr marL="1371600" indent="0" algn="l" defTabSz="914400" rtl="0" eaLnBrk="1" latinLnBrk="0" hangingPunct="1">
              <a:spcBef>
                <a:spcPct val="20000"/>
              </a:spcBef>
              <a:buFont typeface="Arial" panose="020B0604020202020204" pitchFamily="34" charset="0"/>
              <a:buNone/>
              <a:defRPr sz="2000" kern="1200">
                <a:solidFill>
                  <a:schemeClr val="tx1">
                    <a:lumMod val="85000"/>
                    <a:lumOff val="15000"/>
                  </a:schemeClr>
                </a:solidFill>
                <a:latin typeface="Univers LT Std 47 Cn Lt" pitchFamily="34" charset="0"/>
                <a:ea typeface="+mn-ea"/>
                <a:cs typeface="+mn-cs"/>
              </a:defRPr>
            </a:lvl4pPr>
            <a:lvl5pPr marL="1828800" indent="0" algn="l" defTabSz="914400" rtl="0" eaLnBrk="1" latinLnBrk="0" hangingPunct="1">
              <a:spcBef>
                <a:spcPct val="20000"/>
              </a:spcBef>
              <a:buFont typeface="Arial" panose="020B0604020202020204" pitchFamily="34" charset="0"/>
              <a:buNone/>
              <a:defRPr sz="2000" kern="1200">
                <a:solidFill>
                  <a:schemeClr val="tx1">
                    <a:lumMod val="85000"/>
                    <a:lumOff val="15000"/>
                  </a:schemeClr>
                </a:solidFill>
                <a:latin typeface="Univers LT Std 47 Cn Lt"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sz="1800" dirty="0"/>
              <a:t>Überprüft, ob die Anzahl der abgegebenen Elektronen bei der Oxidation und die Anzahl der aufgenommenen Elektronen bei der Reduktion gleich sind. </a:t>
            </a:r>
          </a:p>
          <a:p>
            <a:r>
              <a:rPr lang="de-DE" sz="1800" dirty="0"/>
              <a:t> </a:t>
            </a:r>
          </a:p>
          <a:p>
            <a:r>
              <a:rPr lang="de-DE" sz="1800" dirty="0"/>
              <a:t>Wenn nicht, findet das kleinste gemeinsame Vielfache und erweitert die gesamte(n) Gleichung(en) damit, so dass die Zahl der abgegebenen und der aufgenommenen Elektronen gleich sind.</a:t>
            </a:r>
          </a:p>
        </p:txBody>
      </p:sp>
      <p:sp>
        <p:nvSpPr>
          <p:cNvPr id="9" name="Textfeld 8"/>
          <p:cNvSpPr txBox="1"/>
          <p:nvPr/>
        </p:nvSpPr>
        <p:spPr>
          <a:xfrm>
            <a:off x="4686876" y="1609795"/>
            <a:ext cx="4205604" cy="3231654"/>
          </a:xfrm>
          <a:prstGeom prst="rect">
            <a:avLst/>
          </a:prstGeom>
          <a:noFill/>
          <a:ln>
            <a:solidFill>
              <a:schemeClr val="tx1"/>
            </a:solidFill>
          </a:ln>
        </p:spPr>
        <p:txBody>
          <a:bodyPr wrap="square" rtlCol="0">
            <a:spAutoFit/>
          </a:bodyPr>
          <a:lstStyle/>
          <a:p>
            <a:r>
              <a:rPr lang="de-DE" dirty="0"/>
              <a:t> </a:t>
            </a:r>
          </a:p>
          <a:p>
            <a:r>
              <a:rPr lang="de-DE" dirty="0"/>
              <a:t> </a:t>
            </a:r>
          </a:p>
          <a:p>
            <a:endParaRPr lang="de-DE" dirty="0" smtClean="0"/>
          </a:p>
          <a:p>
            <a:r>
              <a:rPr lang="de-DE" dirty="0" smtClean="0"/>
              <a:t>Oxidation</a:t>
            </a:r>
            <a:r>
              <a:rPr lang="de-DE" dirty="0"/>
              <a:t>:  </a:t>
            </a:r>
            <a:r>
              <a:rPr lang="de-DE" b="1" dirty="0"/>
              <a:t>2</a:t>
            </a:r>
            <a:r>
              <a:rPr lang="de-DE" dirty="0"/>
              <a:t> Na  →  </a:t>
            </a:r>
            <a:r>
              <a:rPr lang="de-DE" b="1" dirty="0"/>
              <a:t>2</a:t>
            </a:r>
            <a:r>
              <a:rPr lang="de-DE" dirty="0"/>
              <a:t> Na</a:t>
            </a:r>
            <a:r>
              <a:rPr lang="de-DE" baseline="30000" dirty="0"/>
              <a:t>+</a:t>
            </a:r>
            <a:r>
              <a:rPr lang="de-DE" dirty="0"/>
              <a:t>  +  </a:t>
            </a:r>
            <a:r>
              <a:rPr lang="de-DE" b="1" dirty="0"/>
              <a:t>2</a:t>
            </a:r>
            <a:r>
              <a:rPr lang="de-DE" dirty="0"/>
              <a:t> e</a:t>
            </a:r>
            <a:r>
              <a:rPr lang="de-DE" baseline="30000" dirty="0"/>
              <a:t>-  </a:t>
            </a:r>
            <a:r>
              <a:rPr lang="de-DE" dirty="0"/>
              <a:t>   </a:t>
            </a:r>
            <a:r>
              <a:rPr lang="de-DE" dirty="0" smtClean="0"/>
              <a:t>/</a:t>
            </a:r>
            <a:r>
              <a:rPr lang="de-DE" b="1" dirty="0" smtClean="0"/>
              <a:t>·</a:t>
            </a:r>
            <a:r>
              <a:rPr lang="de-DE" b="1" dirty="0"/>
              <a:t>2</a:t>
            </a:r>
            <a:endParaRPr lang="de-DE" dirty="0"/>
          </a:p>
          <a:p>
            <a:r>
              <a:rPr lang="de-DE" dirty="0"/>
              <a:t> </a:t>
            </a:r>
            <a:endParaRPr lang="de-DE" dirty="0" smtClean="0"/>
          </a:p>
          <a:p>
            <a:r>
              <a:rPr lang="de-DE" dirty="0" smtClean="0"/>
              <a:t>Reduktion</a:t>
            </a:r>
            <a:r>
              <a:rPr lang="de-DE" dirty="0"/>
              <a:t>: Cl</a:t>
            </a:r>
            <a:r>
              <a:rPr lang="de-DE" baseline="-25000" dirty="0"/>
              <a:t>2</a:t>
            </a:r>
            <a:r>
              <a:rPr lang="de-DE" dirty="0"/>
              <a:t>  +  2 e</a:t>
            </a:r>
            <a:r>
              <a:rPr lang="de-DE" baseline="30000" dirty="0"/>
              <a:t>-</a:t>
            </a:r>
            <a:r>
              <a:rPr lang="de-DE" dirty="0"/>
              <a:t> →  2 Cl</a:t>
            </a:r>
            <a:r>
              <a:rPr lang="de-DE" baseline="30000" dirty="0"/>
              <a:t>-  </a:t>
            </a:r>
            <a:endParaRPr lang="de-DE" baseline="30000" dirty="0" smtClean="0"/>
          </a:p>
          <a:p>
            <a:endParaRPr lang="de-DE" baseline="30000" dirty="0"/>
          </a:p>
          <a:p>
            <a:endParaRPr lang="de-DE" baseline="30000" dirty="0" smtClean="0"/>
          </a:p>
          <a:p>
            <a:endParaRPr lang="de-DE" baseline="30000" dirty="0"/>
          </a:p>
          <a:p>
            <a:endParaRPr lang="de-DE" baseline="30000" dirty="0" smtClean="0"/>
          </a:p>
          <a:p>
            <a:endParaRPr lang="de-DE" baseline="30000" dirty="0"/>
          </a:p>
          <a:p>
            <a:endParaRPr lang="de-DE" baseline="30000" dirty="0" smtClean="0"/>
          </a:p>
          <a:p>
            <a:endParaRPr lang="de-DE" baseline="30000" dirty="0" smtClean="0"/>
          </a:p>
          <a:p>
            <a:endParaRPr lang="de-DE" baseline="30000" dirty="0"/>
          </a:p>
        </p:txBody>
      </p:sp>
      <p:sp>
        <p:nvSpPr>
          <p:cNvPr id="11" name="Inhaltsplatzhalter 7"/>
          <p:cNvSpPr txBox="1">
            <a:spLocks/>
          </p:cNvSpPr>
          <p:nvPr/>
        </p:nvSpPr>
        <p:spPr>
          <a:xfrm>
            <a:off x="323529" y="5157192"/>
            <a:ext cx="4363347" cy="369332"/>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solidFill>
              <a:schemeClr val="tx1"/>
            </a:solidFill>
          </a:ln>
          <a:effectLst>
            <a:outerShdw blurRad="50800" dist="38100" dir="18900000" algn="bl" rotWithShape="0">
              <a:prstClr val="black">
                <a:alpha val="40000"/>
              </a:prstClr>
            </a:outerShdw>
          </a:effectLst>
        </p:spPr>
        <p:txBody>
          <a:bodyPr vert="horz" wrap="square" lIns="91440" tIns="45720" rIns="91440" bIns="45720" rtlCol="0">
            <a:spAutoFit/>
          </a:bodyPr>
          <a:lstStyle>
            <a:lvl1pPr marL="0" indent="0" algn="l" defTabSz="914400" rtl="0" eaLnBrk="1" latinLnBrk="0" hangingPunct="1">
              <a:spcBef>
                <a:spcPct val="20000"/>
              </a:spcBef>
              <a:buFont typeface="Arial" panose="020B0604020202020204" pitchFamily="34" charset="0"/>
              <a:buNone/>
              <a:defRPr sz="3200" kern="1200">
                <a:solidFill>
                  <a:schemeClr val="tx1">
                    <a:lumMod val="85000"/>
                    <a:lumOff val="15000"/>
                  </a:schemeClr>
                </a:solidFill>
                <a:latin typeface="Univers LT Std 47 Cn Lt" pitchFamily="34" charset="0"/>
                <a:ea typeface="+mn-ea"/>
                <a:cs typeface="+mn-cs"/>
              </a:defRPr>
            </a:lvl1pPr>
            <a:lvl2pPr marL="457200" indent="0" algn="l" defTabSz="914400" rtl="0" eaLnBrk="1" latinLnBrk="0" hangingPunct="1">
              <a:spcBef>
                <a:spcPct val="20000"/>
              </a:spcBef>
              <a:buFont typeface="Arial" panose="020B0604020202020204" pitchFamily="34" charset="0"/>
              <a:buNone/>
              <a:defRPr sz="2800" kern="1200">
                <a:solidFill>
                  <a:schemeClr val="tx1">
                    <a:lumMod val="85000"/>
                    <a:lumOff val="15000"/>
                  </a:schemeClr>
                </a:solidFill>
                <a:latin typeface="Univers LT Std 47 Cn Lt" pitchFamily="34" charset="0"/>
                <a:ea typeface="+mn-ea"/>
                <a:cs typeface="+mn-cs"/>
              </a:defRPr>
            </a:lvl2pPr>
            <a:lvl3pPr marL="914400" indent="0" algn="l" defTabSz="914400" rtl="0" eaLnBrk="1" latinLnBrk="0" hangingPunct="1">
              <a:spcBef>
                <a:spcPct val="20000"/>
              </a:spcBef>
              <a:buFont typeface="Arial" panose="020B0604020202020204" pitchFamily="34" charset="0"/>
              <a:buNone/>
              <a:defRPr sz="2400" kern="1200">
                <a:solidFill>
                  <a:schemeClr val="tx1">
                    <a:lumMod val="85000"/>
                    <a:lumOff val="15000"/>
                  </a:schemeClr>
                </a:solidFill>
                <a:latin typeface="Univers LT Std 47 Cn Lt" pitchFamily="34" charset="0"/>
                <a:ea typeface="+mn-ea"/>
                <a:cs typeface="+mn-cs"/>
              </a:defRPr>
            </a:lvl3pPr>
            <a:lvl4pPr marL="1371600" indent="0" algn="l" defTabSz="914400" rtl="0" eaLnBrk="1" latinLnBrk="0" hangingPunct="1">
              <a:spcBef>
                <a:spcPct val="20000"/>
              </a:spcBef>
              <a:buFont typeface="Arial" panose="020B0604020202020204" pitchFamily="34" charset="0"/>
              <a:buNone/>
              <a:defRPr sz="2000" kern="1200">
                <a:solidFill>
                  <a:schemeClr val="tx1">
                    <a:lumMod val="85000"/>
                    <a:lumOff val="15000"/>
                  </a:schemeClr>
                </a:solidFill>
                <a:latin typeface="Univers LT Std 47 Cn Lt" pitchFamily="34" charset="0"/>
                <a:ea typeface="+mn-ea"/>
                <a:cs typeface="+mn-cs"/>
              </a:defRPr>
            </a:lvl4pPr>
            <a:lvl5pPr marL="1828800" indent="0" algn="l" defTabSz="914400" rtl="0" eaLnBrk="1" latinLnBrk="0" hangingPunct="1">
              <a:spcBef>
                <a:spcPct val="20000"/>
              </a:spcBef>
              <a:buFont typeface="Arial" panose="020B0604020202020204" pitchFamily="34" charset="0"/>
              <a:buNone/>
              <a:defRPr sz="2000" kern="1200">
                <a:solidFill>
                  <a:schemeClr val="tx1">
                    <a:lumMod val="85000"/>
                    <a:lumOff val="15000"/>
                  </a:schemeClr>
                </a:solidFill>
                <a:latin typeface="Univers LT Std 47 Cn Lt"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sz="1800" dirty="0"/>
              <a:t>Notiert die Bruttogleichung. </a:t>
            </a:r>
          </a:p>
        </p:txBody>
      </p:sp>
      <p:sp>
        <p:nvSpPr>
          <p:cNvPr id="12" name="Textfeld 11"/>
          <p:cNvSpPr txBox="1"/>
          <p:nvPr/>
        </p:nvSpPr>
        <p:spPr>
          <a:xfrm>
            <a:off x="4708618" y="5147318"/>
            <a:ext cx="4183861" cy="389080"/>
          </a:xfrm>
          <a:prstGeom prst="rect">
            <a:avLst/>
          </a:prstGeom>
          <a:noFill/>
          <a:ln>
            <a:solidFill>
              <a:schemeClr val="tx1"/>
            </a:solidFill>
          </a:ln>
        </p:spPr>
        <p:txBody>
          <a:bodyPr wrap="square" rtlCol="0">
            <a:noAutofit/>
          </a:bodyPr>
          <a:lstStyle/>
          <a:p>
            <a:r>
              <a:rPr lang="de-DE" dirty="0" smtClean="0"/>
              <a:t>2 </a:t>
            </a:r>
            <a:r>
              <a:rPr lang="de-DE" dirty="0"/>
              <a:t>Na + Cl</a:t>
            </a:r>
            <a:r>
              <a:rPr lang="de-DE" baseline="-25000" dirty="0"/>
              <a:t>2</a:t>
            </a:r>
            <a:r>
              <a:rPr lang="de-DE" dirty="0"/>
              <a:t>  →  2 Na</a:t>
            </a:r>
            <a:r>
              <a:rPr lang="de-DE" baseline="30000" dirty="0"/>
              <a:t>+</a:t>
            </a:r>
            <a:r>
              <a:rPr lang="de-DE" dirty="0"/>
              <a:t> + 2 Cl</a:t>
            </a:r>
            <a:r>
              <a:rPr lang="de-DE" baseline="30000" dirty="0"/>
              <a:t>-</a:t>
            </a:r>
            <a:r>
              <a:rPr lang="de-DE" dirty="0"/>
              <a:t>  →  2 NaCl</a:t>
            </a:r>
            <a:endParaRPr lang="de-DE" baseline="30000" dirty="0"/>
          </a:p>
          <a:p>
            <a:endParaRPr lang="de-DE" baseline="30000" dirty="0" smtClean="0"/>
          </a:p>
          <a:p>
            <a:endParaRPr lang="de-DE" baseline="30000" dirty="0"/>
          </a:p>
          <a:p>
            <a:endParaRPr lang="de-DE" baseline="30000" dirty="0" smtClean="0"/>
          </a:p>
          <a:p>
            <a:endParaRPr lang="de-DE" baseline="30000" dirty="0" smtClean="0"/>
          </a:p>
          <a:p>
            <a:endParaRPr lang="de-DE" dirty="0"/>
          </a:p>
        </p:txBody>
      </p:sp>
    </p:spTree>
    <p:extLst>
      <p:ext uri="{BB962C8B-B14F-4D97-AF65-F5344CB8AC3E}">
        <p14:creationId xmlns:p14="http://schemas.microsoft.com/office/powerpoint/2010/main" val="3692465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066130"/>
          </a:xfrm>
        </p:spPr>
        <p:txBody>
          <a:bodyPr>
            <a:normAutofit fontScale="90000"/>
          </a:bodyPr>
          <a:lstStyle/>
          <a:p>
            <a:pPr algn="ctr"/>
            <a:r>
              <a:rPr lang="de-DE" sz="3600" dirty="0" smtClean="0">
                <a:solidFill>
                  <a:schemeClr val="accent3">
                    <a:lumMod val="50000"/>
                  </a:schemeClr>
                </a:solidFill>
                <a:effectLst>
                  <a:outerShdw blurRad="38100" dist="38100" dir="2700000" algn="tl">
                    <a:srgbClr val="000000">
                      <a:alpha val="43137"/>
                    </a:srgbClr>
                  </a:outerShdw>
                </a:effectLst>
              </a:rPr>
              <a:t/>
            </a:r>
            <a:br>
              <a:rPr lang="de-DE" sz="3600" dirty="0" smtClean="0">
                <a:solidFill>
                  <a:schemeClr val="accent3">
                    <a:lumMod val="50000"/>
                  </a:schemeClr>
                </a:solidFill>
                <a:effectLst>
                  <a:outerShdw blurRad="38100" dist="38100" dir="2700000" algn="tl">
                    <a:srgbClr val="000000">
                      <a:alpha val="43137"/>
                    </a:srgbClr>
                  </a:outerShdw>
                </a:effectLst>
              </a:rPr>
            </a:br>
            <a:r>
              <a:rPr lang="de-DE" sz="3600" dirty="0">
                <a:solidFill>
                  <a:schemeClr val="accent3">
                    <a:lumMod val="50000"/>
                  </a:schemeClr>
                </a:solidFill>
                <a:effectLst>
                  <a:outerShdw blurRad="38100" dist="38100" dir="2700000" algn="tl">
                    <a:srgbClr val="000000">
                      <a:alpha val="43137"/>
                    </a:srgbClr>
                  </a:outerShdw>
                </a:effectLst>
              </a:rPr>
              <a:t/>
            </a:r>
            <a:br>
              <a:rPr lang="de-DE" sz="3600" dirty="0">
                <a:solidFill>
                  <a:schemeClr val="accent3">
                    <a:lumMod val="50000"/>
                  </a:schemeClr>
                </a:solidFill>
                <a:effectLst>
                  <a:outerShdw blurRad="38100" dist="38100" dir="2700000" algn="tl">
                    <a:srgbClr val="000000">
                      <a:alpha val="43137"/>
                    </a:srgbClr>
                  </a:outerShdw>
                </a:effectLst>
              </a:rPr>
            </a:br>
            <a:r>
              <a:rPr lang="de-DE" sz="3600" dirty="0" smtClean="0">
                <a:solidFill>
                  <a:schemeClr val="accent3">
                    <a:lumMod val="50000"/>
                  </a:schemeClr>
                </a:solidFill>
                <a:effectLst>
                  <a:outerShdw blurRad="38100" dist="38100" dir="2700000" algn="tl">
                    <a:srgbClr val="000000">
                      <a:alpha val="43137"/>
                    </a:srgbClr>
                  </a:outerShdw>
                </a:effectLst>
              </a:rPr>
              <a:t/>
            </a:r>
            <a:br>
              <a:rPr lang="de-DE" sz="3600" dirty="0" smtClean="0">
                <a:solidFill>
                  <a:schemeClr val="accent3">
                    <a:lumMod val="50000"/>
                  </a:schemeClr>
                </a:solidFill>
                <a:effectLst>
                  <a:outerShdw blurRad="38100" dist="38100" dir="2700000" algn="tl">
                    <a:srgbClr val="000000">
                      <a:alpha val="43137"/>
                    </a:srgbClr>
                  </a:outerShdw>
                </a:effectLst>
              </a:rPr>
            </a:br>
            <a:r>
              <a:rPr lang="de-DE" sz="3600" dirty="0" smtClean="0">
                <a:solidFill>
                  <a:schemeClr val="accent3">
                    <a:lumMod val="50000"/>
                  </a:schemeClr>
                </a:solidFill>
                <a:latin typeface="Arial" panose="020B0604020202020204" pitchFamily="34" charset="0"/>
                <a:cs typeface="Arial" panose="020B0604020202020204" pitchFamily="34" charset="0"/>
              </a:rPr>
              <a:t>Beispiele </a:t>
            </a:r>
            <a:r>
              <a:rPr lang="de-DE" sz="3600" dirty="0">
                <a:solidFill>
                  <a:schemeClr val="accent3">
                    <a:lumMod val="50000"/>
                  </a:schemeClr>
                </a:solidFill>
                <a:latin typeface="Arial" panose="020B0604020202020204" pitchFamily="34" charset="0"/>
                <a:cs typeface="Arial" panose="020B0604020202020204" pitchFamily="34" charset="0"/>
              </a:rPr>
              <a:t>für Redoxreaktionen</a:t>
            </a:r>
            <a:br>
              <a:rPr lang="de-DE" sz="3600" dirty="0">
                <a:solidFill>
                  <a:schemeClr val="accent3">
                    <a:lumMod val="50000"/>
                  </a:schemeClr>
                </a:solidFill>
                <a:latin typeface="Arial" panose="020B0604020202020204" pitchFamily="34" charset="0"/>
                <a:cs typeface="Arial" panose="020B0604020202020204" pitchFamily="34" charset="0"/>
              </a:rPr>
            </a:br>
            <a:r>
              <a:rPr lang="de-DE" sz="3600" dirty="0">
                <a:solidFill>
                  <a:schemeClr val="accent3">
                    <a:lumMod val="50000"/>
                  </a:schemeClr>
                </a:solidFill>
                <a:effectLst>
                  <a:outerShdw blurRad="38100" dist="38100" dir="2700000" algn="tl">
                    <a:srgbClr val="000000">
                      <a:alpha val="43137"/>
                    </a:srgbClr>
                  </a:outerShdw>
                </a:effectLst>
              </a:rPr>
              <a:t> </a:t>
            </a:r>
            <a:br>
              <a:rPr lang="de-DE" sz="3600" dirty="0">
                <a:solidFill>
                  <a:schemeClr val="accent3">
                    <a:lumMod val="50000"/>
                  </a:schemeClr>
                </a:solidFill>
                <a:effectLst>
                  <a:outerShdw blurRad="38100" dist="38100" dir="2700000" algn="tl">
                    <a:srgbClr val="000000">
                      <a:alpha val="43137"/>
                    </a:srgbClr>
                  </a:outerShdw>
                </a:effectLst>
              </a:rPr>
            </a:br>
            <a:r>
              <a:rPr lang="de-DE" sz="3600" dirty="0" smtClean="0">
                <a:solidFill>
                  <a:schemeClr val="accent3">
                    <a:lumMod val="50000"/>
                  </a:schemeClr>
                </a:solidFill>
                <a:effectLst>
                  <a:outerShdw blurRad="38100" dist="38100" dir="2700000" algn="tl">
                    <a:srgbClr val="000000">
                      <a:alpha val="43137"/>
                    </a:srgbClr>
                  </a:outerShdw>
                </a:effectLst>
              </a:rPr>
              <a:t>   </a:t>
            </a:r>
            <a:r>
              <a:rPr lang="de-DE" sz="3600" dirty="0">
                <a:solidFill>
                  <a:schemeClr val="accent3">
                    <a:lumMod val="50000"/>
                  </a:schemeClr>
                </a:solidFill>
                <a:effectLst>
                  <a:outerShdw blurRad="38100" dist="38100" dir="2700000" algn="tl">
                    <a:srgbClr val="000000">
                      <a:alpha val="43137"/>
                    </a:srgbClr>
                  </a:outerShdw>
                </a:effectLst>
              </a:rPr>
              <a:t/>
            </a:r>
            <a:br>
              <a:rPr lang="de-DE" sz="3600" dirty="0">
                <a:solidFill>
                  <a:schemeClr val="accent3">
                    <a:lumMod val="50000"/>
                  </a:schemeClr>
                </a:solidFill>
                <a:effectLst>
                  <a:outerShdw blurRad="38100" dist="38100" dir="2700000" algn="tl">
                    <a:srgbClr val="000000">
                      <a:alpha val="43137"/>
                    </a:srgbClr>
                  </a:outerShdw>
                </a:effectLst>
              </a:rPr>
            </a:br>
            <a:endParaRPr lang="de-DE" sz="3600" dirty="0">
              <a:solidFill>
                <a:schemeClr val="accent3">
                  <a:lumMod val="50000"/>
                </a:schemeClr>
              </a:solidFill>
              <a:effectLst>
                <a:outerShdw blurRad="38100" dist="38100" dir="2700000" algn="tl">
                  <a:srgbClr val="000000">
                    <a:alpha val="43137"/>
                  </a:srgbClr>
                </a:outerShdw>
              </a:effectLst>
            </a:endParaRPr>
          </a:p>
        </p:txBody>
      </p:sp>
      <p:sp>
        <p:nvSpPr>
          <p:cNvPr id="4" name="Inhaltsplatzhalter 3"/>
          <p:cNvSpPr>
            <a:spLocks noGrp="1"/>
          </p:cNvSpPr>
          <p:nvPr>
            <p:ph sz="quarter" idx="13"/>
          </p:nvPr>
        </p:nvSpPr>
        <p:spPr/>
        <p:txBody>
          <a:bodyPr/>
          <a:lstStyle/>
          <a:p>
            <a:endParaRPr lang="de-DE"/>
          </a:p>
        </p:txBody>
      </p:sp>
      <p:sp>
        <p:nvSpPr>
          <p:cNvPr id="5" name="Inhaltsplatzhalter 4"/>
          <p:cNvSpPr>
            <a:spLocks noGrp="1"/>
          </p:cNvSpPr>
          <p:nvPr>
            <p:ph sz="quarter" idx="14"/>
          </p:nvPr>
        </p:nvSpPr>
        <p:spPr/>
        <p:txBody>
          <a:bodyPr/>
          <a:lstStyle/>
          <a:p>
            <a:endParaRPr lang="de-DE"/>
          </a:p>
        </p:txBody>
      </p:sp>
      <p:cxnSp>
        <p:nvCxnSpPr>
          <p:cNvPr id="7" name="Gerade Verbindung mit Pfeil 6"/>
          <p:cNvCxnSpPr>
            <a:cxnSpLocks noChangeShapeType="1"/>
          </p:cNvCxnSpPr>
          <p:nvPr/>
        </p:nvCxnSpPr>
        <p:spPr bwMode="auto">
          <a:xfrm>
            <a:off x="1193800" y="7766050"/>
            <a:ext cx="5454650" cy="45085"/>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9" name="Gerade Verbindung mit Pfeil 8"/>
          <p:cNvCxnSpPr>
            <a:cxnSpLocks noChangeShapeType="1"/>
          </p:cNvCxnSpPr>
          <p:nvPr/>
        </p:nvCxnSpPr>
        <p:spPr bwMode="auto">
          <a:xfrm>
            <a:off x="3564255" y="7313295"/>
            <a:ext cx="381000" cy="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10" name="Gerade Verbindung mit Pfeil 9"/>
          <p:cNvCxnSpPr>
            <a:cxnSpLocks noChangeShapeType="1"/>
          </p:cNvCxnSpPr>
          <p:nvPr/>
        </p:nvCxnSpPr>
        <p:spPr bwMode="auto">
          <a:xfrm>
            <a:off x="3557905" y="7594600"/>
            <a:ext cx="381000" cy="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11" name="Gerade Verbindung mit Pfeil 10"/>
          <p:cNvCxnSpPr>
            <a:cxnSpLocks noChangeShapeType="1"/>
          </p:cNvCxnSpPr>
          <p:nvPr/>
        </p:nvCxnSpPr>
        <p:spPr bwMode="auto">
          <a:xfrm>
            <a:off x="3545205" y="8145145"/>
            <a:ext cx="381000" cy="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pic>
        <p:nvPicPr>
          <p:cNvPr id="19" name="Grafik 18"/>
          <p:cNvPicPr>
            <a:picLocks noChangeAspect="1"/>
          </p:cNvPicPr>
          <p:nvPr/>
        </p:nvPicPr>
        <p:blipFill>
          <a:blip r:embed="rId2"/>
          <a:stretch>
            <a:fillRect/>
          </a:stretch>
        </p:blipFill>
        <p:spPr>
          <a:xfrm>
            <a:off x="1043608" y="1531555"/>
            <a:ext cx="6840356" cy="3607994"/>
          </a:xfrm>
          <a:prstGeom prst="rect">
            <a:avLst/>
          </a:prstGeom>
        </p:spPr>
      </p:pic>
    </p:spTree>
    <p:extLst>
      <p:ext uri="{BB962C8B-B14F-4D97-AF65-F5344CB8AC3E}">
        <p14:creationId xmlns:p14="http://schemas.microsoft.com/office/powerpoint/2010/main" val="219559671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066130"/>
          </a:xfrm>
        </p:spPr>
        <p:txBody>
          <a:bodyPr>
            <a:normAutofit fontScale="90000"/>
          </a:bodyPr>
          <a:lstStyle/>
          <a:p>
            <a:pPr algn="ctr"/>
            <a:r>
              <a:rPr lang="de-DE" sz="3600" dirty="0" smtClean="0">
                <a:solidFill>
                  <a:schemeClr val="accent3">
                    <a:lumMod val="50000"/>
                  </a:schemeClr>
                </a:solidFill>
                <a:effectLst>
                  <a:outerShdw blurRad="38100" dist="38100" dir="2700000" algn="tl">
                    <a:srgbClr val="000000">
                      <a:alpha val="43137"/>
                    </a:srgbClr>
                  </a:outerShdw>
                </a:effectLst>
              </a:rPr>
              <a:t/>
            </a:r>
            <a:br>
              <a:rPr lang="de-DE" sz="3600" dirty="0" smtClean="0">
                <a:solidFill>
                  <a:schemeClr val="accent3">
                    <a:lumMod val="50000"/>
                  </a:schemeClr>
                </a:solidFill>
                <a:effectLst>
                  <a:outerShdw blurRad="38100" dist="38100" dir="2700000" algn="tl">
                    <a:srgbClr val="000000">
                      <a:alpha val="43137"/>
                    </a:srgbClr>
                  </a:outerShdw>
                </a:effectLst>
              </a:rPr>
            </a:br>
            <a:r>
              <a:rPr lang="de-DE" sz="3600" dirty="0">
                <a:solidFill>
                  <a:schemeClr val="accent3">
                    <a:lumMod val="50000"/>
                  </a:schemeClr>
                </a:solidFill>
                <a:effectLst>
                  <a:outerShdw blurRad="38100" dist="38100" dir="2700000" algn="tl">
                    <a:srgbClr val="000000">
                      <a:alpha val="43137"/>
                    </a:srgbClr>
                  </a:outerShdw>
                </a:effectLst>
              </a:rPr>
              <a:t/>
            </a:r>
            <a:br>
              <a:rPr lang="de-DE" sz="3600" dirty="0">
                <a:solidFill>
                  <a:schemeClr val="accent3">
                    <a:lumMod val="50000"/>
                  </a:schemeClr>
                </a:solidFill>
                <a:effectLst>
                  <a:outerShdw blurRad="38100" dist="38100" dir="2700000" algn="tl">
                    <a:srgbClr val="000000">
                      <a:alpha val="43137"/>
                    </a:srgbClr>
                  </a:outerShdw>
                </a:effectLst>
              </a:rPr>
            </a:br>
            <a:r>
              <a:rPr lang="de-DE" sz="3600" dirty="0" smtClean="0">
                <a:solidFill>
                  <a:schemeClr val="accent3">
                    <a:lumMod val="50000"/>
                  </a:schemeClr>
                </a:solidFill>
                <a:effectLst>
                  <a:outerShdw blurRad="38100" dist="38100" dir="2700000" algn="tl">
                    <a:srgbClr val="000000">
                      <a:alpha val="43137"/>
                    </a:srgbClr>
                  </a:outerShdw>
                </a:effectLst>
              </a:rPr>
              <a:t/>
            </a:r>
            <a:br>
              <a:rPr lang="de-DE" sz="3600" dirty="0" smtClean="0">
                <a:solidFill>
                  <a:schemeClr val="accent3">
                    <a:lumMod val="50000"/>
                  </a:schemeClr>
                </a:solidFill>
                <a:effectLst>
                  <a:outerShdw blurRad="38100" dist="38100" dir="2700000" algn="tl">
                    <a:srgbClr val="000000">
                      <a:alpha val="43137"/>
                    </a:srgbClr>
                  </a:outerShdw>
                </a:effectLst>
              </a:rPr>
            </a:br>
            <a:r>
              <a:rPr lang="de-DE" sz="3600" dirty="0" smtClean="0">
                <a:solidFill>
                  <a:schemeClr val="accent3">
                    <a:lumMod val="50000"/>
                  </a:schemeClr>
                </a:solidFill>
              </a:rPr>
              <a:t>Atombindung </a:t>
            </a:r>
            <a:r>
              <a:rPr lang="de-DE" sz="3600" dirty="0">
                <a:solidFill>
                  <a:schemeClr val="accent3">
                    <a:lumMod val="50000"/>
                  </a:schemeClr>
                </a:solidFill>
              </a:rPr>
              <a:t>– polar oder unpolar?</a:t>
            </a:r>
            <a:br>
              <a:rPr lang="de-DE" sz="3600" dirty="0">
                <a:solidFill>
                  <a:schemeClr val="accent3">
                    <a:lumMod val="50000"/>
                  </a:schemeClr>
                </a:solidFill>
              </a:rPr>
            </a:br>
            <a:r>
              <a:rPr lang="de-DE" sz="3600" dirty="0">
                <a:solidFill>
                  <a:schemeClr val="accent3">
                    <a:lumMod val="50000"/>
                  </a:schemeClr>
                </a:solidFill>
              </a:rPr>
              <a:t/>
            </a:r>
            <a:br>
              <a:rPr lang="de-DE" sz="3600" dirty="0">
                <a:solidFill>
                  <a:schemeClr val="accent3">
                    <a:lumMod val="50000"/>
                  </a:schemeClr>
                </a:solidFill>
              </a:rPr>
            </a:br>
            <a:r>
              <a:rPr lang="de-DE" sz="3600" dirty="0" smtClean="0">
                <a:solidFill>
                  <a:schemeClr val="accent3">
                    <a:lumMod val="50000"/>
                  </a:schemeClr>
                </a:solidFill>
                <a:effectLst>
                  <a:outerShdw blurRad="38100" dist="38100" dir="2700000" algn="tl">
                    <a:srgbClr val="000000">
                      <a:alpha val="43137"/>
                    </a:srgbClr>
                  </a:outerShdw>
                </a:effectLst>
              </a:rPr>
              <a:t>   </a:t>
            </a:r>
            <a:r>
              <a:rPr lang="de-DE" sz="3600" dirty="0">
                <a:solidFill>
                  <a:schemeClr val="accent3">
                    <a:lumMod val="50000"/>
                  </a:schemeClr>
                </a:solidFill>
                <a:effectLst>
                  <a:outerShdw blurRad="38100" dist="38100" dir="2700000" algn="tl">
                    <a:srgbClr val="000000">
                      <a:alpha val="43137"/>
                    </a:srgbClr>
                  </a:outerShdw>
                </a:effectLst>
              </a:rPr>
              <a:t/>
            </a:r>
            <a:br>
              <a:rPr lang="de-DE" sz="3600" dirty="0">
                <a:solidFill>
                  <a:schemeClr val="accent3">
                    <a:lumMod val="50000"/>
                  </a:schemeClr>
                </a:solidFill>
                <a:effectLst>
                  <a:outerShdw blurRad="38100" dist="38100" dir="2700000" algn="tl">
                    <a:srgbClr val="000000">
                      <a:alpha val="43137"/>
                    </a:srgbClr>
                  </a:outerShdw>
                </a:effectLst>
              </a:rPr>
            </a:br>
            <a:endParaRPr lang="de-DE" sz="3600" dirty="0">
              <a:solidFill>
                <a:schemeClr val="accent3">
                  <a:lumMod val="50000"/>
                </a:schemeClr>
              </a:solidFill>
              <a:effectLst>
                <a:outerShdw blurRad="38100" dist="38100" dir="2700000" algn="tl">
                  <a:srgbClr val="000000">
                    <a:alpha val="43137"/>
                  </a:srgbClr>
                </a:outerShdw>
              </a:effectLst>
            </a:endParaRPr>
          </a:p>
        </p:txBody>
      </p:sp>
      <p:sp>
        <p:nvSpPr>
          <p:cNvPr id="5" name="Inhaltsplatzhalter 4"/>
          <p:cNvSpPr>
            <a:spLocks noGrp="1"/>
          </p:cNvSpPr>
          <p:nvPr>
            <p:ph sz="quarter" idx="14"/>
          </p:nvPr>
        </p:nvSpPr>
        <p:spPr/>
        <p:txBody>
          <a:bodyPr/>
          <a:lstStyle/>
          <a:p>
            <a:endParaRPr lang="de-DE"/>
          </a:p>
        </p:txBody>
      </p:sp>
      <p:sp>
        <p:nvSpPr>
          <p:cNvPr id="12" name="Inhaltsplatzhalter 7"/>
          <p:cNvSpPr txBox="1">
            <a:spLocks/>
          </p:cNvSpPr>
          <p:nvPr/>
        </p:nvSpPr>
        <p:spPr>
          <a:xfrm>
            <a:off x="594751" y="1136278"/>
            <a:ext cx="7904070" cy="923330"/>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solidFill>
              <a:schemeClr val="tx1"/>
            </a:solidFill>
          </a:ln>
          <a:effectLst>
            <a:outerShdw blurRad="50800" dist="38100" dir="18900000" algn="bl" rotWithShape="0">
              <a:prstClr val="black">
                <a:alpha val="40000"/>
              </a:prstClr>
            </a:outerShdw>
          </a:effectLst>
        </p:spPr>
        <p:txBody>
          <a:bodyPr vert="horz" wrap="square" lIns="91440" tIns="45720" rIns="91440" bIns="45720" rtlCol="0">
            <a:spAutoFit/>
          </a:bodyPr>
          <a:lstStyle>
            <a:lvl1pPr marL="0" indent="0" algn="l" defTabSz="914400" rtl="0" eaLnBrk="1" latinLnBrk="0" hangingPunct="1">
              <a:spcBef>
                <a:spcPct val="20000"/>
              </a:spcBef>
              <a:buFont typeface="Arial" panose="020B0604020202020204" pitchFamily="34" charset="0"/>
              <a:buNone/>
              <a:defRPr sz="3200" kern="1200">
                <a:solidFill>
                  <a:schemeClr val="tx1">
                    <a:lumMod val="85000"/>
                    <a:lumOff val="15000"/>
                  </a:schemeClr>
                </a:solidFill>
                <a:latin typeface="Univers LT Std 47 Cn Lt" pitchFamily="34" charset="0"/>
                <a:ea typeface="+mn-ea"/>
                <a:cs typeface="+mn-cs"/>
              </a:defRPr>
            </a:lvl1pPr>
            <a:lvl2pPr marL="457200" indent="0" algn="l" defTabSz="914400" rtl="0" eaLnBrk="1" latinLnBrk="0" hangingPunct="1">
              <a:spcBef>
                <a:spcPct val="20000"/>
              </a:spcBef>
              <a:buFont typeface="Arial" panose="020B0604020202020204" pitchFamily="34" charset="0"/>
              <a:buNone/>
              <a:defRPr sz="2800" kern="1200">
                <a:solidFill>
                  <a:schemeClr val="tx1">
                    <a:lumMod val="85000"/>
                    <a:lumOff val="15000"/>
                  </a:schemeClr>
                </a:solidFill>
                <a:latin typeface="Univers LT Std 47 Cn Lt" pitchFamily="34" charset="0"/>
                <a:ea typeface="+mn-ea"/>
                <a:cs typeface="+mn-cs"/>
              </a:defRPr>
            </a:lvl2pPr>
            <a:lvl3pPr marL="914400" indent="0" algn="l" defTabSz="914400" rtl="0" eaLnBrk="1" latinLnBrk="0" hangingPunct="1">
              <a:spcBef>
                <a:spcPct val="20000"/>
              </a:spcBef>
              <a:buFont typeface="Arial" panose="020B0604020202020204" pitchFamily="34" charset="0"/>
              <a:buNone/>
              <a:defRPr sz="2400" kern="1200">
                <a:solidFill>
                  <a:schemeClr val="tx1">
                    <a:lumMod val="85000"/>
                    <a:lumOff val="15000"/>
                  </a:schemeClr>
                </a:solidFill>
                <a:latin typeface="Univers LT Std 47 Cn Lt" pitchFamily="34" charset="0"/>
                <a:ea typeface="+mn-ea"/>
                <a:cs typeface="+mn-cs"/>
              </a:defRPr>
            </a:lvl3pPr>
            <a:lvl4pPr marL="1371600" indent="0" algn="l" defTabSz="914400" rtl="0" eaLnBrk="1" latinLnBrk="0" hangingPunct="1">
              <a:spcBef>
                <a:spcPct val="20000"/>
              </a:spcBef>
              <a:buFont typeface="Arial" panose="020B0604020202020204" pitchFamily="34" charset="0"/>
              <a:buNone/>
              <a:defRPr sz="2000" kern="1200">
                <a:solidFill>
                  <a:schemeClr val="tx1">
                    <a:lumMod val="85000"/>
                    <a:lumOff val="15000"/>
                  </a:schemeClr>
                </a:solidFill>
                <a:latin typeface="Univers LT Std 47 Cn Lt" pitchFamily="34" charset="0"/>
                <a:ea typeface="+mn-ea"/>
                <a:cs typeface="+mn-cs"/>
              </a:defRPr>
            </a:lvl4pPr>
            <a:lvl5pPr marL="1828800" indent="0" algn="l" defTabSz="914400" rtl="0" eaLnBrk="1" latinLnBrk="0" hangingPunct="1">
              <a:spcBef>
                <a:spcPct val="20000"/>
              </a:spcBef>
              <a:buFont typeface="Arial" panose="020B0604020202020204" pitchFamily="34" charset="0"/>
              <a:buNone/>
              <a:defRPr sz="2000" kern="1200">
                <a:solidFill>
                  <a:schemeClr val="tx1">
                    <a:lumMod val="85000"/>
                    <a:lumOff val="15000"/>
                  </a:schemeClr>
                </a:solidFill>
                <a:latin typeface="Univers LT Std 47 Cn Lt"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50000"/>
              </a:lnSpc>
            </a:pPr>
            <a:r>
              <a:rPr lang="de-DE" sz="1800" dirty="0"/>
              <a:t>Die Atombindung ist eine chemische Bindung, die durch </a:t>
            </a:r>
            <a:r>
              <a:rPr lang="de-DE" sz="1800" b="1" dirty="0"/>
              <a:t>gemeinsame</a:t>
            </a:r>
            <a:r>
              <a:rPr lang="de-DE" sz="1800" dirty="0"/>
              <a:t> </a:t>
            </a:r>
            <a:r>
              <a:rPr lang="de-DE" sz="1800" b="1" dirty="0"/>
              <a:t>Elektronenpaare</a:t>
            </a:r>
            <a:r>
              <a:rPr lang="de-DE" sz="1800" dirty="0"/>
              <a:t> zwischen Atomen bewirkt wird.</a:t>
            </a:r>
          </a:p>
        </p:txBody>
      </p:sp>
      <p:sp>
        <p:nvSpPr>
          <p:cNvPr id="58" name="Inhaltsplatzhalter 57"/>
          <p:cNvSpPr>
            <a:spLocks noGrp="1"/>
          </p:cNvSpPr>
          <p:nvPr>
            <p:ph sz="quarter" idx="13"/>
          </p:nvPr>
        </p:nvSpPr>
        <p:spPr/>
        <p:txBody>
          <a:bodyPr/>
          <a:lstStyle/>
          <a:p>
            <a:endParaRPr lang="de-DE"/>
          </a:p>
        </p:txBody>
      </p:sp>
      <p:graphicFrame>
        <p:nvGraphicFramePr>
          <p:cNvPr id="59" name="Inhaltsplatzhalter 5"/>
          <p:cNvGraphicFramePr>
            <a:graphicFrameLocks noGrp="1"/>
          </p:cNvGraphicFramePr>
          <p:nvPr>
            <p:ph idx="1"/>
            <p:extLst>
              <p:ext uri="{D42A27DB-BD31-4B8C-83A1-F6EECF244321}">
                <p14:modId xmlns:p14="http://schemas.microsoft.com/office/powerpoint/2010/main" val="1923777372"/>
              </p:ext>
            </p:extLst>
          </p:nvPr>
        </p:nvGraphicFramePr>
        <p:xfrm>
          <a:off x="323528" y="2210453"/>
          <a:ext cx="8496944" cy="4039519"/>
        </p:xfrm>
        <a:graphic>
          <a:graphicData uri="http://schemas.openxmlformats.org/drawingml/2006/table">
            <a:tbl>
              <a:tblPr firstRow="1" firstCol="1" bandRow="1">
                <a:tableStyleId>{5C22544A-7EE6-4342-B048-85BDC9FD1C3A}</a:tableStyleId>
              </a:tblPr>
              <a:tblGrid>
                <a:gridCol w="4248471"/>
                <a:gridCol w="4248473"/>
              </a:tblGrid>
              <a:tr h="660459">
                <a:tc>
                  <a:txBody>
                    <a:bodyPr/>
                    <a:lstStyle/>
                    <a:p>
                      <a:pPr algn="ctr">
                        <a:lnSpc>
                          <a:spcPct val="107000"/>
                        </a:lnSpc>
                        <a:spcAft>
                          <a:spcPts val="0"/>
                        </a:spcAft>
                      </a:pPr>
                      <a:r>
                        <a:rPr lang="de-DE" sz="1600" dirty="0">
                          <a:solidFill>
                            <a:schemeClr val="tx1"/>
                          </a:solidFill>
                          <a:effectLst/>
                          <a:latin typeface="Univers LT Std 47 Cn Lt" panose="020B0406020202040204" pitchFamily="34" charset="0"/>
                          <a:ea typeface="Calibri" panose="020F0502020204030204" pitchFamily="34" charset="0"/>
                          <a:cs typeface="Arial" panose="020B0604020202020204" pitchFamily="34" charset="0"/>
                        </a:rPr>
                        <a:t>Unpolare Atombindung</a:t>
                      </a:r>
                      <a:endParaRPr lang="de-DE"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75000"/>
                      </a:schemeClr>
                    </a:solidFill>
                  </a:tcPr>
                </a:tc>
                <a:tc>
                  <a:txBody>
                    <a:bodyPr/>
                    <a:lstStyle/>
                    <a:p>
                      <a:pPr algn="ctr">
                        <a:lnSpc>
                          <a:spcPct val="107000"/>
                        </a:lnSpc>
                        <a:spcAft>
                          <a:spcPts val="0"/>
                        </a:spcAft>
                      </a:pPr>
                      <a:r>
                        <a:rPr lang="de-DE" sz="1600" dirty="0">
                          <a:solidFill>
                            <a:schemeClr val="tx1"/>
                          </a:solidFill>
                          <a:effectLst/>
                          <a:latin typeface="Univers LT Std 47 Cn Lt" panose="020B0406020202040204" pitchFamily="34" charset="0"/>
                          <a:ea typeface="Calibri" panose="020F0502020204030204" pitchFamily="34" charset="0"/>
                          <a:cs typeface="Arial" panose="020B0604020202020204" pitchFamily="34" charset="0"/>
                        </a:rPr>
                        <a:t>Polare Atombindung</a:t>
                      </a:r>
                      <a:endParaRPr lang="de-DE"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75000"/>
                      </a:schemeClr>
                    </a:solidFill>
                  </a:tcPr>
                </a:tc>
              </a:tr>
              <a:tr h="789103">
                <a:tc>
                  <a:txBody>
                    <a:bodyPr/>
                    <a:lstStyle/>
                    <a:p>
                      <a:pPr>
                        <a:lnSpc>
                          <a:spcPct val="107000"/>
                        </a:lnSpc>
                        <a:spcAft>
                          <a:spcPts val="0"/>
                        </a:spcAft>
                      </a:pPr>
                      <a:r>
                        <a:rPr lang="de-DE" sz="1600" b="0" dirty="0">
                          <a:solidFill>
                            <a:schemeClr val="tx1"/>
                          </a:solidFill>
                          <a:effectLst/>
                          <a:latin typeface="Univers LT Std 47 Cn Lt" panose="020B0406020202040204" pitchFamily="34" charset="0"/>
                          <a:ea typeface="Calibri" panose="020F0502020204030204" pitchFamily="34" charset="0"/>
                          <a:cs typeface="Arial" panose="020B0604020202020204" pitchFamily="34" charset="0"/>
                        </a:rPr>
                        <a:t>Das Elektronenpaar wird von beiden Atomen gleichmäßig angezogen.</a:t>
                      </a:r>
                      <a:endParaRPr lang="de-DE"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endParaRPr lang="de-DE"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nSpc>
                          <a:spcPct val="107000"/>
                        </a:lnSpc>
                        <a:spcAft>
                          <a:spcPts val="0"/>
                        </a:spcAft>
                      </a:pPr>
                      <a:r>
                        <a:rPr lang="de-DE" sz="1600" b="0" dirty="0">
                          <a:solidFill>
                            <a:schemeClr val="tx1"/>
                          </a:solidFill>
                          <a:effectLst/>
                          <a:latin typeface="Univers LT Std 47 Cn Lt" panose="020B0406020202040204" pitchFamily="34" charset="0"/>
                          <a:ea typeface="Calibri" panose="020F0502020204030204" pitchFamily="34" charset="0"/>
                          <a:cs typeface="Arial" panose="020B0604020202020204" pitchFamily="34" charset="0"/>
                        </a:rPr>
                        <a:t>Ein Atom zieht das gemeinsame Elektronenpaar stärker zu sich heran.</a:t>
                      </a:r>
                      <a:endParaRPr lang="de-DE"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r>
              <a:tr h="511098">
                <a:tc>
                  <a:txBody>
                    <a:bodyPr/>
                    <a:lstStyle/>
                    <a:p>
                      <a:pPr>
                        <a:lnSpc>
                          <a:spcPct val="107000"/>
                        </a:lnSpc>
                        <a:spcAft>
                          <a:spcPts val="0"/>
                        </a:spcAft>
                      </a:pPr>
                      <a:r>
                        <a:rPr lang="de-DE" sz="1600" b="0" dirty="0">
                          <a:solidFill>
                            <a:schemeClr val="tx1"/>
                          </a:solidFill>
                          <a:effectLst/>
                          <a:latin typeface="Univers LT Std 47 Cn Lt" panose="020B0406020202040204" pitchFamily="34" charset="0"/>
                          <a:ea typeface="Calibri" panose="020F0502020204030204" pitchFamily="34" charset="0"/>
                          <a:cs typeface="Arial" panose="020B0604020202020204" pitchFamily="34" charset="0"/>
                        </a:rPr>
                        <a:t>z</a:t>
                      </a:r>
                      <a:r>
                        <a:rPr lang="de-DE" sz="1600" b="0" dirty="0" smtClean="0">
                          <a:solidFill>
                            <a:schemeClr val="tx1"/>
                          </a:solidFill>
                          <a:effectLst/>
                          <a:latin typeface="Univers LT Std 47 Cn Lt" panose="020B0406020202040204" pitchFamily="34" charset="0"/>
                          <a:ea typeface="Calibri" panose="020F0502020204030204" pitchFamily="34" charset="0"/>
                          <a:cs typeface="Arial" panose="020B0604020202020204" pitchFamily="34" charset="0"/>
                        </a:rPr>
                        <a:t>wischen </a:t>
                      </a:r>
                      <a:r>
                        <a:rPr lang="de-DE" sz="1600" b="0" dirty="0">
                          <a:solidFill>
                            <a:schemeClr val="tx1"/>
                          </a:solidFill>
                          <a:effectLst/>
                          <a:latin typeface="Univers LT Std 47 Cn Lt" panose="020B0406020202040204" pitchFamily="34" charset="0"/>
                          <a:ea typeface="Calibri" panose="020F0502020204030204" pitchFamily="34" charset="0"/>
                          <a:cs typeface="Arial" panose="020B0604020202020204" pitchFamily="34" charset="0"/>
                        </a:rPr>
                        <a:t>gleichen Atomarten</a:t>
                      </a:r>
                      <a:endParaRPr lang="de-DE"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nSpc>
                          <a:spcPct val="107000"/>
                        </a:lnSpc>
                        <a:spcAft>
                          <a:spcPts val="0"/>
                        </a:spcAft>
                      </a:pPr>
                      <a:r>
                        <a:rPr lang="de-DE" sz="1600" b="0" dirty="0">
                          <a:solidFill>
                            <a:schemeClr val="tx1"/>
                          </a:solidFill>
                          <a:effectLst/>
                          <a:latin typeface="Univers LT Std 47 Cn Lt" panose="020B0406020202040204" pitchFamily="34" charset="0"/>
                          <a:ea typeface="Calibri" panose="020F0502020204030204" pitchFamily="34" charset="0"/>
                          <a:cs typeface="Arial" panose="020B0604020202020204" pitchFamily="34" charset="0"/>
                        </a:rPr>
                        <a:t>zwischen unterschiedlichen </a:t>
                      </a:r>
                      <a:r>
                        <a:rPr lang="de-DE" sz="1600" b="0" dirty="0" smtClean="0">
                          <a:solidFill>
                            <a:schemeClr val="tx1"/>
                          </a:solidFill>
                          <a:effectLst/>
                          <a:latin typeface="Univers LT Std 47 Cn Lt" panose="020B0406020202040204" pitchFamily="34" charset="0"/>
                          <a:ea typeface="Calibri" panose="020F0502020204030204" pitchFamily="34" charset="0"/>
                          <a:cs typeface="Arial" panose="020B0604020202020204" pitchFamily="34" charset="0"/>
                        </a:rPr>
                        <a:t>Atomarten</a:t>
                      </a:r>
                      <a:endParaRPr lang="de-DE"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r>
              <a:tr h="2078859">
                <a:tc>
                  <a:txBody>
                    <a:bodyPr/>
                    <a:lstStyle/>
                    <a:p>
                      <a:pPr algn="l">
                        <a:lnSpc>
                          <a:spcPct val="107000"/>
                        </a:lnSpc>
                        <a:spcAft>
                          <a:spcPts val="0"/>
                        </a:spcAft>
                      </a:pPr>
                      <a:r>
                        <a:rPr lang="de-DE" sz="1600" b="0" kern="1200" dirty="0" smtClean="0">
                          <a:solidFill>
                            <a:schemeClr val="tx1"/>
                          </a:solidFill>
                          <a:effectLst/>
                          <a:latin typeface="+mn-lt"/>
                          <a:ea typeface="+mn-ea"/>
                          <a:cs typeface="+mn-cs"/>
                        </a:rPr>
                        <a:t>Wasserstoff                               H     </a:t>
                      </a:r>
                      <a:r>
                        <a:rPr lang="de-DE" sz="1600" b="0" kern="1200" dirty="0" err="1" smtClean="0">
                          <a:solidFill>
                            <a:schemeClr val="tx1"/>
                          </a:solidFill>
                          <a:effectLst/>
                          <a:latin typeface="+mn-lt"/>
                          <a:ea typeface="+mn-ea"/>
                          <a:cs typeface="+mn-cs"/>
                        </a:rPr>
                        <a:t>H</a:t>
                      </a:r>
                      <a:r>
                        <a:rPr lang="de-DE" sz="1600" b="0" kern="1200" dirty="0" smtClean="0">
                          <a:solidFill>
                            <a:schemeClr val="tx1"/>
                          </a:solidFill>
                          <a:effectLst/>
                          <a:latin typeface="+mn-lt"/>
                          <a:ea typeface="+mn-ea"/>
                          <a:cs typeface="+mn-cs"/>
                        </a:rPr>
                        <a:t> </a:t>
                      </a:r>
                    </a:p>
                    <a:p>
                      <a:pPr algn="l">
                        <a:lnSpc>
                          <a:spcPct val="107000"/>
                        </a:lnSpc>
                        <a:spcAft>
                          <a:spcPts val="0"/>
                        </a:spcAft>
                      </a:pPr>
                      <a:endParaRPr lang="de-DE" sz="1600" b="0" kern="1200" dirty="0" smtClean="0">
                        <a:solidFill>
                          <a:schemeClr val="tx1"/>
                        </a:solidFill>
                        <a:effectLst/>
                        <a:latin typeface="+mn-lt"/>
                        <a:ea typeface="+mn-ea"/>
                        <a:cs typeface="+mn-cs"/>
                      </a:endParaRPr>
                    </a:p>
                    <a:p>
                      <a:pPr algn="l">
                        <a:lnSpc>
                          <a:spcPct val="107000"/>
                        </a:lnSpc>
                        <a:spcAft>
                          <a:spcPts val="0"/>
                        </a:spcAft>
                      </a:pPr>
                      <a:r>
                        <a:rPr lang="de-DE" sz="1600" b="0" kern="1200" dirty="0" smtClean="0">
                          <a:solidFill>
                            <a:schemeClr val="tx1"/>
                          </a:solidFill>
                          <a:effectLst/>
                          <a:latin typeface="+mn-lt"/>
                          <a:ea typeface="+mn-ea"/>
                          <a:cs typeface="+mn-cs"/>
                        </a:rPr>
                        <a:t>Sauerstoff                                  O    </a:t>
                      </a:r>
                      <a:r>
                        <a:rPr lang="de-DE" sz="1600" b="0" kern="1200" dirty="0" err="1" smtClean="0">
                          <a:solidFill>
                            <a:schemeClr val="tx1"/>
                          </a:solidFill>
                          <a:effectLst/>
                          <a:latin typeface="+mn-lt"/>
                          <a:ea typeface="+mn-ea"/>
                          <a:cs typeface="+mn-cs"/>
                        </a:rPr>
                        <a:t>O</a:t>
                      </a:r>
                      <a:endParaRPr lang="de-DE" sz="1600" b="0" kern="1200" dirty="0" smtClean="0">
                        <a:solidFill>
                          <a:schemeClr val="tx1"/>
                        </a:solidFill>
                        <a:effectLst/>
                        <a:latin typeface="+mn-lt"/>
                        <a:ea typeface="+mn-ea"/>
                        <a:cs typeface="+mn-cs"/>
                      </a:endParaRPr>
                    </a:p>
                    <a:p>
                      <a:pPr algn="l">
                        <a:lnSpc>
                          <a:spcPct val="107000"/>
                        </a:lnSpc>
                        <a:spcAft>
                          <a:spcPts val="0"/>
                        </a:spcAft>
                      </a:pPr>
                      <a:endParaRPr lang="de-DE" sz="1600" b="0" kern="1200" dirty="0" smtClean="0">
                        <a:solidFill>
                          <a:schemeClr val="tx1"/>
                        </a:solidFill>
                        <a:effectLst/>
                        <a:latin typeface="+mn-lt"/>
                        <a:ea typeface="+mn-ea"/>
                        <a:cs typeface="+mn-cs"/>
                      </a:endParaRPr>
                    </a:p>
                    <a:p>
                      <a:pPr algn="l">
                        <a:lnSpc>
                          <a:spcPct val="107000"/>
                        </a:lnSpc>
                        <a:spcAft>
                          <a:spcPts val="0"/>
                        </a:spcAft>
                      </a:pPr>
                      <a:r>
                        <a:rPr lang="de-DE" sz="1600" b="0" kern="1200" dirty="0" smtClean="0">
                          <a:solidFill>
                            <a:schemeClr val="tx1"/>
                          </a:solidFill>
                          <a:effectLst/>
                          <a:latin typeface="+mn-lt"/>
                          <a:ea typeface="+mn-ea"/>
                          <a:cs typeface="+mn-cs"/>
                        </a:rPr>
                        <a:t>Stickstoff</a:t>
                      </a:r>
                      <a:r>
                        <a:rPr lang="de-DE" sz="1800" b="0" kern="1200" dirty="0" smtClean="0">
                          <a:solidFill>
                            <a:schemeClr val="tx1"/>
                          </a:solidFill>
                          <a:effectLst/>
                          <a:latin typeface="+mn-lt"/>
                          <a:ea typeface="+mn-ea"/>
                          <a:cs typeface="+mn-cs"/>
                        </a:rPr>
                        <a:t>                                N    </a:t>
                      </a:r>
                      <a:r>
                        <a:rPr lang="de-DE" sz="1800" b="0" kern="1200" dirty="0" err="1" smtClean="0">
                          <a:solidFill>
                            <a:schemeClr val="tx1"/>
                          </a:solidFill>
                          <a:effectLst/>
                          <a:latin typeface="+mn-lt"/>
                          <a:ea typeface="+mn-ea"/>
                          <a:cs typeface="+mn-cs"/>
                        </a:rPr>
                        <a:t>N</a:t>
                      </a:r>
                      <a:endParaRPr lang="de-DE" sz="1400" b="0" u="none"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6885" marR="468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131445" marR="0" indent="0" algn="l" defTabSz="914400" rtl="0" eaLnBrk="1" fontAlgn="auto" latinLnBrk="0" hangingPunct="1">
                        <a:lnSpc>
                          <a:spcPct val="107000"/>
                        </a:lnSpc>
                        <a:spcBef>
                          <a:spcPts val="0"/>
                        </a:spcBef>
                        <a:spcAft>
                          <a:spcPts val="0"/>
                        </a:spcAft>
                        <a:buClrTx/>
                        <a:buSzTx/>
                        <a:buFontTx/>
                        <a:buNone/>
                        <a:tabLst/>
                        <a:defRPr/>
                      </a:pPr>
                      <a:r>
                        <a:rPr lang="de-DE" sz="1600" kern="1200" dirty="0" smtClean="0">
                          <a:solidFill>
                            <a:schemeClr val="dk1"/>
                          </a:solidFill>
                          <a:effectLst/>
                          <a:latin typeface="+mn-lt"/>
                          <a:ea typeface="+mn-ea"/>
                          <a:cs typeface="+mn-cs"/>
                        </a:rPr>
                        <a:t>Kohlenstoffdioxid  </a:t>
                      </a:r>
                    </a:p>
                    <a:p>
                      <a:pPr marL="131445" marR="0" indent="0" algn="l" defTabSz="914400" rtl="0" eaLnBrk="1" fontAlgn="auto" latinLnBrk="0" hangingPunct="1">
                        <a:lnSpc>
                          <a:spcPct val="107000"/>
                        </a:lnSpc>
                        <a:spcBef>
                          <a:spcPts val="0"/>
                        </a:spcBef>
                        <a:spcAft>
                          <a:spcPts val="0"/>
                        </a:spcAft>
                        <a:buClrTx/>
                        <a:buSzTx/>
                        <a:buFontTx/>
                        <a:buNone/>
                        <a:tabLst/>
                        <a:defRPr/>
                      </a:pPr>
                      <a:r>
                        <a:rPr lang="de-DE" sz="1600" kern="1200" dirty="0" smtClean="0">
                          <a:solidFill>
                            <a:schemeClr val="dk1"/>
                          </a:solidFill>
                          <a:effectLst/>
                          <a:latin typeface="+mn-lt"/>
                          <a:ea typeface="+mn-ea"/>
                          <a:cs typeface="+mn-cs"/>
                        </a:rPr>
                        <a:t>                                     O</a:t>
                      </a:r>
                      <a:r>
                        <a:rPr lang="de-DE" sz="1600" kern="1200" baseline="0" dirty="0" smtClean="0">
                          <a:solidFill>
                            <a:schemeClr val="dk1"/>
                          </a:solidFill>
                          <a:effectLst/>
                          <a:latin typeface="+mn-lt"/>
                          <a:ea typeface="+mn-ea"/>
                          <a:cs typeface="+mn-cs"/>
                        </a:rPr>
                        <a:t>       C      O</a:t>
                      </a:r>
                      <a:r>
                        <a:rPr lang="de-DE" sz="1600" kern="1200" dirty="0" smtClean="0">
                          <a:solidFill>
                            <a:schemeClr val="dk1"/>
                          </a:solidFill>
                          <a:effectLst/>
                          <a:latin typeface="+mn-lt"/>
                          <a:ea typeface="+mn-ea"/>
                          <a:cs typeface="+mn-cs"/>
                        </a:rPr>
                        <a:t>         </a:t>
                      </a:r>
                    </a:p>
                    <a:p>
                      <a:pPr marL="131445" indent="0">
                        <a:lnSpc>
                          <a:spcPct val="107000"/>
                        </a:lnSpc>
                        <a:spcAft>
                          <a:spcPts val="0"/>
                        </a:spcAft>
                        <a:buFontTx/>
                        <a:buNone/>
                      </a:pPr>
                      <a:endParaRPr lang="de-DE" sz="1600" dirty="0" smtClean="0">
                        <a:effectLst/>
                        <a:latin typeface="+mn-lt"/>
                        <a:ea typeface="Calibri" panose="020F0502020204030204" pitchFamily="34" charset="0"/>
                        <a:cs typeface="Times New Roman" panose="02020603050405020304" pitchFamily="18" charset="0"/>
                      </a:endParaRPr>
                    </a:p>
                    <a:p>
                      <a:pPr marL="131445" indent="0">
                        <a:lnSpc>
                          <a:spcPct val="107000"/>
                        </a:lnSpc>
                        <a:spcAft>
                          <a:spcPts val="0"/>
                        </a:spcAft>
                        <a:buFontTx/>
                        <a:buNone/>
                      </a:pPr>
                      <a:r>
                        <a:rPr lang="de-DE" sz="1600" dirty="0" smtClean="0">
                          <a:effectLst/>
                          <a:latin typeface="+mn-lt"/>
                          <a:ea typeface="Calibri" panose="020F0502020204030204" pitchFamily="34" charset="0"/>
                          <a:cs typeface="Times New Roman" panose="02020603050405020304" pitchFamily="18" charset="0"/>
                        </a:rPr>
                        <a:t>Wasser                                  O</a:t>
                      </a:r>
                    </a:p>
                    <a:p>
                      <a:pPr marL="131445" indent="0">
                        <a:lnSpc>
                          <a:spcPct val="107000"/>
                        </a:lnSpc>
                        <a:spcAft>
                          <a:spcPts val="0"/>
                        </a:spcAft>
                        <a:buFontTx/>
                        <a:buNone/>
                      </a:pPr>
                      <a:r>
                        <a:rPr lang="de-DE" sz="1600" dirty="0" smtClean="0">
                          <a:effectLst/>
                          <a:latin typeface="+mn-lt"/>
                          <a:ea typeface="Calibri" panose="020F0502020204030204" pitchFamily="34" charset="0"/>
                          <a:cs typeface="Times New Roman" panose="02020603050405020304" pitchFamily="18" charset="0"/>
                        </a:rPr>
                        <a:t>                                         H</a:t>
                      </a:r>
                      <a:r>
                        <a:rPr lang="de-DE" sz="1600" baseline="0" dirty="0" smtClean="0">
                          <a:effectLst/>
                          <a:latin typeface="+mn-lt"/>
                          <a:ea typeface="Calibri" panose="020F0502020204030204" pitchFamily="34" charset="0"/>
                          <a:cs typeface="Times New Roman" panose="02020603050405020304" pitchFamily="18" charset="0"/>
                        </a:rPr>
                        <a:t>         </a:t>
                      </a:r>
                      <a:r>
                        <a:rPr lang="de-DE" sz="1600" baseline="0" dirty="0" err="1" smtClean="0">
                          <a:effectLst/>
                          <a:latin typeface="+mn-lt"/>
                          <a:ea typeface="Calibri" panose="020F0502020204030204" pitchFamily="34" charset="0"/>
                          <a:cs typeface="Times New Roman" panose="02020603050405020304" pitchFamily="18" charset="0"/>
                        </a:rPr>
                        <a:t>H</a:t>
                      </a:r>
                      <a:endParaRPr lang="de-DE" sz="1600" dirty="0">
                        <a:effectLst/>
                        <a:latin typeface="+mn-lt"/>
                        <a:ea typeface="Calibri" panose="020F0502020204030204" pitchFamily="34" charset="0"/>
                        <a:cs typeface="Times New Roman" panose="02020603050405020304" pitchFamily="18" charset="0"/>
                      </a:endParaRPr>
                    </a:p>
                  </a:txBody>
                  <a:tcPr marL="46885" marR="468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r>
            </a:tbl>
          </a:graphicData>
        </a:graphic>
      </p:graphicFrame>
      <p:grpSp>
        <p:nvGrpSpPr>
          <p:cNvPr id="132" name="Gruppieren 131"/>
          <p:cNvGrpSpPr/>
          <p:nvPr/>
        </p:nvGrpSpPr>
        <p:grpSpPr>
          <a:xfrm>
            <a:off x="3154032" y="4301146"/>
            <a:ext cx="720080" cy="1152128"/>
            <a:chOff x="2843808" y="4581128"/>
            <a:chExt cx="720080" cy="1152128"/>
          </a:xfrm>
        </p:grpSpPr>
        <p:cxnSp>
          <p:nvCxnSpPr>
            <p:cNvPr id="62" name="Gerader Verbinder 61"/>
            <p:cNvCxnSpPr/>
            <p:nvPr/>
          </p:nvCxnSpPr>
          <p:spPr>
            <a:xfrm>
              <a:off x="3098224" y="4581128"/>
              <a:ext cx="177632"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63" name="Grafik 62"/>
            <p:cNvPicPr>
              <a:picLocks noChangeAspect="1"/>
            </p:cNvPicPr>
            <p:nvPr/>
          </p:nvPicPr>
          <p:blipFill>
            <a:blip r:embed="rId2"/>
            <a:stretch>
              <a:fillRect/>
            </a:stretch>
          </p:blipFill>
          <p:spPr>
            <a:xfrm>
              <a:off x="3098224" y="5051934"/>
              <a:ext cx="195089" cy="18290"/>
            </a:xfrm>
            <a:prstGeom prst="rect">
              <a:avLst/>
            </a:prstGeom>
          </p:spPr>
        </p:pic>
        <p:pic>
          <p:nvPicPr>
            <p:cNvPr id="67" name="Grafik 66"/>
            <p:cNvPicPr>
              <a:picLocks noChangeAspect="1"/>
            </p:cNvPicPr>
            <p:nvPr/>
          </p:nvPicPr>
          <p:blipFill>
            <a:blip r:embed="rId2"/>
            <a:stretch>
              <a:fillRect/>
            </a:stretch>
          </p:blipFill>
          <p:spPr>
            <a:xfrm>
              <a:off x="3098224" y="5119299"/>
              <a:ext cx="195089" cy="18290"/>
            </a:xfrm>
            <a:prstGeom prst="rect">
              <a:avLst/>
            </a:prstGeom>
          </p:spPr>
        </p:pic>
        <p:cxnSp>
          <p:nvCxnSpPr>
            <p:cNvPr id="68" name="Gerader Verbinder 67"/>
            <p:cNvCxnSpPr/>
            <p:nvPr/>
          </p:nvCxnSpPr>
          <p:spPr>
            <a:xfrm>
              <a:off x="3098224" y="5661248"/>
              <a:ext cx="177632"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Gerader Verbinder 68"/>
            <p:cNvCxnSpPr/>
            <p:nvPr/>
          </p:nvCxnSpPr>
          <p:spPr>
            <a:xfrm>
              <a:off x="3098224" y="5733256"/>
              <a:ext cx="177632"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Gerader Verbinder 70"/>
            <p:cNvCxnSpPr/>
            <p:nvPr/>
          </p:nvCxnSpPr>
          <p:spPr>
            <a:xfrm>
              <a:off x="2843808" y="5589240"/>
              <a:ext cx="0" cy="14401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Gerader Verbinder 71"/>
            <p:cNvCxnSpPr/>
            <p:nvPr/>
          </p:nvCxnSpPr>
          <p:spPr>
            <a:xfrm>
              <a:off x="3098224" y="5589240"/>
              <a:ext cx="177632"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Gerader Verbinder 72"/>
            <p:cNvCxnSpPr/>
            <p:nvPr/>
          </p:nvCxnSpPr>
          <p:spPr>
            <a:xfrm>
              <a:off x="3563888" y="5589240"/>
              <a:ext cx="0" cy="14401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Gerader Verbinder 73"/>
            <p:cNvCxnSpPr/>
            <p:nvPr/>
          </p:nvCxnSpPr>
          <p:spPr>
            <a:xfrm flipH="1">
              <a:off x="2843808" y="4963835"/>
              <a:ext cx="71412" cy="10092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Gerader Verbinder 76"/>
            <p:cNvCxnSpPr/>
            <p:nvPr/>
          </p:nvCxnSpPr>
          <p:spPr>
            <a:xfrm flipH="1">
              <a:off x="3492476" y="5137589"/>
              <a:ext cx="71412" cy="10092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Gerader Verbinder 77"/>
            <p:cNvCxnSpPr/>
            <p:nvPr/>
          </p:nvCxnSpPr>
          <p:spPr>
            <a:xfrm>
              <a:off x="3476317" y="4986753"/>
              <a:ext cx="87571" cy="7801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Gerader Verbinder 79"/>
            <p:cNvCxnSpPr/>
            <p:nvPr/>
          </p:nvCxnSpPr>
          <p:spPr>
            <a:xfrm>
              <a:off x="2844378" y="5128444"/>
              <a:ext cx="97772" cy="11007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94" name="Gerader Verbinder 93"/>
          <p:cNvCxnSpPr/>
          <p:nvPr/>
        </p:nvCxnSpPr>
        <p:spPr>
          <a:xfrm flipH="1">
            <a:off x="6824101" y="4425786"/>
            <a:ext cx="71412" cy="10092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Gerader Verbinder 94"/>
          <p:cNvCxnSpPr/>
          <p:nvPr/>
        </p:nvCxnSpPr>
        <p:spPr>
          <a:xfrm flipH="1">
            <a:off x="7328157" y="4877210"/>
            <a:ext cx="95052" cy="11920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Gerader Verbinder 95"/>
          <p:cNvCxnSpPr/>
          <p:nvPr/>
        </p:nvCxnSpPr>
        <p:spPr>
          <a:xfrm>
            <a:off x="8032078" y="4395295"/>
            <a:ext cx="87571" cy="7801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Gerader Verbinder 96"/>
          <p:cNvCxnSpPr/>
          <p:nvPr/>
        </p:nvCxnSpPr>
        <p:spPr>
          <a:xfrm>
            <a:off x="6843671" y="4609385"/>
            <a:ext cx="87571" cy="7801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102" name="Grafik 101"/>
          <p:cNvPicPr>
            <a:picLocks noChangeAspect="1"/>
          </p:cNvPicPr>
          <p:nvPr/>
        </p:nvPicPr>
        <p:blipFill>
          <a:blip r:embed="rId3"/>
          <a:stretch>
            <a:fillRect/>
          </a:stretch>
        </p:blipFill>
        <p:spPr>
          <a:xfrm>
            <a:off x="7049561" y="4474364"/>
            <a:ext cx="329213" cy="52350"/>
          </a:xfrm>
          <a:prstGeom prst="rect">
            <a:avLst/>
          </a:prstGeom>
        </p:spPr>
      </p:pic>
      <p:pic>
        <p:nvPicPr>
          <p:cNvPr id="103" name="Grafik 102"/>
          <p:cNvPicPr>
            <a:picLocks noChangeAspect="1"/>
          </p:cNvPicPr>
          <p:nvPr/>
        </p:nvPicPr>
        <p:blipFill>
          <a:blip r:embed="rId3"/>
          <a:stretch>
            <a:fillRect/>
          </a:stretch>
        </p:blipFill>
        <p:spPr>
          <a:xfrm>
            <a:off x="7049562" y="4560292"/>
            <a:ext cx="329213" cy="52350"/>
          </a:xfrm>
          <a:prstGeom prst="rect">
            <a:avLst/>
          </a:prstGeom>
        </p:spPr>
      </p:pic>
      <p:pic>
        <p:nvPicPr>
          <p:cNvPr id="104" name="Grafik 103"/>
          <p:cNvPicPr>
            <a:picLocks noChangeAspect="1"/>
          </p:cNvPicPr>
          <p:nvPr/>
        </p:nvPicPr>
        <p:blipFill>
          <a:blip r:embed="rId3"/>
          <a:stretch>
            <a:fillRect/>
          </a:stretch>
        </p:blipFill>
        <p:spPr>
          <a:xfrm rot="10800000">
            <a:off x="7562405" y="4487862"/>
            <a:ext cx="329213" cy="52350"/>
          </a:xfrm>
          <a:prstGeom prst="rect">
            <a:avLst/>
          </a:prstGeom>
        </p:spPr>
      </p:pic>
      <p:pic>
        <p:nvPicPr>
          <p:cNvPr id="105" name="Grafik 104"/>
          <p:cNvPicPr>
            <a:picLocks noChangeAspect="1"/>
          </p:cNvPicPr>
          <p:nvPr/>
        </p:nvPicPr>
        <p:blipFill>
          <a:blip r:embed="rId3"/>
          <a:stretch>
            <a:fillRect/>
          </a:stretch>
        </p:blipFill>
        <p:spPr>
          <a:xfrm rot="10800000">
            <a:off x="7567677" y="4557035"/>
            <a:ext cx="329213" cy="52350"/>
          </a:xfrm>
          <a:prstGeom prst="rect">
            <a:avLst/>
          </a:prstGeom>
        </p:spPr>
      </p:pic>
      <p:pic>
        <p:nvPicPr>
          <p:cNvPr id="108" name="Grafik 107"/>
          <p:cNvPicPr>
            <a:picLocks noChangeAspect="1"/>
          </p:cNvPicPr>
          <p:nvPr/>
        </p:nvPicPr>
        <p:blipFill>
          <a:blip r:embed="rId3"/>
          <a:stretch>
            <a:fillRect/>
          </a:stretch>
        </p:blipFill>
        <p:spPr>
          <a:xfrm rot="9032978">
            <a:off x="7133479" y="5158172"/>
            <a:ext cx="287513" cy="45719"/>
          </a:xfrm>
          <a:prstGeom prst="rect">
            <a:avLst/>
          </a:prstGeom>
        </p:spPr>
      </p:pic>
      <p:cxnSp>
        <p:nvCxnSpPr>
          <p:cNvPr id="113" name="Gerader Verbinder 112"/>
          <p:cNvCxnSpPr/>
          <p:nvPr/>
        </p:nvCxnSpPr>
        <p:spPr>
          <a:xfrm>
            <a:off x="7496186" y="4879099"/>
            <a:ext cx="120003" cy="10825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Gerader Verbinder 129"/>
          <p:cNvCxnSpPr/>
          <p:nvPr/>
        </p:nvCxnSpPr>
        <p:spPr>
          <a:xfrm flipH="1">
            <a:off x="8048237" y="4544499"/>
            <a:ext cx="71412" cy="10092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131" name="Grafik 130"/>
          <p:cNvPicPr>
            <a:picLocks noChangeAspect="1"/>
          </p:cNvPicPr>
          <p:nvPr/>
        </p:nvPicPr>
        <p:blipFill>
          <a:blip r:embed="rId3"/>
          <a:stretch>
            <a:fillRect/>
          </a:stretch>
        </p:blipFill>
        <p:spPr>
          <a:xfrm rot="2166172">
            <a:off x="7510191" y="5158172"/>
            <a:ext cx="287513" cy="45719"/>
          </a:xfrm>
          <a:prstGeom prst="rect">
            <a:avLst/>
          </a:prstGeom>
        </p:spPr>
      </p:pic>
      <p:sp>
        <p:nvSpPr>
          <p:cNvPr id="134" name="Textfeld 133"/>
          <p:cNvSpPr txBox="1"/>
          <p:nvPr/>
        </p:nvSpPr>
        <p:spPr>
          <a:xfrm>
            <a:off x="567990" y="5603640"/>
            <a:ext cx="7676417" cy="646331"/>
          </a:xfrm>
          <a:prstGeom prst="rect">
            <a:avLst/>
          </a:prstGeom>
          <a:noFill/>
        </p:spPr>
        <p:txBody>
          <a:bodyPr wrap="square" rtlCol="0">
            <a:spAutoFit/>
          </a:bodyPr>
          <a:lstStyle/>
          <a:p>
            <a:r>
              <a:rPr lang="de-DE"/>
              <a:t>Der Elektronegativitätswert (EN) gibt an, wie stark die Atome des jeweiligen Elements gemeinsame (=bindende) Elektronenpaare anziehen.</a:t>
            </a:r>
          </a:p>
        </p:txBody>
      </p:sp>
      <p:grpSp>
        <p:nvGrpSpPr>
          <p:cNvPr id="15366" name="Gruppieren 19"/>
          <p:cNvGrpSpPr>
            <a:grpSpLocks/>
          </p:cNvGrpSpPr>
          <p:nvPr/>
        </p:nvGrpSpPr>
        <p:grpSpPr bwMode="auto">
          <a:xfrm>
            <a:off x="1108075" y="222250"/>
            <a:ext cx="1454150" cy="260350"/>
            <a:chOff x="0" y="0"/>
            <a:chExt cx="12350" cy="2343"/>
          </a:xfrm>
        </p:grpSpPr>
      </p:grpSp>
      <p:grpSp>
        <p:nvGrpSpPr>
          <p:cNvPr id="15361" name="Gruppieren 21"/>
          <p:cNvGrpSpPr>
            <a:grpSpLocks/>
          </p:cNvGrpSpPr>
          <p:nvPr/>
        </p:nvGrpSpPr>
        <p:grpSpPr bwMode="auto">
          <a:xfrm>
            <a:off x="1498600" y="204788"/>
            <a:ext cx="812800" cy="431800"/>
            <a:chOff x="0" y="0"/>
            <a:chExt cx="8125" cy="3251"/>
          </a:xfrm>
        </p:grpSpPr>
      </p:grpSp>
      <p:grpSp>
        <p:nvGrpSpPr>
          <p:cNvPr id="15375" name="Gruppieren 31"/>
          <p:cNvGrpSpPr>
            <a:grpSpLocks/>
          </p:cNvGrpSpPr>
          <p:nvPr/>
        </p:nvGrpSpPr>
        <p:grpSpPr bwMode="auto">
          <a:xfrm>
            <a:off x="1358900" y="19050"/>
            <a:ext cx="628650" cy="165100"/>
            <a:chOff x="0" y="0"/>
            <a:chExt cx="5524" cy="1143"/>
          </a:xfrm>
        </p:grpSpPr>
      </p:grpSp>
    </p:spTree>
    <p:extLst>
      <p:ext uri="{BB962C8B-B14F-4D97-AF65-F5344CB8AC3E}">
        <p14:creationId xmlns:p14="http://schemas.microsoft.com/office/powerpoint/2010/main" val="237881678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noFill/>
        </p:spPr>
        <p:txBody>
          <a:bodyPr>
            <a:normAutofit/>
          </a:bodyPr>
          <a:lstStyle/>
          <a:p>
            <a:pPr algn="ctr"/>
            <a:r>
              <a:rPr lang="de-DE" sz="3200" dirty="0" smtClean="0">
                <a:solidFill>
                  <a:schemeClr val="accent3">
                    <a:lumMod val="50000"/>
                  </a:schemeClr>
                </a:solidFill>
                <a:latin typeface="Arial" panose="020B0604020202020204" pitchFamily="34" charset="0"/>
                <a:cs typeface="Arial" panose="020B0604020202020204" pitchFamily="34" charset="0"/>
              </a:rPr>
              <a:t>Hammerhai</a:t>
            </a:r>
            <a:endParaRPr lang="de-DE" sz="3200" dirty="0">
              <a:solidFill>
                <a:schemeClr val="accent3">
                  <a:lumMod val="50000"/>
                </a:schemeClr>
              </a:solidFill>
              <a:latin typeface="Arial" panose="020B0604020202020204" pitchFamily="34" charset="0"/>
              <a:cs typeface="Arial" panose="020B0604020202020204" pitchFamily="34" charset="0"/>
            </a:endParaRPr>
          </a:p>
        </p:txBody>
      </p:sp>
      <p:sp>
        <p:nvSpPr>
          <p:cNvPr id="4" name="Inhaltsplatzhalter 3"/>
          <p:cNvSpPr>
            <a:spLocks noGrp="1"/>
          </p:cNvSpPr>
          <p:nvPr>
            <p:ph sz="quarter" idx="13"/>
          </p:nvPr>
        </p:nvSpPr>
        <p:spPr/>
        <p:txBody>
          <a:bodyPr/>
          <a:lstStyle/>
          <a:p>
            <a:endParaRPr lang="de-DE"/>
          </a:p>
        </p:txBody>
      </p:sp>
      <p:sp>
        <p:nvSpPr>
          <p:cNvPr id="5" name="Inhaltsplatzhalter 4"/>
          <p:cNvSpPr>
            <a:spLocks noGrp="1"/>
          </p:cNvSpPr>
          <p:nvPr>
            <p:ph sz="quarter" idx="14"/>
          </p:nvPr>
        </p:nvSpPr>
        <p:spPr/>
        <p:txBody>
          <a:bodyPr/>
          <a:lstStyle/>
          <a:p>
            <a:endParaRPr lang="de-DE"/>
          </a:p>
        </p:txBody>
      </p:sp>
      <p:sp>
        <p:nvSpPr>
          <p:cNvPr id="53" name="Rectangle 5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6" name="Textfeld 5"/>
          <p:cNvSpPr txBox="1"/>
          <p:nvPr/>
        </p:nvSpPr>
        <p:spPr>
          <a:xfrm>
            <a:off x="6012160" y="5517232"/>
            <a:ext cx="1584176" cy="369332"/>
          </a:xfrm>
          <a:prstGeom prst="rect">
            <a:avLst/>
          </a:prstGeom>
          <a:noFill/>
        </p:spPr>
        <p:txBody>
          <a:bodyPr wrap="square" rtlCol="0">
            <a:spAutoFit/>
          </a:bodyPr>
          <a:lstStyle/>
          <a:p>
            <a:r>
              <a:rPr lang="de-DE" b="1" dirty="0" smtClean="0">
                <a:solidFill>
                  <a:schemeClr val="bg1"/>
                </a:solidFill>
              </a:rPr>
              <a:t>Hammerhai</a:t>
            </a:r>
            <a:endParaRPr lang="de-DE" b="1" dirty="0">
              <a:solidFill>
                <a:schemeClr val="bg1"/>
              </a:solidFill>
            </a:endParaRPr>
          </a:p>
        </p:txBody>
      </p:sp>
      <p:sp>
        <p:nvSpPr>
          <p:cNvPr id="7" name="Inhaltsplatzhalter 6"/>
          <p:cNvSpPr>
            <a:spLocks noGrp="1"/>
          </p:cNvSpPr>
          <p:nvPr>
            <p:ph idx="1"/>
          </p:nvPr>
        </p:nvSpPr>
        <p:spPr>
          <a:xfrm>
            <a:off x="457200" y="1600200"/>
            <a:ext cx="8229600" cy="4674586"/>
          </a:xfrm>
        </p:spPr>
        <p:txBody>
          <a:bodyPr>
            <a:normAutofit fontScale="92500" lnSpcReduction="10000"/>
          </a:bodyPr>
          <a:lstStyle/>
          <a:p>
            <a:endParaRPr lang="de-DE" sz="1400" dirty="0" smtClean="0">
              <a:latin typeface="Arial" panose="020B0604020202020204" pitchFamily="34" charset="0"/>
              <a:ea typeface="Times New Roman" panose="02020603050405020304" pitchFamily="18" charset="0"/>
            </a:endParaRPr>
          </a:p>
          <a:p>
            <a:endParaRPr lang="de-DE" sz="1400" dirty="0">
              <a:latin typeface="Arial" panose="020B0604020202020204" pitchFamily="34" charset="0"/>
              <a:ea typeface="Times New Roman" panose="02020603050405020304" pitchFamily="18" charset="0"/>
            </a:endParaRPr>
          </a:p>
          <a:p>
            <a:endParaRPr lang="de-DE" sz="1400" dirty="0" smtClean="0">
              <a:latin typeface="Arial" panose="020B0604020202020204" pitchFamily="34" charset="0"/>
              <a:ea typeface="Times New Roman" panose="02020603050405020304" pitchFamily="18" charset="0"/>
            </a:endParaRPr>
          </a:p>
          <a:p>
            <a:endParaRPr lang="de-DE" sz="1400" dirty="0">
              <a:latin typeface="Arial" panose="020B0604020202020204" pitchFamily="34" charset="0"/>
              <a:ea typeface="Times New Roman" panose="02020603050405020304" pitchFamily="18" charset="0"/>
            </a:endParaRPr>
          </a:p>
          <a:p>
            <a:endParaRPr lang="de-DE" sz="1400" dirty="0" smtClean="0">
              <a:latin typeface="Arial" panose="020B0604020202020204" pitchFamily="34" charset="0"/>
              <a:ea typeface="Times New Roman" panose="02020603050405020304" pitchFamily="18" charset="0"/>
            </a:endParaRPr>
          </a:p>
          <a:p>
            <a:endParaRPr lang="de-DE" sz="1400" dirty="0">
              <a:latin typeface="Arial" panose="020B0604020202020204" pitchFamily="34" charset="0"/>
              <a:ea typeface="Times New Roman" panose="02020603050405020304" pitchFamily="18" charset="0"/>
            </a:endParaRPr>
          </a:p>
          <a:p>
            <a:endParaRPr lang="de-DE" sz="1400" dirty="0" smtClean="0">
              <a:latin typeface="Arial" panose="020B0604020202020204" pitchFamily="34" charset="0"/>
              <a:ea typeface="Times New Roman" panose="02020603050405020304" pitchFamily="18" charset="0"/>
            </a:endParaRPr>
          </a:p>
          <a:p>
            <a:endParaRPr lang="de-DE" sz="1400" dirty="0">
              <a:latin typeface="Arial" panose="020B0604020202020204" pitchFamily="34" charset="0"/>
              <a:ea typeface="Times New Roman" panose="02020603050405020304" pitchFamily="18" charset="0"/>
            </a:endParaRPr>
          </a:p>
          <a:p>
            <a:endParaRPr lang="de-DE" sz="1400" dirty="0" smtClean="0">
              <a:latin typeface="Arial" panose="020B0604020202020204" pitchFamily="34" charset="0"/>
              <a:ea typeface="Times New Roman" panose="02020603050405020304" pitchFamily="18" charset="0"/>
            </a:endParaRPr>
          </a:p>
          <a:p>
            <a:endParaRPr lang="de-DE" sz="1400" dirty="0">
              <a:latin typeface="Arial" panose="020B0604020202020204" pitchFamily="34" charset="0"/>
              <a:ea typeface="Times New Roman" panose="02020603050405020304" pitchFamily="18" charset="0"/>
            </a:endParaRPr>
          </a:p>
          <a:p>
            <a:endParaRPr lang="de-DE" sz="1400" dirty="0" smtClean="0">
              <a:latin typeface="Arial" panose="020B0604020202020204" pitchFamily="34" charset="0"/>
              <a:ea typeface="Times New Roman" panose="02020603050405020304" pitchFamily="18" charset="0"/>
            </a:endParaRPr>
          </a:p>
          <a:p>
            <a:endParaRPr lang="de-DE" sz="1400" dirty="0">
              <a:latin typeface="Arial" panose="020B0604020202020204" pitchFamily="34" charset="0"/>
              <a:ea typeface="Times New Roman" panose="02020603050405020304" pitchFamily="18" charset="0"/>
            </a:endParaRPr>
          </a:p>
          <a:p>
            <a:endParaRPr lang="de-DE" sz="1400" dirty="0" smtClean="0">
              <a:latin typeface="Arial" panose="020B0604020202020204" pitchFamily="34" charset="0"/>
              <a:ea typeface="Times New Roman" panose="02020603050405020304" pitchFamily="18" charset="0"/>
            </a:endParaRPr>
          </a:p>
          <a:p>
            <a:endParaRPr lang="de-DE" sz="1400" dirty="0">
              <a:latin typeface="Arial" panose="020B0604020202020204" pitchFamily="34" charset="0"/>
              <a:ea typeface="Times New Roman" panose="02020603050405020304" pitchFamily="18" charset="0"/>
            </a:endParaRPr>
          </a:p>
          <a:p>
            <a:endParaRPr lang="de-DE" sz="1400" dirty="0" smtClean="0">
              <a:latin typeface="Arial" panose="020B0604020202020204" pitchFamily="34" charset="0"/>
              <a:ea typeface="Times New Roman" panose="02020603050405020304" pitchFamily="18" charset="0"/>
            </a:endParaRPr>
          </a:p>
          <a:p>
            <a:endParaRPr lang="de-DE" sz="1400" dirty="0">
              <a:latin typeface="Arial" panose="020B0604020202020204" pitchFamily="34" charset="0"/>
              <a:ea typeface="Times New Roman" panose="02020603050405020304" pitchFamily="18" charset="0"/>
            </a:endParaRPr>
          </a:p>
          <a:p>
            <a:endParaRPr lang="de-DE" sz="1400" dirty="0" smtClean="0">
              <a:latin typeface="Arial" panose="020B0604020202020204" pitchFamily="34" charset="0"/>
              <a:ea typeface="Times New Roman" panose="02020603050405020304" pitchFamily="18" charset="0"/>
            </a:endParaRPr>
          </a:p>
          <a:p>
            <a:endParaRPr lang="de-DE" sz="1400" dirty="0" smtClean="0">
              <a:latin typeface="Arial" panose="020B0604020202020204" pitchFamily="34" charset="0"/>
              <a:ea typeface="Times New Roman" panose="02020603050405020304" pitchFamily="18" charset="0"/>
            </a:endParaRPr>
          </a:p>
          <a:p>
            <a:endParaRPr lang="de-DE" sz="1400" dirty="0">
              <a:latin typeface="Arial" panose="020B0604020202020204" pitchFamily="34" charset="0"/>
              <a:ea typeface="Times New Roman" panose="02020603050405020304" pitchFamily="18" charset="0"/>
            </a:endParaRPr>
          </a:p>
          <a:p>
            <a:pPr algn="ctr"/>
            <a:r>
              <a:rPr lang="de-DE" sz="1100" dirty="0" smtClean="0">
                <a:latin typeface="Arial" panose="020B0604020202020204" pitchFamily="34" charset="0"/>
                <a:ea typeface="Times New Roman" panose="02020603050405020304" pitchFamily="18" charset="0"/>
              </a:rPr>
              <a:t>Bogenstirn-Hammerhai </a:t>
            </a:r>
            <a:r>
              <a:rPr lang="de-DE" sz="1100" dirty="0">
                <a:latin typeface="Arial" panose="020B0604020202020204" pitchFamily="34" charset="0"/>
                <a:ea typeface="Times New Roman" panose="02020603050405020304" pitchFamily="18" charset="0"/>
              </a:rPr>
              <a:t>(Sphyrna lewini), Littlegreenman, Gemeinfrei unter:  </a:t>
            </a:r>
            <a:r>
              <a:rPr lang="de-DE" sz="1100" dirty="0" smtClean="0">
                <a:latin typeface="Arial" panose="020B0604020202020204" pitchFamily="34" charset="0"/>
                <a:ea typeface="Times New Roman" panose="02020603050405020304" pitchFamily="18" charset="0"/>
              </a:rPr>
              <a:t/>
            </a:r>
            <a:br>
              <a:rPr lang="de-DE" sz="1100" dirty="0" smtClean="0">
                <a:latin typeface="Arial" panose="020B0604020202020204" pitchFamily="34" charset="0"/>
                <a:ea typeface="Times New Roman" panose="02020603050405020304" pitchFamily="18" charset="0"/>
              </a:rPr>
            </a:br>
            <a:r>
              <a:rPr lang="de-DE" sz="1100" dirty="0" smtClean="0">
                <a:latin typeface="Arial" panose="020B0604020202020204" pitchFamily="34" charset="0"/>
                <a:ea typeface="Times New Roman" panose="02020603050405020304" pitchFamily="18" charset="0"/>
              </a:rPr>
              <a:t>https</a:t>
            </a:r>
            <a:r>
              <a:rPr lang="de-DE" sz="1100" dirty="0">
                <a:latin typeface="Arial" panose="020B0604020202020204" pitchFamily="34" charset="0"/>
                <a:ea typeface="Times New Roman" panose="02020603050405020304" pitchFamily="18" charset="0"/>
              </a:rPr>
              <a:t>://commons.wikimedia.org/wiki/File:Sphyrnalewini.jpg</a:t>
            </a:r>
            <a:endParaRPr lang="de-DE" sz="1100" dirty="0"/>
          </a:p>
        </p:txBody>
      </p:sp>
      <p:pic>
        <p:nvPicPr>
          <p:cNvPr id="1026" name="Picture 2" descr="https://pixabay.com/static/uploads/photo/2015/01/02/17/15/hammerhead-shark-586807_960_7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6859" y="1124744"/>
            <a:ext cx="5976664" cy="4482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345930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066130"/>
          </a:xfrm>
        </p:spPr>
        <p:txBody>
          <a:bodyPr>
            <a:normAutofit fontScale="90000"/>
          </a:bodyPr>
          <a:lstStyle/>
          <a:p>
            <a:pPr algn="ctr"/>
            <a:r>
              <a:rPr lang="de-DE" sz="3600" dirty="0" smtClean="0">
                <a:solidFill>
                  <a:schemeClr val="accent3">
                    <a:lumMod val="50000"/>
                  </a:schemeClr>
                </a:solidFill>
                <a:effectLst>
                  <a:outerShdw blurRad="38100" dist="38100" dir="2700000" algn="tl">
                    <a:srgbClr val="000000">
                      <a:alpha val="43137"/>
                    </a:srgbClr>
                  </a:outerShdw>
                </a:effectLst>
              </a:rPr>
              <a:t/>
            </a:r>
            <a:br>
              <a:rPr lang="de-DE" sz="3600" dirty="0" smtClean="0">
                <a:solidFill>
                  <a:schemeClr val="accent3">
                    <a:lumMod val="50000"/>
                  </a:schemeClr>
                </a:solidFill>
                <a:effectLst>
                  <a:outerShdw blurRad="38100" dist="38100" dir="2700000" algn="tl">
                    <a:srgbClr val="000000">
                      <a:alpha val="43137"/>
                    </a:srgbClr>
                  </a:outerShdw>
                </a:effectLst>
              </a:rPr>
            </a:br>
            <a:r>
              <a:rPr lang="de-DE" sz="3600" dirty="0">
                <a:solidFill>
                  <a:schemeClr val="accent3">
                    <a:lumMod val="50000"/>
                  </a:schemeClr>
                </a:solidFill>
                <a:effectLst>
                  <a:outerShdw blurRad="38100" dist="38100" dir="2700000" algn="tl">
                    <a:srgbClr val="000000">
                      <a:alpha val="43137"/>
                    </a:srgbClr>
                  </a:outerShdw>
                </a:effectLst>
              </a:rPr>
              <a:t/>
            </a:r>
            <a:br>
              <a:rPr lang="de-DE" sz="3600" dirty="0">
                <a:solidFill>
                  <a:schemeClr val="accent3">
                    <a:lumMod val="50000"/>
                  </a:schemeClr>
                </a:solidFill>
                <a:effectLst>
                  <a:outerShdw blurRad="38100" dist="38100" dir="2700000" algn="tl">
                    <a:srgbClr val="000000">
                      <a:alpha val="43137"/>
                    </a:srgbClr>
                  </a:outerShdw>
                </a:effectLst>
              </a:rPr>
            </a:br>
            <a:r>
              <a:rPr lang="de-DE" sz="3600" dirty="0" smtClean="0">
                <a:solidFill>
                  <a:schemeClr val="accent3">
                    <a:lumMod val="50000"/>
                  </a:schemeClr>
                </a:solidFill>
                <a:effectLst>
                  <a:outerShdw blurRad="38100" dist="38100" dir="2700000" algn="tl">
                    <a:srgbClr val="000000">
                      <a:alpha val="43137"/>
                    </a:srgbClr>
                  </a:outerShdw>
                </a:effectLst>
              </a:rPr>
              <a:t/>
            </a:r>
            <a:br>
              <a:rPr lang="de-DE" sz="3600" dirty="0" smtClean="0">
                <a:solidFill>
                  <a:schemeClr val="accent3">
                    <a:lumMod val="50000"/>
                  </a:schemeClr>
                </a:solidFill>
                <a:effectLst>
                  <a:outerShdw blurRad="38100" dist="38100" dir="2700000" algn="tl">
                    <a:srgbClr val="000000">
                      <a:alpha val="43137"/>
                    </a:srgbClr>
                  </a:outerShdw>
                </a:effectLst>
              </a:rPr>
            </a:br>
            <a:r>
              <a:rPr lang="de-DE" sz="3600" dirty="0" smtClean="0">
                <a:solidFill>
                  <a:schemeClr val="accent3">
                    <a:lumMod val="50000"/>
                  </a:schemeClr>
                </a:solidFill>
              </a:rPr>
              <a:t>Beispiele </a:t>
            </a:r>
            <a:r>
              <a:rPr lang="de-DE" sz="3600" dirty="0">
                <a:solidFill>
                  <a:schemeClr val="accent3">
                    <a:lumMod val="50000"/>
                  </a:schemeClr>
                </a:solidFill>
              </a:rPr>
              <a:t>für Redoxreaktionen</a:t>
            </a:r>
            <a:br>
              <a:rPr lang="de-DE" sz="3600" dirty="0">
                <a:solidFill>
                  <a:schemeClr val="accent3">
                    <a:lumMod val="50000"/>
                  </a:schemeClr>
                </a:solidFill>
              </a:rPr>
            </a:br>
            <a:r>
              <a:rPr lang="de-DE" sz="3600" dirty="0">
                <a:solidFill>
                  <a:schemeClr val="accent3">
                    <a:lumMod val="50000"/>
                  </a:schemeClr>
                </a:solidFill>
                <a:effectLst>
                  <a:outerShdw blurRad="38100" dist="38100" dir="2700000" algn="tl">
                    <a:srgbClr val="000000">
                      <a:alpha val="43137"/>
                    </a:srgbClr>
                  </a:outerShdw>
                </a:effectLst>
              </a:rPr>
              <a:t> </a:t>
            </a:r>
            <a:br>
              <a:rPr lang="de-DE" sz="3600" dirty="0">
                <a:solidFill>
                  <a:schemeClr val="accent3">
                    <a:lumMod val="50000"/>
                  </a:schemeClr>
                </a:solidFill>
                <a:effectLst>
                  <a:outerShdw blurRad="38100" dist="38100" dir="2700000" algn="tl">
                    <a:srgbClr val="000000">
                      <a:alpha val="43137"/>
                    </a:srgbClr>
                  </a:outerShdw>
                </a:effectLst>
              </a:rPr>
            </a:br>
            <a:r>
              <a:rPr lang="de-DE" sz="3600" dirty="0" smtClean="0">
                <a:solidFill>
                  <a:schemeClr val="accent3">
                    <a:lumMod val="50000"/>
                  </a:schemeClr>
                </a:solidFill>
                <a:effectLst>
                  <a:outerShdw blurRad="38100" dist="38100" dir="2700000" algn="tl">
                    <a:srgbClr val="000000">
                      <a:alpha val="43137"/>
                    </a:srgbClr>
                  </a:outerShdw>
                </a:effectLst>
              </a:rPr>
              <a:t>   </a:t>
            </a:r>
            <a:r>
              <a:rPr lang="de-DE" sz="3600" dirty="0">
                <a:solidFill>
                  <a:schemeClr val="accent3">
                    <a:lumMod val="50000"/>
                  </a:schemeClr>
                </a:solidFill>
                <a:effectLst>
                  <a:outerShdw blurRad="38100" dist="38100" dir="2700000" algn="tl">
                    <a:srgbClr val="000000">
                      <a:alpha val="43137"/>
                    </a:srgbClr>
                  </a:outerShdw>
                </a:effectLst>
              </a:rPr>
              <a:t/>
            </a:r>
            <a:br>
              <a:rPr lang="de-DE" sz="3600" dirty="0">
                <a:solidFill>
                  <a:schemeClr val="accent3">
                    <a:lumMod val="50000"/>
                  </a:schemeClr>
                </a:solidFill>
                <a:effectLst>
                  <a:outerShdw blurRad="38100" dist="38100" dir="2700000" algn="tl">
                    <a:srgbClr val="000000">
                      <a:alpha val="43137"/>
                    </a:srgbClr>
                  </a:outerShdw>
                </a:effectLst>
              </a:rPr>
            </a:br>
            <a:endParaRPr lang="de-DE" sz="3600" dirty="0">
              <a:solidFill>
                <a:schemeClr val="accent3">
                  <a:lumMod val="50000"/>
                </a:schemeClr>
              </a:solidFill>
              <a:effectLst>
                <a:outerShdw blurRad="38100" dist="38100" dir="2700000" algn="tl">
                  <a:srgbClr val="000000">
                    <a:alpha val="43137"/>
                  </a:srgbClr>
                </a:outerShdw>
              </a:effectLst>
            </a:endParaRPr>
          </a:p>
        </p:txBody>
      </p:sp>
      <p:sp>
        <p:nvSpPr>
          <p:cNvPr id="4" name="Inhaltsplatzhalter 3"/>
          <p:cNvSpPr>
            <a:spLocks noGrp="1"/>
          </p:cNvSpPr>
          <p:nvPr>
            <p:ph sz="quarter" idx="13"/>
          </p:nvPr>
        </p:nvSpPr>
        <p:spPr/>
        <p:txBody>
          <a:bodyPr/>
          <a:lstStyle/>
          <a:p>
            <a:endParaRPr lang="de-DE"/>
          </a:p>
        </p:txBody>
      </p:sp>
      <p:sp>
        <p:nvSpPr>
          <p:cNvPr id="5" name="Inhaltsplatzhalter 4"/>
          <p:cNvSpPr>
            <a:spLocks noGrp="1"/>
          </p:cNvSpPr>
          <p:nvPr>
            <p:ph sz="quarter" idx="14"/>
          </p:nvPr>
        </p:nvSpPr>
        <p:spPr/>
        <p:txBody>
          <a:bodyPr/>
          <a:lstStyle/>
          <a:p>
            <a:endParaRPr lang="de-DE"/>
          </a:p>
        </p:txBody>
      </p:sp>
      <p:pic>
        <p:nvPicPr>
          <p:cNvPr id="3" name="Grafik 2"/>
          <p:cNvPicPr>
            <a:picLocks noChangeAspect="1"/>
          </p:cNvPicPr>
          <p:nvPr/>
        </p:nvPicPr>
        <p:blipFill>
          <a:blip r:embed="rId2"/>
          <a:stretch>
            <a:fillRect/>
          </a:stretch>
        </p:blipFill>
        <p:spPr>
          <a:xfrm>
            <a:off x="971600" y="1628800"/>
            <a:ext cx="7494257" cy="3041608"/>
          </a:xfrm>
          <a:prstGeom prst="rect">
            <a:avLst/>
          </a:prstGeom>
        </p:spPr>
      </p:pic>
    </p:spTree>
    <p:extLst>
      <p:ext uri="{BB962C8B-B14F-4D97-AF65-F5344CB8AC3E}">
        <p14:creationId xmlns:p14="http://schemas.microsoft.com/office/powerpoint/2010/main" val="170518316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p:cNvSpPr>
            <a:spLocks noGrp="1"/>
          </p:cNvSpPr>
          <p:nvPr>
            <p:ph sz="quarter" idx="13"/>
          </p:nvPr>
        </p:nvSpPr>
        <p:spPr/>
        <p:txBody>
          <a:bodyPr/>
          <a:lstStyle/>
          <a:p>
            <a:endParaRPr lang="de-DE"/>
          </a:p>
        </p:txBody>
      </p:sp>
      <p:sp>
        <p:nvSpPr>
          <p:cNvPr id="5" name="Inhaltsplatzhalter 4"/>
          <p:cNvSpPr>
            <a:spLocks noGrp="1"/>
          </p:cNvSpPr>
          <p:nvPr>
            <p:ph sz="quarter" idx="14"/>
          </p:nvPr>
        </p:nvSpPr>
        <p:spPr/>
        <p:txBody>
          <a:bodyPr/>
          <a:lstStyle/>
          <a:p>
            <a:endParaRPr lang="de-DE"/>
          </a:p>
        </p:txBody>
      </p:sp>
      <p:sp>
        <p:nvSpPr>
          <p:cNvPr id="6" name="Titel 5"/>
          <p:cNvSpPr>
            <a:spLocks noGrp="1"/>
          </p:cNvSpPr>
          <p:nvPr>
            <p:ph type="title"/>
          </p:nvPr>
        </p:nvSpPr>
        <p:spPr/>
        <p:txBody>
          <a:bodyPr/>
          <a:lstStyle/>
          <a:p>
            <a:endParaRPr lang="de-DE"/>
          </a:p>
        </p:txBody>
      </p:sp>
      <p:pic>
        <p:nvPicPr>
          <p:cNvPr id="11" name="Grafik 10"/>
          <p:cNvPicPr>
            <a:picLocks noChangeAspect="1"/>
          </p:cNvPicPr>
          <p:nvPr/>
        </p:nvPicPr>
        <p:blipFill>
          <a:blip r:embed="rId2"/>
          <a:stretch>
            <a:fillRect/>
          </a:stretch>
        </p:blipFill>
        <p:spPr>
          <a:xfrm>
            <a:off x="1043608" y="167749"/>
            <a:ext cx="6552728" cy="5820651"/>
          </a:xfrm>
          <a:prstGeom prst="rect">
            <a:avLst/>
          </a:prstGeom>
        </p:spPr>
      </p:pic>
    </p:spTree>
    <p:extLst>
      <p:ext uri="{BB962C8B-B14F-4D97-AF65-F5344CB8AC3E}">
        <p14:creationId xmlns:p14="http://schemas.microsoft.com/office/powerpoint/2010/main" val="57908776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p:cNvSpPr>
            <a:spLocks noGrp="1"/>
          </p:cNvSpPr>
          <p:nvPr>
            <p:ph sz="quarter" idx="13"/>
          </p:nvPr>
        </p:nvSpPr>
        <p:spPr/>
        <p:txBody>
          <a:bodyPr/>
          <a:lstStyle/>
          <a:p>
            <a:endParaRPr lang="de-DE"/>
          </a:p>
        </p:txBody>
      </p:sp>
      <p:sp>
        <p:nvSpPr>
          <p:cNvPr id="5" name="Inhaltsplatzhalter 4"/>
          <p:cNvSpPr>
            <a:spLocks noGrp="1"/>
          </p:cNvSpPr>
          <p:nvPr>
            <p:ph sz="quarter" idx="14"/>
          </p:nvPr>
        </p:nvSpPr>
        <p:spPr/>
        <p:txBody>
          <a:bodyPr/>
          <a:lstStyle/>
          <a:p>
            <a:endParaRPr lang="de-DE"/>
          </a:p>
        </p:txBody>
      </p:sp>
      <p:sp>
        <p:nvSpPr>
          <p:cNvPr id="6" name="Titel 5"/>
          <p:cNvSpPr>
            <a:spLocks noGrp="1"/>
          </p:cNvSpPr>
          <p:nvPr>
            <p:ph type="title"/>
          </p:nvPr>
        </p:nvSpPr>
        <p:spPr/>
        <p:txBody>
          <a:bodyPr/>
          <a:lstStyle/>
          <a:p>
            <a:endParaRPr lang="de-DE"/>
          </a:p>
        </p:txBody>
      </p:sp>
      <p:pic>
        <p:nvPicPr>
          <p:cNvPr id="7" name="Grafik 6"/>
          <p:cNvPicPr>
            <a:picLocks noChangeAspect="1"/>
          </p:cNvPicPr>
          <p:nvPr/>
        </p:nvPicPr>
        <p:blipFill>
          <a:blip r:embed="rId2"/>
          <a:stretch>
            <a:fillRect/>
          </a:stretch>
        </p:blipFill>
        <p:spPr>
          <a:xfrm>
            <a:off x="467544" y="764704"/>
            <a:ext cx="8333621" cy="5250026"/>
          </a:xfrm>
          <a:prstGeom prst="rect">
            <a:avLst/>
          </a:prstGeom>
        </p:spPr>
      </p:pic>
    </p:spTree>
    <p:extLst>
      <p:ext uri="{BB962C8B-B14F-4D97-AF65-F5344CB8AC3E}">
        <p14:creationId xmlns:p14="http://schemas.microsoft.com/office/powerpoint/2010/main" val="423315532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p:cNvSpPr>
            <a:spLocks noGrp="1"/>
          </p:cNvSpPr>
          <p:nvPr>
            <p:ph sz="quarter" idx="13"/>
          </p:nvPr>
        </p:nvSpPr>
        <p:spPr/>
        <p:txBody>
          <a:bodyPr/>
          <a:lstStyle/>
          <a:p>
            <a:endParaRPr lang="de-DE"/>
          </a:p>
        </p:txBody>
      </p:sp>
      <p:sp>
        <p:nvSpPr>
          <p:cNvPr id="5" name="Inhaltsplatzhalter 4"/>
          <p:cNvSpPr>
            <a:spLocks noGrp="1"/>
          </p:cNvSpPr>
          <p:nvPr>
            <p:ph sz="quarter" idx="14"/>
          </p:nvPr>
        </p:nvSpPr>
        <p:spPr/>
        <p:txBody>
          <a:bodyPr/>
          <a:lstStyle/>
          <a:p>
            <a:endParaRPr lang="de-DE"/>
          </a:p>
        </p:txBody>
      </p:sp>
      <p:sp>
        <p:nvSpPr>
          <p:cNvPr id="6" name="Titel 5"/>
          <p:cNvSpPr>
            <a:spLocks noGrp="1"/>
          </p:cNvSpPr>
          <p:nvPr>
            <p:ph type="title"/>
          </p:nvPr>
        </p:nvSpPr>
        <p:spPr/>
        <p:txBody>
          <a:bodyPr/>
          <a:lstStyle/>
          <a:p>
            <a:endParaRPr lang="de-DE"/>
          </a:p>
        </p:txBody>
      </p:sp>
      <p:pic>
        <p:nvPicPr>
          <p:cNvPr id="7" name="Grafik 6"/>
          <p:cNvPicPr>
            <a:picLocks noChangeAspect="1"/>
          </p:cNvPicPr>
          <p:nvPr/>
        </p:nvPicPr>
        <p:blipFill>
          <a:blip r:embed="rId2"/>
          <a:stretch>
            <a:fillRect/>
          </a:stretch>
        </p:blipFill>
        <p:spPr>
          <a:xfrm>
            <a:off x="683568" y="190283"/>
            <a:ext cx="7344816" cy="6117576"/>
          </a:xfrm>
          <a:prstGeom prst="rect">
            <a:avLst/>
          </a:prstGeom>
        </p:spPr>
      </p:pic>
    </p:spTree>
    <p:extLst>
      <p:ext uri="{BB962C8B-B14F-4D97-AF65-F5344CB8AC3E}">
        <p14:creationId xmlns:p14="http://schemas.microsoft.com/office/powerpoint/2010/main" val="42608114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noFill/>
        </p:spPr>
        <p:txBody>
          <a:bodyPr>
            <a:normAutofit/>
          </a:bodyPr>
          <a:lstStyle/>
          <a:p>
            <a:pPr algn="ctr"/>
            <a:r>
              <a:rPr lang="de-DE" sz="3200" b="1" dirty="0" smtClean="0">
                <a:solidFill>
                  <a:schemeClr val="accent3">
                    <a:lumMod val="50000"/>
                  </a:schemeClr>
                </a:solidFill>
                <a:latin typeface="Arial" panose="020B0604020202020204" pitchFamily="34" charset="0"/>
                <a:cs typeface="Arial" panose="020B0604020202020204" pitchFamily="34" charset="0"/>
              </a:rPr>
              <a:t>Kochsalz   </a:t>
            </a:r>
            <a:r>
              <a:rPr lang="de-DE" sz="3200" dirty="0">
                <a:solidFill>
                  <a:schemeClr val="accent3">
                    <a:lumMod val="50000"/>
                  </a:schemeClr>
                </a:solidFill>
                <a:latin typeface="Arial" panose="020B0604020202020204" pitchFamily="34" charset="0"/>
                <a:cs typeface="Arial" panose="020B0604020202020204" pitchFamily="34" charset="0"/>
              </a:rPr>
              <a:t>–  </a:t>
            </a:r>
            <a:r>
              <a:rPr lang="de-DE" sz="3200" dirty="0" smtClean="0">
                <a:solidFill>
                  <a:schemeClr val="accent3">
                    <a:lumMod val="50000"/>
                  </a:schemeClr>
                </a:solidFill>
                <a:latin typeface="Arial" panose="020B0604020202020204" pitchFamily="34" charset="0"/>
                <a:cs typeface="Arial" panose="020B0604020202020204" pitchFamily="34" charset="0"/>
              </a:rPr>
              <a:t>Eigenschaften </a:t>
            </a:r>
            <a:endParaRPr lang="de-DE" sz="3200" dirty="0">
              <a:solidFill>
                <a:schemeClr val="accent3">
                  <a:lumMod val="50000"/>
                </a:schemeClr>
              </a:solidFill>
              <a:latin typeface="Arial" panose="020B0604020202020204" pitchFamily="34" charset="0"/>
              <a:cs typeface="Arial" panose="020B0604020202020204" pitchFamily="34" charset="0"/>
            </a:endParaRPr>
          </a:p>
        </p:txBody>
      </p:sp>
      <p:sp>
        <p:nvSpPr>
          <p:cNvPr id="4" name="Inhaltsplatzhalter 3"/>
          <p:cNvSpPr>
            <a:spLocks noGrp="1"/>
          </p:cNvSpPr>
          <p:nvPr>
            <p:ph sz="quarter" idx="13"/>
          </p:nvPr>
        </p:nvSpPr>
        <p:spPr/>
        <p:txBody>
          <a:bodyPr/>
          <a:lstStyle/>
          <a:p>
            <a:endParaRPr lang="de-DE"/>
          </a:p>
        </p:txBody>
      </p:sp>
      <p:sp>
        <p:nvSpPr>
          <p:cNvPr id="5" name="Inhaltsplatzhalter 4"/>
          <p:cNvSpPr>
            <a:spLocks noGrp="1"/>
          </p:cNvSpPr>
          <p:nvPr>
            <p:ph sz="quarter" idx="14"/>
          </p:nvPr>
        </p:nvSpPr>
        <p:spPr/>
        <p:txBody>
          <a:bodyPr/>
          <a:lstStyle/>
          <a:p>
            <a:endParaRPr lang="de-DE"/>
          </a:p>
        </p:txBody>
      </p:sp>
      <p:sp>
        <p:nvSpPr>
          <p:cNvPr id="53" name="Rectangle 5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grpSp>
        <p:nvGrpSpPr>
          <p:cNvPr id="6" name="Group 4"/>
          <p:cNvGrpSpPr>
            <a:grpSpLocks noChangeAspect="1"/>
          </p:cNvGrpSpPr>
          <p:nvPr/>
        </p:nvGrpSpPr>
        <p:grpSpPr bwMode="auto">
          <a:xfrm>
            <a:off x="609600" y="731838"/>
            <a:ext cx="7680324" cy="4573588"/>
            <a:chOff x="384" y="461"/>
            <a:chExt cx="4838" cy="2881"/>
          </a:xfrm>
        </p:grpSpPr>
        <p:sp>
          <p:nvSpPr>
            <p:cNvPr id="8" name="AutoShape 3"/>
            <p:cNvSpPr>
              <a:spLocks noChangeAspect="1" noChangeArrowheads="1" noTextEdit="1"/>
            </p:cNvSpPr>
            <p:nvPr/>
          </p:nvSpPr>
          <p:spPr bwMode="auto">
            <a:xfrm>
              <a:off x="385" y="461"/>
              <a:ext cx="4767" cy="2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9" name="Rectangle 5"/>
            <p:cNvSpPr>
              <a:spLocks noChangeArrowheads="1"/>
            </p:cNvSpPr>
            <p:nvPr/>
          </p:nvSpPr>
          <p:spPr bwMode="auto">
            <a:xfrm>
              <a:off x="587" y="461"/>
              <a:ext cx="126" cy="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2100" b="1" i="0" u="none" strike="noStrike" cap="none" normalizeH="0" baseline="0" smtClean="0">
                  <a:ln>
                    <a:noFill/>
                  </a:ln>
                  <a:solidFill>
                    <a:srgbClr val="000000"/>
                  </a:solidFill>
                  <a:effectLst/>
                  <a:latin typeface="Arial" panose="020B0604020202020204" pitchFamily="34" charset="0"/>
                </a:rPr>
                <a:t> </a:t>
              </a: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grpSp>
          <p:nvGrpSpPr>
            <p:cNvPr id="10" name="Group 8"/>
            <p:cNvGrpSpPr>
              <a:grpSpLocks/>
            </p:cNvGrpSpPr>
            <p:nvPr/>
          </p:nvGrpSpPr>
          <p:grpSpPr bwMode="auto">
            <a:xfrm>
              <a:off x="2097" y="1859"/>
              <a:ext cx="1376" cy="773"/>
              <a:chOff x="2097" y="1859"/>
              <a:chExt cx="1376" cy="773"/>
            </a:xfrm>
          </p:grpSpPr>
          <p:sp>
            <p:nvSpPr>
              <p:cNvPr id="89" name="Rectangle 6"/>
              <p:cNvSpPr>
                <a:spLocks noChangeArrowheads="1"/>
              </p:cNvSpPr>
              <p:nvPr/>
            </p:nvSpPr>
            <p:spPr bwMode="auto">
              <a:xfrm>
                <a:off x="2097" y="1859"/>
                <a:ext cx="1376" cy="773"/>
              </a:xfrm>
              <a:prstGeom prst="rect">
                <a:avLst/>
              </a:prstGeom>
              <a:solidFill>
                <a:schemeClr val="accent3">
                  <a:lumMod val="40000"/>
                  <a:lumOff val="6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90" name="Rectangle 7"/>
              <p:cNvSpPr>
                <a:spLocks noChangeArrowheads="1"/>
              </p:cNvSpPr>
              <p:nvPr/>
            </p:nvSpPr>
            <p:spPr bwMode="auto">
              <a:xfrm>
                <a:off x="2097" y="1859"/>
                <a:ext cx="1376" cy="769"/>
              </a:xfrm>
              <a:prstGeom prst="rect">
                <a:avLst/>
              </a:prstGeom>
              <a:noFill/>
              <a:ln w="11113"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grpSp>
        <p:sp>
          <p:nvSpPr>
            <p:cNvPr id="11" name="Rectangle 9"/>
            <p:cNvSpPr>
              <a:spLocks noChangeArrowheads="1"/>
            </p:cNvSpPr>
            <p:nvPr/>
          </p:nvSpPr>
          <p:spPr bwMode="auto">
            <a:xfrm>
              <a:off x="2173" y="1896"/>
              <a:ext cx="1230" cy="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2300" b="1" i="0" u="none" strike="noStrike" cap="none" normalizeH="0" baseline="0" smtClean="0">
                  <a:ln>
                    <a:noFill/>
                  </a:ln>
                  <a:solidFill>
                    <a:srgbClr val="000000"/>
                  </a:solidFill>
                  <a:effectLst/>
                  <a:latin typeface="Univers LT Std 47 Cn Lt" panose="020B0406020202040204" pitchFamily="34" charset="0"/>
                </a:rPr>
                <a:t>Eigenschaften </a:t>
              </a: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2" name="Rectangle 10"/>
            <p:cNvSpPr>
              <a:spLocks noChangeArrowheads="1"/>
            </p:cNvSpPr>
            <p:nvPr/>
          </p:nvSpPr>
          <p:spPr bwMode="auto">
            <a:xfrm>
              <a:off x="2572" y="2122"/>
              <a:ext cx="363" cy="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2300" b="1" i="0" u="none" strike="noStrike" cap="none" normalizeH="0" baseline="0" smtClean="0">
                  <a:ln>
                    <a:noFill/>
                  </a:ln>
                  <a:solidFill>
                    <a:srgbClr val="000000"/>
                  </a:solidFill>
                  <a:effectLst/>
                  <a:latin typeface="Univers LT Std 47 Cn Lt" panose="020B0406020202040204" pitchFamily="34" charset="0"/>
                </a:rPr>
                <a:t>von</a:t>
              </a: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3" name="Rectangle 11"/>
            <p:cNvSpPr>
              <a:spLocks noChangeArrowheads="1"/>
            </p:cNvSpPr>
            <p:nvPr/>
          </p:nvSpPr>
          <p:spPr bwMode="auto">
            <a:xfrm>
              <a:off x="2838" y="2122"/>
              <a:ext cx="131" cy="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2300" b="1" i="0" u="none" strike="noStrike" cap="none" normalizeH="0" baseline="0" smtClean="0">
                  <a:ln>
                    <a:noFill/>
                  </a:ln>
                  <a:solidFill>
                    <a:srgbClr val="000000"/>
                  </a:solidFill>
                  <a:effectLst/>
                  <a:latin typeface="Univers LT Std 47 Cn Lt" panose="020B0406020202040204" pitchFamily="34" charset="0"/>
                </a:rPr>
                <a:t> </a:t>
              </a: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4" name="Rectangle 12"/>
            <p:cNvSpPr>
              <a:spLocks noChangeArrowheads="1"/>
            </p:cNvSpPr>
            <p:nvPr/>
          </p:nvSpPr>
          <p:spPr bwMode="auto">
            <a:xfrm>
              <a:off x="2368" y="2350"/>
              <a:ext cx="786" cy="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2300" b="1" i="0" u="none" strike="noStrike" cap="none" normalizeH="0" baseline="0" smtClean="0">
                  <a:ln>
                    <a:noFill/>
                  </a:ln>
                  <a:solidFill>
                    <a:srgbClr val="000000"/>
                  </a:solidFill>
                  <a:effectLst/>
                  <a:latin typeface="Univers LT Std 47 Cn Lt" panose="020B0406020202040204" pitchFamily="34" charset="0"/>
                </a:rPr>
                <a:t>Kochsalz</a:t>
              </a: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5" name="Rectangle 13"/>
            <p:cNvSpPr>
              <a:spLocks noChangeArrowheads="1"/>
            </p:cNvSpPr>
            <p:nvPr/>
          </p:nvSpPr>
          <p:spPr bwMode="auto">
            <a:xfrm>
              <a:off x="3042" y="2350"/>
              <a:ext cx="131" cy="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2300" b="1" i="0" u="none" strike="noStrike" cap="none" normalizeH="0" baseline="0" smtClean="0">
                  <a:ln>
                    <a:noFill/>
                  </a:ln>
                  <a:solidFill>
                    <a:srgbClr val="000000"/>
                  </a:solidFill>
                  <a:effectLst/>
                  <a:latin typeface="Univers LT Std 47 Cn Lt" panose="020B0406020202040204" pitchFamily="34" charset="0"/>
                </a:rPr>
                <a:t> </a:t>
              </a: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grpSp>
          <p:nvGrpSpPr>
            <p:cNvPr id="16" name="Group 16"/>
            <p:cNvGrpSpPr>
              <a:grpSpLocks/>
            </p:cNvGrpSpPr>
            <p:nvPr/>
          </p:nvGrpSpPr>
          <p:grpSpPr bwMode="auto">
            <a:xfrm>
              <a:off x="812" y="1170"/>
              <a:ext cx="1461" cy="454"/>
              <a:chOff x="812" y="1170"/>
              <a:chExt cx="1461" cy="454"/>
            </a:xfrm>
          </p:grpSpPr>
          <p:sp>
            <p:nvSpPr>
              <p:cNvPr id="87" name="Rectangle 14"/>
              <p:cNvSpPr>
                <a:spLocks noChangeArrowheads="1"/>
              </p:cNvSpPr>
              <p:nvPr/>
            </p:nvSpPr>
            <p:spPr bwMode="auto">
              <a:xfrm>
                <a:off x="812" y="1170"/>
                <a:ext cx="1461" cy="454"/>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88" name="Rectangle 15"/>
              <p:cNvSpPr>
                <a:spLocks noChangeArrowheads="1"/>
              </p:cNvSpPr>
              <p:nvPr/>
            </p:nvSpPr>
            <p:spPr bwMode="auto">
              <a:xfrm>
                <a:off x="812" y="1170"/>
                <a:ext cx="1461" cy="454"/>
              </a:xfrm>
              <a:prstGeom prst="rect">
                <a:avLst/>
              </a:prstGeom>
              <a:noFill/>
              <a:ln w="11113"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grpSp>
        <p:sp>
          <p:nvSpPr>
            <p:cNvPr id="17" name="Rectangle 17"/>
            <p:cNvSpPr>
              <a:spLocks noChangeArrowheads="1"/>
            </p:cNvSpPr>
            <p:nvPr/>
          </p:nvSpPr>
          <p:spPr bwMode="auto">
            <a:xfrm>
              <a:off x="883" y="1208"/>
              <a:ext cx="1363"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2100" b="0" i="0" u="none" strike="noStrike" cap="none" normalizeH="0" baseline="0" dirty="0" smtClean="0">
                  <a:ln>
                    <a:noFill/>
                  </a:ln>
                  <a:solidFill>
                    <a:srgbClr val="000000"/>
                  </a:solidFill>
                  <a:effectLst/>
                  <a:latin typeface="Univers LT Std 47 Cn Lt" panose="020B0406020202040204" pitchFamily="34" charset="0"/>
                </a:rPr>
                <a:t>entzieht lebenden </a:t>
              </a:r>
              <a:endParaRPr kumimoji="0" lang="de-DE" altLang="de-DE" sz="1800" b="0" i="0" u="none" strike="noStrike" cap="none" normalizeH="0" baseline="0" dirty="0" smtClean="0">
                <a:ln>
                  <a:noFill/>
                </a:ln>
                <a:solidFill>
                  <a:schemeClr val="tx1"/>
                </a:solidFill>
                <a:effectLst/>
                <a:latin typeface="Arial" panose="020B0604020202020204" pitchFamily="34" charset="0"/>
              </a:endParaRPr>
            </a:p>
          </p:txBody>
        </p:sp>
        <p:sp>
          <p:nvSpPr>
            <p:cNvPr id="18" name="Rectangle 18"/>
            <p:cNvSpPr>
              <a:spLocks noChangeArrowheads="1"/>
            </p:cNvSpPr>
            <p:nvPr/>
          </p:nvSpPr>
          <p:spPr bwMode="auto">
            <a:xfrm>
              <a:off x="883" y="1410"/>
              <a:ext cx="978" cy="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2100" b="0" i="0" u="none" strike="noStrike" cap="none" normalizeH="0" baseline="0" dirty="0" smtClean="0">
                  <a:ln>
                    <a:noFill/>
                  </a:ln>
                  <a:solidFill>
                    <a:srgbClr val="000000"/>
                  </a:solidFill>
                  <a:effectLst/>
                  <a:latin typeface="Univers LT Std 47 Cn Lt" panose="020B0406020202040204" pitchFamily="34" charset="0"/>
                </a:rPr>
                <a:t>Zellen Wasser </a:t>
              </a:r>
              <a:endParaRPr kumimoji="0" lang="de-DE" altLang="de-DE" sz="1800" b="0" i="0" u="none" strike="noStrike" cap="none" normalizeH="0" baseline="0" dirty="0" smtClean="0">
                <a:ln>
                  <a:noFill/>
                </a:ln>
                <a:solidFill>
                  <a:schemeClr val="tx1"/>
                </a:solidFill>
                <a:effectLst/>
                <a:latin typeface="Arial" panose="020B0604020202020204" pitchFamily="34" charset="0"/>
              </a:endParaRPr>
            </a:p>
          </p:txBody>
        </p:sp>
        <p:sp>
          <p:nvSpPr>
            <p:cNvPr id="19" name="Rectangle 19"/>
            <p:cNvSpPr>
              <a:spLocks noChangeArrowheads="1"/>
            </p:cNvSpPr>
            <p:nvPr/>
          </p:nvSpPr>
          <p:spPr bwMode="auto">
            <a:xfrm>
              <a:off x="1784" y="1410"/>
              <a:ext cx="109" cy="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2100" b="0" i="0" u="none" strike="noStrike" cap="none" normalizeH="0" baseline="0" smtClean="0">
                  <a:ln>
                    <a:noFill/>
                  </a:ln>
                  <a:solidFill>
                    <a:srgbClr val="000000"/>
                  </a:solidFill>
                  <a:effectLst/>
                  <a:latin typeface="Univers LT Std 47 Cn Lt" panose="020B0406020202040204" pitchFamily="34" charset="0"/>
                </a:rPr>
                <a:t> </a:t>
              </a: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grpSp>
          <p:nvGrpSpPr>
            <p:cNvPr id="20" name="Group 22"/>
            <p:cNvGrpSpPr>
              <a:grpSpLocks/>
            </p:cNvGrpSpPr>
            <p:nvPr/>
          </p:nvGrpSpPr>
          <p:grpSpPr bwMode="auto">
            <a:xfrm>
              <a:off x="3015" y="1170"/>
              <a:ext cx="1101" cy="447"/>
              <a:chOff x="3015" y="1170"/>
              <a:chExt cx="1101" cy="447"/>
            </a:xfrm>
          </p:grpSpPr>
          <p:sp>
            <p:nvSpPr>
              <p:cNvPr id="85" name="Rectangle 20"/>
              <p:cNvSpPr>
                <a:spLocks noChangeArrowheads="1"/>
              </p:cNvSpPr>
              <p:nvPr/>
            </p:nvSpPr>
            <p:spPr bwMode="auto">
              <a:xfrm>
                <a:off x="3015" y="1170"/>
                <a:ext cx="1101" cy="447"/>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86" name="Rectangle 21"/>
              <p:cNvSpPr>
                <a:spLocks noChangeArrowheads="1"/>
              </p:cNvSpPr>
              <p:nvPr/>
            </p:nvSpPr>
            <p:spPr bwMode="auto">
              <a:xfrm>
                <a:off x="3015" y="1170"/>
                <a:ext cx="1101" cy="447"/>
              </a:xfrm>
              <a:prstGeom prst="rect">
                <a:avLst/>
              </a:prstGeom>
              <a:noFill/>
              <a:ln w="11113"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grpSp>
        <p:sp>
          <p:nvSpPr>
            <p:cNvPr id="21" name="Rectangle 23"/>
            <p:cNvSpPr>
              <a:spLocks noChangeArrowheads="1"/>
            </p:cNvSpPr>
            <p:nvPr/>
          </p:nvSpPr>
          <p:spPr bwMode="auto">
            <a:xfrm>
              <a:off x="3085" y="1208"/>
              <a:ext cx="302" cy="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2100" b="0" i="0" u="none" strike="noStrike" cap="none" normalizeH="0" baseline="0" dirty="0" smtClean="0">
                  <a:ln>
                    <a:noFill/>
                  </a:ln>
                  <a:solidFill>
                    <a:srgbClr val="000000"/>
                  </a:solidFill>
                  <a:effectLst/>
                  <a:latin typeface="Univers LT Std 47 Cn Lt" panose="020B0406020202040204" pitchFamily="34" charset="0"/>
                </a:rPr>
                <a:t>gut </a:t>
              </a:r>
              <a:endParaRPr kumimoji="0" lang="de-DE" altLang="de-DE" sz="1800" b="0" i="0" u="none" strike="noStrike" cap="none" normalizeH="0" baseline="0" dirty="0" smtClean="0">
                <a:ln>
                  <a:noFill/>
                </a:ln>
                <a:solidFill>
                  <a:schemeClr val="tx1"/>
                </a:solidFill>
                <a:effectLst/>
                <a:latin typeface="Arial" panose="020B0604020202020204" pitchFamily="34" charset="0"/>
              </a:endParaRPr>
            </a:p>
          </p:txBody>
        </p:sp>
        <p:sp>
          <p:nvSpPr>
            <p:cNvPr id="22" name="Rectangle 24"/>
            <p:cNvSpPr>
              <a:spLocks noChangeArrowheads="1"/>
            </p:cNvSpPr>
            <p:nvPr/>
          </p:nvSpPr>
          <p:spPr bwMode="auto">
            <a:xfrm>
              <a:off x="3085" y="1410"/>
              <a:ext cx="895" cy="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2100" b="0" i="0" u="none" strike="noStrike" cap="none" normalizeH="0" baseline="0" dirty="0" smtClean="0">
                  <a:ln>
                    <a:noFill/>
                  </a:ln>
                  <a:solidFill>
                    <a:srgbClr val="000000"/>
                  </a:solidFill>
                  <a:effectLst/>
                  <a:latin typeface="Univers LT Std 47 Cn Lt" panose="020B0406020202040204" pitchFamily="34" charset="0"/>
                </a:rPr>
                <a:t>wasserlöslich</a:t>
              </a:r>
              <a:endParaRPr kumimoji="0" lang="de-DE" altLang="de-DE" sz="1800" b="0" i="0" u="none" strike="noStrike" cap="none" normalizeH="0" baseline="0" dirty="0" smtClean="0">
                <a:ln>
                  <a:noFill/>
                </a:ln>
                <a:solidFill>
                  <a:schemeClr val="tx1"/>
                </a:solidFill>
                <a:effectLst/>
                <a:latin typeface="Arial" panose="020B0604020202020204" pitchFamily="34" charset="0"/>
              </a:endParaRPr>
            </a:p>
          </p:txBody>
        </p:sp>
        <p:sp>
          <p:nvSpPr>
            <p:cNvPr id="23" name="Rectangle 25"/>
            <p:cNvSpPr>
              <a:spLocks noChangeArrowheads="1"/>
            </p:cNvSpPr>
            <p:nvPr/>
          </p:nvSpPr>
          <p:spPr bwMode="auto">
            <a:xfrm>
              <a:off x="3903" y="1410"/>
              <a:ext cx="109" cy="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2100" b="0" i="0" u="none" strike="noStrike" cap="none" normalizeH="0" baseline="0" smtClean="0">
                  <a:ln>
                    <a:noFill/>
                  </a:ln>
                  <a:solidFill>
                    <a:srgbClr val="000000"/>
                  </a:solidFill>
                  <a:effectLst/>
                  <a:latin typeface="Univers LT Std 47 Cn Lt" panose="020B0406020202040204" pitchFamily="34" charset="0"/>
                </a:rPr>
                <a:t> </a:t>
              </a: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grpSp>
          <p:nvGrpSpPr>
            <p:cNvPr id="24" name="Group 28"/>
            <p:cNvGrpSpPr>
              <a:grpSpLocks/>
            </p:cNvGrpSpPr>
            <p:nvPr/>
          </p:nvGrpSpPr>
          <p:grpSpPr bwMode="auto">
            <a:xfrm>
              <a:off x="838" y="2659"/>
              <a:ext cx="1311" cy="673"/>
              <a:chOff x="838" y="2659"/>
              <a:chExt cx="1311" cy="673"/>
            </a:xfrm>
          </p:grpSpPr>
          <p:sp>
            <p:nvSpPr>
              <p:cNvPr id="83" name="Rectangle 26"/>
              <p:cNvSpPr>
                <a:spLocks noChangeArrowheads="1"/>
              </p:cNvSpPr>
              <p:nvPr/>
            </p:nvSpPr>
            <p:spPr bwMode="auto">
              <a:xfrm>
                <a:off x="838" y="2659"/>
                <a:ext cx="1311" cy="67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84" name="Rectangle 27"/>
              <p:cNvSpPr>
                <a:spLocks noChangeArrowheads="1"/>
              </p:cNvSpPr>
              <p:nvPr/>
            </p:nvSpPr>
            <p:spPr bwMode="auto">
              <a:xfrm>
                <a:off x="838" y="2659"/>
                <a:ext cx="1311" cy="673"/>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w="11113" cap="rnd">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grpSp>
        <p:sp>
          <p:nvSpPr>
            <p:cNvPr id="25" name="Rectangle 29"/>
            <p:cNvSpPr>
              <a:spLocks noChangeArrowheads="1"/>
            </p:cNvSpPr>
            <p:nvPr/>
          </p:nvSpPr>
          <p:spPr bwMode="auto">
            <a:xfrm>
              <a:off x="909" y="2696"/>
              <a:ext cx="1107" cy="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2100" b="0" i="0" u="none" strike="noStrike" cap="none" normalizeH="0" baseline="0" dirty="0" smtClean="0">
                  <a:ln>
                    <a:noFill/>
                  </a:ln>
                  <a:solidFill>
                    <a:srgbClr val="000000"/>
                  </a:solidFill>
                  <a:effectLst/>
                  <a:latin typeface="Univers LT Std 47 Cn Lt" panose="020B0406020202040204" pitchFamily="34" charset="0"/>
                </a:rPr>
                <a:t>Salzlösung leitet </a:t>
              </a:r>
              <a:endParaRPr kumimoji="0" lang="de-DE" altLang="de-DE" sz="1800" b="0" i="0" u="none" strike="noStrike" cap="none" normalizeH="0" baseline="0" dirty="0" smtClean="0">
                <a:ln>
                  <a:noFill/>
                </a:ln>
                <a:solidFill>
                  <a:schemeClr val="tx1"/>
                </a:solidFill>
                <a:effectLst/>
                <a:latin typeface="Arial" panose="020B0604020202020204" pitchFamily="34" charset="0"/>
              </a:endParaRPr>
            </a:p>
          </p:txBody>
        </p:sp>
        <p:sp>
          <p:nvSpPr>
            <p:cNvPr id="26" name="Rectangle 30"/>
            <p:cNvSpPr>
              <a:spLocks noChangeArrowheads="1"/>
            </p:cNvSpPr>
            <p:nvPr/>
          </p:nvSpPr>
          <p:spPr bwMode="auto">
            <a:xfrm>
              <a:off x="909" y="2898"/>
              <a:ext cx="1098" cy="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2100" b="0" i="0" u="none" strike="noStrike" cap="none" normalizeH="0" baseline="0" smtClean="0">
                  <a:ln>
                    <a:noFill/>
                  </a:ln>
                  <a:solidFill>
                    <a:srgbClr val="000000"/>
                  </a:solidFill>
                  <a:effectLst/>
                  <a:latin typeface="Univers LT Std 47 Cn Lt" panose="020B0406020202040204" pitchFamily="34" charset="0"/>
                </a:rPr>
                <a:t>den elektrischen </a:t>
              </a: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27" name="Rectangle 31"/>
            <p:cNvSpPr>
              <a:spLocks noChangeArrowheads="1"/>
            </p:cNvSpPr>
            <p:nvPr/>
          </p:nvSpPr>
          <p:spPr bwMode="auto">
            <a:xfrm>
              <a:off x="909" y="3099"/>
              <a:ext cx="432" cy="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2100" b="0" i="0" u="none" strike="noStrike" cap="none" normalizeH="0" baseline="0" smtClean="0">
                  <a:ln>
                    <a:noFill/>
                  </a:ln>
                  <a:solidFill>
                    <a:srgbClr val="000000"/>
                  </a:solidFill>
                  <a:effectLst/>
                  <a:latin typeface="Univers LT Std 47 Cn Lt" panose="020B0406020202040204" pitchFamily="34" charset="0"/>
                </a:rPr>
                <a:t>Strom</a:t>
              </a: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28" name="Rectangle 32"/>
            <p:cNvSpPr>
              <a:spLocks noChangeArrowheads="1"/>
            </p:cNvSpPr>
            <p:nvPr/>
          </p:nvSpPr>
          <p:spPr bwMode="auto">
            <a:xfrm>
              <a:off x="1268" y="3099"/>
              <a:ext cx="109" cy="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2100" b="0" i="0" u="none" strike="noStrike" cap="none" normalizeH="0" baseline="0" smtClean="0">
                  <a:ln>
                    <a:noFill/>
                  </a:ln>
                  <a:solidFill>
                    <a:srgbClr val="000000"/>
                  </a:solidFill>
                  <a:effectLst/>
                  <a:latin typeface="Univers LT Std 47 Cn Lt" panose="020B0406020202040204" pitchFamily="34" charset="0"/>
                </a:rPr>
                <a:t> </a:t>
              </a: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grpSp>
          <p:nvGrpSpPr>
            <p:cNvPr id="29" name="Group 35"/>
            <p:cNvGrpSpPr>
              <a:grpSpLocks/>
            </p:cNvGrpSpPr>
            <p:nvPr/>
          </p:nvGrpSpPr>
          <p:grpSpPr bwMode="auto">
            <a:xfrm>
              <a:off x="3050" y="2659"/>
              <a:ext cx="1397" cy="651"/>
              <a:chOff x="3050" y="2659"/>
              <a:chExt cx="1397" cy="651"/>
            </a:xfrm>
          </p:grpSpPr>
          <p:sp>
            <p:nvSpPr>
              <p:cNvPr id="81" name="Rectangle 33"/>
              <p:cNvSpPr>
                <a:spLocks noChangeArrowheads="1"/>
              </p:cNvSpPr>
              <p:nvPr/>
            </p:nvSpPr>
            <p:spPr bwMode="auto">
              <a:xfrm>
                <a:off x="3050" y="2659"/>
                <a:ext cx="1397" cy="651"/>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82" name="Rectangle 34"/>
              <p:cNvSpPr>
                <a:spLocks noChangeArrowheads="1"/>
              </p:cNvSpPr>
              <p:nvPr/>
            </p:nvSpPr>
            <p:spPr bwMode="auto">
              <a:xfrm>
                <a:off x="3050" y="2659"/>
                <a:ext cx="1397" cy="651"/>
              </a:xfrm>
              <a:prstGeom prst="rect">
                <a:avLst/>
              </a:prstGeom>
              <a:noFill/>
              <a:ln w="11113"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grpSp>
        <p:sp>
          <p:nvSpPr>
            <p:cNvPr id="30" name="Rectangle 36"/>
            <p:cNvSpPr>
              <a:spLocks noChangeArrowheads="1"/>
            </p:cNvSpPr>
            <p:nvPr/>
          </p:nvSpPr>
          <p:spPr bwMode="auto">
            <a:xfrm>
              <a:off x="3121" y="2696"/>
              <a:ext cx="1116" cy="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2100" b="0" i="0" u="none" strike="noStrike" cap="none" normalizeH="0" baseline="0" smtClean="0">
                  <a:ln>
                    <a:noFill/>
                  </a:ln>
                  <a:solidFill>
                    <a:srgbClr val="000000"/>
                  </a:solidFill>
                  <a:effectLst/>
                  <a:latin typeface="Univers LT Std 47 Cn Lt" panose="020B0406020202040204" pitchFamily="34" charset="0"/>
                </a:rPr>
                <a:t>festes Salz leitet </a:t>
              </a: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55" name="Rectangle 37"/>
            <p:cNvSpPr>
              <a:spLocks noChangeArrowheads="1"/>
            </p:cNvSpPr>
            <p:nvPr/>
          </p:nvSpPr>
          <p:spPr bwMode="auto">
            <a:xfrm>
              <a:off x="3121" y="2898"/>
              <a:ext cx="1098" cy="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2100" b="0" i="0" u="none" strike="noStrike" cap="none" normalizeH="0" baseline="0" dirty="0" smtClean="0">
                  <a:ln>
                    <a:noFill/>
                  </a:ln>
                  <a:solidFill>
                    <a:srgbClr val="000000"/>
                  </a:solidFill>
                  <a:effectLst/>
                  <a:latin typeface="Univers LT Std 47 Cn Lt" panose="020B0406020202040204" pitchFamily="34" charset="0"/>
                </a:rPr>
                <a:t>den elektrischen </a:t>
              </a:r>
              <a:endParaRPr kumimoji="0" lang="de-DE" altLang="de-DE" sz="1800" b="0" i="0" u="none" strike="noStrike" cap="none" normalizeH="0" baseline="0" dirty="0" smtClean="0">
                <a:ln>
                  <a:noFill/>
                </a:ln>
                <a:solidFill>
                  <a:schemeClr val="tx1"/>
                </a:solidFill>
                <a:effectLst/>
                <a:latin typeface="Arial" panose="020B0604020202020204" pitchFamily="34" charset="0"/>
              </a:endParaRPr>
            </a:p>
          </p:txBody>
        </p:sp>
        <p:sp>
          <p:nvSpPr>
            <p:cNvPr id="56" name="Rectangle 38"/>
            <p:cNvSpPr>
              <a:spLocks noChangeArrowheads="1"/>
            </p:cNvSpPr>
            <p:nvPr/>
          </p:nvSpPr>
          <p:spPr bwMode="auto">
            <a:xfrm>
              <a:off x="3121" y="3099"/>
              <a:ext cx="765" cy="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2100" b="0" i="0" u="none" strike="noStrike" cap="none" normalizeH="0" baseline="0" smtClean="0">
                  <a:ln>
                    <a:noFill/>
                  </a:ln>
                  <a:solidFill>
                    <a:srgbClr val="000000"/>
                  </a:solidFill>
                  <a:effectLst/>
                  <a:latin typeface="Univers LT Std 47 Cn Lt" panose="020B0406020202040204" pitchFamily="34" charset="0"/>
                </a:rPr>
                <a:t>Strom nicht</a:t>
              </a: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57" name="Rectangle 39"/>
            <p:cNvSpPr>
              <a:spLocks noChangeArrowheads="1"/>
            </p:cNvSpPr>
            <p:nvPr/>
          </p:nvSpPr>
          <p:spPr bwMode="auto">
            <a:xfrm>
              <a:off x="3811" y="3099"/>
              <a:ext cx="109" cy="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2100" b="0" i="0" u="none" strike="noStrike" cap="none" normalizeH="0" baseline="0" smtClean="0">
                  <a:ln>
                    <a:noFill/>
                  </a:ln>
                  <a:solidFill>
                    <a:srgbClr val="000000"/>
                  </a:solidFill>
                  <a:effectLst/>
                  <a:latin typeface="Univers LT Std 47 Cn Lt" panose="020B0406020202040204" pitchFamily="34" charset="0"/>
                </a:rPr>
                <a:t> </a:t>
              </a: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grpSp>
          <p:nvGrpSpPr>
            <p:cNvPr id="58" name="Group 42"/>
            <p:cNvGrpSpPr>
              <a:grpSpLocks/>
            </p:cNvGrpSpPr>
            <p:nvPr/>
          </p:nvGrpSpPr>
          <p:grpSpPr bwMode="auto">
            <a:xfrm>
              <a:off x="384" y="1890"/>
              <a:ext cx="1189" cy="675"/>
              <a:chOff x="384" y="1890"/>
              <a:chExt cx="1189" cy="675"/>
            </a:xfrm>
          </p:grpSpPr>
          <p:sp>
            <p:nvSpPr>
              <p:cNvPr id="79" name="Rectangle 40"/>
              <p:cNvSpPr>
                <a:spLocks noChangeArrowheads="1"/>
              </p:cNvSpPr>
              <p:nvPr/>
            </p:nvSpPr>
            <p:spPr bwMode="auto">
              <a:xfrm>
                <a:off x="384" y="1890"/>
                <a:ext cx="1189" cy="6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80" name="Rectangle 41"/>
              <p:cNvSpPr>
                <a:spLocks noChangeArrowheads="1"/>
              </p:cNvSpPr>
              <p:nvPr/>
            </p:nvSpPr>
            <p:spPr bwMode="auto">
              <a:xfrm>
                <a:off x="384" y="1890"/>
                <a:ext cx="1189" cy="675"/>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w="11113" cap="rnd">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grpSp>
        <p:sp>
          <p:nvSpPr>
            <p:cNvPr id="59" name="Rectangle 43"/>
            <p:cNvSpPr>
              <a:spLocks noChangeArrowheads="1"/>
            </p:cNvSpPr>
            <p:nvPr/>
          </p:nvSpPr>
          <p:spPr bwMode="auto">
            <a:xfrm>
              <a:off x="455" y="1927"/>
              <a:ext cx="904" cy="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2100" b="0" i="0" u="none" strike="noStrike" cap="none" normalizeH="0" baseline="0" smtClean="0">
                  <a:ln>
                    <a:noFill/>
                  </a:ln>
                  <a:solidFill>
                    <a:srgbClr val="000000"/>
                  </a:solidFill>
                  <a:effectLst/>
                  <a:latin typeface="Univers LT Std 47 Cn Lt" panose="020B0406020202040204" pitchFamily="34" charset="0"/>
                </a:rPr>
                <a:t>hohe Schmelz</a:t>
              </a: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60" name="Rectangle 44"/>
            <p:cNvSpPr>
              <a:spLocks noChangeArrowheads="1"/>
            </p:cNvSpPr>
            <p:nvPr/>
          </p:nvSpPr>
          <p:spPr bwMode="auto">
            <a:xfrm>
              <a:off x="1517" y="1927"/>
              <a:ext cx="118" cy="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2100" b="0" i="0" u="none" strike="noStrike" cap="none" normalizeH="0" baseline="0" dirty="0" smtClean="0">
                  <a:ln>
                    <a:noFill/>
                  </a:ln>
                  <a:solidFill>
                    <a:srgbClr val="000000"/>
                  </a:solidFill>
                  <a:effectLst/>
                  <a:latin typeface="Univers LT Std 47 Cn Lt" panose="020B0406020202040204" pitchFamily="34" charset="0"/>
                </a:rPr>
                <a:t>-</a:t>
              </a:r>
              <a:endParaRPr kumimoji="0" lang="de-DE" altLang="de-DE" sz="1800" b="0" i="0" u="none" strike="noStrike" cap="none" normalizeH="0" baseline="0" dirty="0" smtClean="0">
                <a:ln>
                  <a:noFill/>
                </a:ln>
                <a:solidFill>
                  <a:schemeClr val="tx1"/>
                </a:solidFill>
                <a:effectLst/>
                <a:latin typeface="Arial" panose="020B0604020202020204" pitchFamily="34" charset="0"/>
              </a:endParaRPr>
            </a:p>
          </p:txBody>
        </p:sp>
        <p:sp>
          <p:nvSpPr>
            <p:cNvPr id="61" name="Rectangle 45"/>
            <p:cNvSpPr>
              <a:spLocks noChangeArrowheads="1"/>
            </p:cNvSpPr>
            <p:nvPr/>
          </p:nvSpPr>
          <p:spPr bwMode="auto">
            <a:xfrm>
              <a:off x="1329" y="1927"/>
              <a:ext cx="109" cy="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2100" b="0" i="0" u="none" strike="noStrike" cap="none" normalizeH="0" baseline="0" smtClean="0">
                  <a:ln>
                    <a:noFill/>
                  </a:ln>
                  <a:solidFill>
                    <a:srgbClr val="000000"/>
                  </a:solidFill>
                  <a:effectLst/>
                  <a:latin typeface="Univers LT Std 47 Cn Lt" panose="020B0406020202040204" pitchFamily="34" charset="0"/>
                </a:rPr>
                <a:t> </a:t>
              </a: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62" name="Rectangle 46"/>
            <p:cNvSpPr>
              <a:spLocks noChangeArrowheads="1"/>
            </p:cNvSpPr>
            <p:nvPr/>
          </p:nvSpPr>
          <p:spPr bwMode="auto">
            <a:xfrm>
              <a:off x="455" y="2129"/>
              <a:ext cx="672" cy="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2100" b="0" i="0" u="none" strike="noStrike" cap="none" normalizeH="0" baseline="0" smtClean="0">
                  <a:ln>
                    <a:noFill/>
                  </a:ln>
                  <a:solidFill>
                    <a:srgbClr val="000000"/>
                  </a:solidFill>
                  <a:effectLst/>
                  <a:latin typeface="Univers LT Std 47 Cn Lt" panose="020B0406020202040204" pitchFamily="34" charset="0"/>
                </a:rPr>
                <a:t>und Siede</a:t>
              </a: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63" name="Rectangle 47"/>
            <p:cNvSpPr>
              <a:spLocks noChangeArrowheads="1"/>
            </p:cNvSpPr>
            <p:nvPr/>
          </p:nvSpPr>
          <p:spPr bwMode="auto">
            <a:xfrm>
              <a:off x="1234" y="2129"/>
              <a:ext cx="118" cy="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2100" b="0" i="0" u="none" strike="noStrike" cap="none" normalizeH="0" baseline="0" dirty="0" smtClean="0">
                  <a:ln>
                    <a:noFill/>
                  </a:ln>
                  <a:solidFill>
                    <a:srgbClr val="000000"/>
                  </a:solidFill>
                  <a:effectLst/>
                  <a:latin typeface="Univers LT Std 47 Cn Lt" panose="020B0406020202040204" pitchFamily="34" charset="0"/>
                </a:rPr>
                <a:t>-</a:t>
              </a:r>
              <a:endParaRPr kumimoji="0" lang="de-DE" altLang="de-DE" sz="1800" b="0" i="0" u="none" strike="noStrike" cap="none" normalizeH="0" baseline="0" dirty="0" smtClean="0">
                <a:ln>
                  <a:noFill/>
                </a:ln>
                <a:solidFill>
                  <a:schemeClr val="tx1"/>
                </a:solidFill>
                <a:effectLst/>
                <a:latin typeface="Arial" panose="020B0604020202020204" pitchFamily="34" charset="0"/>
              </a:endParaRPr>
            </a:p>
          </p:txBody>
        </p:sp>
        <p:sp>
          <p:nvSpPr>
            <p:cNvPr id="64" name="Rectangle 48"/>
            <p:cNvSpPr>
              <a:spLocks noChangeArrowheads="1"/>
            </p:cNvSpPr>
            <p:nvPr/>
          </p:nvSpPr>
          <p:spPr bwMode="auto">
            <a:xfrm>
              <a:off x="455" y="2330"/>
              <a:ext cx="736" cy="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2100" b="0" i="0" u="none" strike="noStrike" cap="none" normalizeH="0" baseline="0" smtClean="0">
                  <a:ln>
                    <a:noFill/>
                  </a:ln>
                  <a:solidFill>
                    <a:srgbClr val="000000"/>
                  </a:solidFill>
                  <a:effectLst/>
                  <a:latin typeface="Univers LT Std 47 Cn Lt" panose="020B0406020202040204" pitchFamily="34" charset="0"/>
                </a:rPr>
                <a:t>temperatur</a:t>
              </a: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65" name="Rectangle 49"/>
            <p:cNvSpPr>
              <a:spLocks noChangeArrowheads="1"/>
            </p:cNvSpPr>
            <p:nvPr/>
          </p:nvSpPr>
          <p:spPr bwMode="auto">
            <a:xfrm>
              <a:off x="1117" y="2330"/>
              <a:ext cx="109" cy="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2100" b="0" i="0" u="none" strike="noStrike" cap="none" normalizeH="0" baseline="0" smtClean="0">
                  <a:ln>
                    <a:noFill/>
                  </a:ln>
                  <a:solidFill>
                    <a:srgbClr val="000000"/>
                  </a:solidFill>
                  <a:effectLst/>
                  <a:latin typeface="Univers LT Std 47 Cn Lt" panose="020B0406020202040204" pitchFamily="34" charset="0"/>
                </a:rPr>
                <a:t> </a:t>
              </a: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grpSp>
          <p:nvGrpSpPr>
            <p:cNvPr id="66" name="Group 52"/>
            <p:cNvGrpSpPr>
              <a:grpSpLocks/>
            </p:cNvGrpSpPr>
            <p:nvPr/>
          </p:nvGrpSpPr>
          <p:grpSpPr bwMode="auto">
            <a:xfrm>
              <a:off x="3723" y="1827"/>
              <a:ext cx="1499" cy="664"/>
              <a:chOff x="3723" y="1827"/>
              <a:chExt cx="1499" cy="664"/>
            </a:xfrm>
          </p:grpSpPr>
          <p:sp>
            <p:nvSpPr>
              <p:cNvPr id="77" name="Rectangle 50"/>
              <p:cNvSpPr>
                <a:spLocks noChangeArrowheads="1"/>
              </p:cNvSpPr>
              <p:nvPr/>
            </p:nvSpPr>
            <p:spPr bwMode="auto">
              <a:xfrm>
                <a:off x="3723" y="1827"/>
                <a:ext cx="1429" cy="66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78" name="Rectangle 51"/>
              <p:cNvSpPr>
                <a:spLocks noChangeArrowheads="1"/>
              </p:cNvSpPr>
              <p:nvPr/>
            </p:nvSpPr>
            <p:spPr bwMode="auto">
              <a:xfrm>
                <a:off x="3723" y="1827"/>
                <a:ext cx="1499" cy="664"/>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w="11113" cap="rnd">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grpSp>
        <p:sp>
          <p:nvSpPr>
            <p:cNvPr id="67" name="Rectangle 53"/>
            <p:cNvSpPr>
              <a:spLocks noChangeArrowheads="1"/>
            </p:cNvSpPr>
            <p:nvPr/>
          </p:nvSpPr>
          <p:spPr bwMode="auto">
            <a:xfrm>
              <a:off x="3793" y="1864"/>
              <a:ext cx="1218" cy="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2100" b="0" i="0" u="none" strike="noStrike" cap="none" normalizeH="0" baseline="0" smtClean="0">
                  <a:ln>
                    <a:noFill/>
                  </a:ln>
                  <a:solidFill>
                    <a:srgbClr val="000000"/>
                  </a:solidFill>
                  <a:effectLst/>
                  <a:latin typeface="Univers LT Std 47 Cn Lt" panose="020B0406020202040204" pitchFamily="34" charset="0"/>
                </a:rPr>
                <a:t>Zugabe zu Wasser </a:t>
              </a: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68" name="Rectangle 54"/>
            <p:cNvSpPr>
              <a:spLocks noChangeArrowheads="1"/>
            </p:cNvSpPr>
            <p:nvPr/>
          </p:nvSpPr>
          <p:spPr bwMode="auto">
            <a:xfrm>
              <a:off x="3793" y="2066"/>
              <a:ext cx="913" cy="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2100" b="0" i="0" u="none" strike="noStrike" cap="none" normalizeH="0" baseline="0" dirty="0" smtClean="0">
                  <a:ln>
                    <a:noFill/>
                  </a:ln>
                  <a:solidFill>
                    <a:srgbClr val="000000"/>
                  </a:solidFill>
                  <a:effectLst/>
                  <a:latin typeface="Univers LT Std 47 Cn Lt" panose="020B0406020202040204" pitchFamily="34" charset="0"/>
                </a:rPr>
                <a:t>erniedrigt die </a:t>
              </a:r>
              <a:endParaRPr kumimoji="0" lang="de-DE" altLang="de-DE" sz="1800" b="0" i="0" u="none" strike="noStrike" cap="none" normalizeH="0" baseline="0" dirty="0" smtClean="0">
                <a:ln>
                  <a:noFill/>
                </a:ln>
                <a:solidFill>
                  <a:schemeClr val="tx1"/>
                </a:solidFill>
                <a:effectLst/>
                <a:latin typeface="Arial" panose="020B0604020202020204" pitchFamily="34" charset="0"/>
              </a:endParaRPr>
            </a:p>
          </p:txBody>
        </p:sp>
        <p:sp>
          <p:nvSpPr>
            <p:cNvPr id="69" name="Rectangle 55"/>
            <p:cNvSpPr>
              <a:spLocks noChangeArrowheads="1"/>
            </p:cNvSpPr>
            <p:nvPr/>
          </p:nvSpPr>
          <p:spPr bwMode="auto">
            <a:xfrm>
              <a:off x="3793" y="2267"/>
              <a:ext cx="1189" cy="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2100" b="0" i="0" u="none" strike="noStrike" cap="none" normalizeH="0" baseline="0" smtClean="0">
                  <a:ln>
                    <a:noFill/>
                  </a:ln>
                  <a:solidFill>
                    <a:srgbClr val="000000"/>
                  </a:solidFill>
                  <a:effectLst/>
                  <a:latin typeface="Univers LT Std 47 Cn Lt" panose="020B0406020202040204" pitchFamily="34" charset="0"/>
                </a:rPr>
                <a:t>Gefriertemperatur </a:t>
              </a: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70" name="Rectangle 56"/>
            <p:cNvSpPr>
              <a:spLocks noChangeArrowheads="1"/>
            </p:cNvSpPr>
            <p:nvPr/>
          </p:nvSpPr>
          <p:spPr bwMode="auto">
            <a:xfrm>
              <a:off x="4906" y="2267"/>
              <a:ext cx="109" cy="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2100" b="0" i="0" u="none" strike="noStrike" cap="none" normalizeH="0" baseline="0" smtClean="0">
                  <a:ln>
                    <a:noFill/>
                  </a:ln>
                  <a:solidFill>
                    <a:srgbClr val="000000"/>
                  </a:solidFill>
                  <a:effectLst/>
                  <a:latin typeface="Univers LT Std 47 Cn Lt" panose="020B0406020202040204" pitchFamily="34" charset="0"/>
                </a:rPr>
                <a:t> </a:t>
              </a: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71" name="Line 57"/>
            <p:cNvSpPr>
              <a:spLocks noChangeShapeType="1"/>
            </p:cNvSpPr>
            <p:nvPr/>
          </p:nvSpPr>
          <p:spPr bwMode="auto">
            <a:xfrm>
              <a:off x="1573" y="2128"/>
              <a:ext cx="524" cy="0"/>
            </a:xfrm>
            <a:prstGeom prst="line">
              <a:avLst/>
            </a:prstGeom>
            <a:noFill/>
            <a:ln w="11113"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72" name="Line 58"/>
            <p:cNvSpPr>
              <a:spLocks noChangeShapeType="1"/>
            </p:cNvSpPr>
            <p:nvPr/>
          </p:nvSpPr>
          <p:spPr bwMode="auto">
            <a:xfrm>
              <a:off x="3473" y="2101"/>
              <a:ext cx="250" cy="1"/>
            </a:xfrm>
            <a:prstGeom prst="line">
              <a:avLst/>
            </a:prstGeom>
            <a:noFill/>
            <a:ln w="11113"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73" name="Line 59"/>
            <p:cNvSpPr>
              <a:spLocks noChangeShapeType="1"/>
            </p:cNvSpPr>
            <p:nvPr/>
          </p:nvSpPr>
          <p:spPr bwMode="auto">
            <a:xfrm flipV="1">
              <a:off x="1546" y="2398"/>
              <a:ext cx="551" cy="261"/>
            </a:xfrm>
            <a:prstGeom prst="line">
              <a:avLst/>
            </a:prstGeom>
            <a:noFill/>
            <a:ln w="11113"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74" name="Line 60"/>
            <p:cNvSpPr>
              <a:spLocks noChangeShapeType="1"/>
            </p:cNvSpPr>
            <p:nvPr/>
          </p:nvSpPr>
          <p:spPr bwMode="auto">
            <a:xfrm>
              <a:off x="3470" y="2391"/>
              <a:ext cx="307" cy="268"/>
            </a:xfrm>
            <a:prstGeom prst="line">
              <a:avLst/>
            </a:prstGeom>
            <a:noFill/>
            <a:ln w="11113"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75" name="Line 61"/>
            <p:cNvSpPr>
              <a:spLocks noChangeShapeType="1"/>
            </p:cNvSpPr>
            <p:nvPr/>
          </p:nvSpPr>
          <p:spPr bwMode="auto">
            <a:xfrm flipH="1" flipV="1">
              <a:off x="1573" y="1624"/>
              <a:ext cx="775" cy="222"/>
            </a:xfrm>
            <a:prstGeom prst="line">
              <a:avLst/>
            </a:prstGeom>
            <a:noFill/>
            <a:ln w="11113"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76" name="Line 62"/>
            <p:cNvSpPr>
              <a:spLocks noChangeShapeType="1"/>
            </p:cNvSpPr>
            <p:nvPr/>
          </p:nvSpPr>
          <p:spPr bwMode="auto">
            <a:xfrm flipV="1">
              <a:off x="3067" y="1624"/>
              <a:ext cx="446" cy="235"/>
            </a:xfrm>
            <a:prstGeom prst="line">
              <a:avLst/>
            </a:prstGeom>
            <a:noFill/>
            <a:ln w="11113"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grpSp>
    </p:spTree>
    <p:extLst>
      <p:ext uri="{BB962C8B-B14F-4D97-AF65-F5344CB8AC3E}">
        <p14:creationId xmlns:p14="http://schemas.microsoft.com/office/powerpoint/2010/main" val="2032673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noFill/>
        </p:spPr>
        <p:txBody>
          <a:bodyPr>
            <a:normAutofit/>
          </a:bodyPr>
          <a:lstStyle/>
          <a:p>
            <a:pPr algn="ctr"/>
            <a:r>
              <a:rPr lang="de-DE" sz="3200" dirty="0" smtClean="0">
                <a:solidFill>
                  <a:schemeClr val="accent3">
                    <a:lumMod val="50000"/>
                  </a:schemeClr>
                </a:solidFill>
                <a:latin typeface="Arial" panose="020B0604020202020204" pitchFamily="34" charset="0"/>
                <a:cs typeface="Arial" panose="020B0604020202020204" pitchFamily="34" charset="0"/>
              </a:rPr>
              <a:t>Zusammenhang zwischen Eigenschaften und 	Bau von Kochsalz</a:t>
            </a:r>
            <a:endParaRPr lang="de-DE" sz="3200" dirty="0">
              <a:solidFill>
                <a:schemeClr val="accent3">
                  <a:lumMod val="50000"/>
                </a:schemeClr>
              </a:solidFill>
              <a:latin typeface="Arial" panose="020B0604020202020204" pitchFamily="34" charset="0"/>
              <a:cs typeface="Arial" panose="020B0604020202020204" pitchFamily="34" charset="0"/>
            </a:endParaRPr>
          </a:p>
        </p:txBody>
      </p:sp>
      <p:sp>
        <p:nvSpPr>
          <p:cNvPr id="4" name="Inhaltsplatzhalter 3"/>
          <p:cNvSpPr>
            <a:spLocks noGrp="1"/>
          </p:cNvSpPr>
          <p:nvPr>
            <p:ph sz="quarter" idx="13"/>
          </p:nvPr>
        </p:nvSpPr>
        <p:spPr/>
        <p:txBody>
          <a:bodyPr/>
          <a:lstStyle/>
          <a:p>
            <a:endParaRPr lang="de-DE"/>
          </a:p>
        </p:txBody>
      </p:sp>
      <p:sp>
        <p:nvSpPr>
          <p:cNvPr id="5" name="Inhaltsplatzhalter 4"/>
          <p:cNvSpPr>
            <a:spLocks noGrp="1"/>
          </p:cNvSpPr>
          <p:nvPr>
            <p:ph sz="quarter" idx="14"/>
          </p:nvPr>
        </p:nvSpPr>
        <p:spPr/>
        <p:txBody>
          <a:bodyPr/>
          <a:lstStyle/>
          <a:p>
            <a:endParaRPr lang="de-DE"/>
          </a:p>
        </p:txBody>
      </p:sp>
      <p:sp>
        <p:nvSpPr>
          <p:cNvPr id="53" name="Rectangle 5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8" name="Inhaltsplatzhalter 7"/>
          <p:cNvSpPr>
            <a:spLocks noGrp="1"/>
          </p:cNvSpPr>
          <p:nvPr>
            <p:ph idx="1"/>
          </p:nvPr>
        </p:nvSpPr>
        <p:spPr/>
        <p:txBody>
          <a:bodyPr>
            <a:normAutofit/>
          </a:bodyPr>
          <a:lstStyle/>
          <a:p>
            <a:pPr marL="514350" lvl="0" indent="-514350">
              <a:buFont typeface="+mj-lt"/>
              <a:buAutoNum type="arabicPeriod"/>
            </a:pPr>
            <a:r>
              <a:rPr lang="de-DE" sz="2000" dirty="0"/>
              <a:t>Begründet, warum man im Winter auf Gehwege und Straßen Salz streut. </a:t>
            </a:r>
          </a:p>
          <a:p>
            <a:r>
              <a:rPr lang="de-DE" sz="2000" dirty="0"/>
              <a:t> </a:t>
            </a:r>
          </a:p>
          <a:p>
            <a:pPr marL="514350" lvl="0" indent="-514350">
              <a:buFont typeface="+mj-lt"/>
              <a:buAutoNum type="arabicPeriod" startAt="2"/>
            </a:pPr>
            <a:r>
              <a:rPr lang="de-DE" sz="2000" dirty="0"/>
              <a:t>Bewertet, ob das Salzstreuen unbedenklich ist. </a:t>
            </a:r>
          </a:p>
          <a:p>
            <a:r>
              <a:rPr lang="de-DE" sz="2000" dirty="0"/>
              <a:t> </a:t>
            </a:r>
          </a:p>
          <a:p>
            <a:pPr marL="514350" lvl="0" indent="-514350">
              <a:buFont typeface="+mj-lt"/>
              <a:buAutoNum type="arabicPeriod" startAt="3"/>
            </a:pPr>
            <a:r>
              <a:rPr lang="de-DE" sz="2000" dirty="0"/>
              <a:t>Kochsalzlösung leitet im Gegensatz zum festen Kochsalz und destillierten Wasser den elektrischen Strom. </a:t>
            </a:r>
            <a:endParaRPr lang="de-DE" sz="2000" dirty="0" smtClean="0"/>
          </a:p>
          <a:p>
            <a:pPr lvl="0"/>
            <a:r>
              <a:rPr lang="de-DE" sz="2000" dirty="0" smtClean="0"/>
              <a:t>       Erklärt </a:t>
            </a:r>
            <a:r>
              <a:rPr lang="de-DE" sz="2000" dirty="0"/>
              <a:t>mit Hilfe der Struktur von Kochsalz dieses Verhalten. </a:t>
            </a:r>
            <a:r>
              <a:rPr lang="de-DE" sz="2000" dirty="0" smtClean="0"/>
              <a:t/>
            </a:r>
            <a:br>
              <a:rPr lang="de-DE" sz="2000" dirty="0" smtClean="0"/>
            </a:br>
            <a:r>
              <a:rPr lang="de-DE" sz="2000" dirty="0" smtClean="0"/>
              <a:t>       Nutzt </a:t>
            </a:r>
            <a:r>
              <a:rPr lang="de-DE" sz="2000" dirty="0"/>
              <a:t>dazu das </a:t>
            </a:r>
            <a:r>
              <a:rPr lang="de-DE" sz="2000" dirty="0" smtClean="0"/>
              <a:t>Gittermodell </a:t>
            </a:r>
            <a:r>
              <a:rPr lang="de-DE" sz="2000" dirty="0"/>
              <a:t>des Natriumchlorids.</a:t>
            </a:r>
          </a:p>
          <a:p>
            <a:r>
              <a:rPr lang="de-DE" sz="2000" dirty="0"/>
              <a:t> </a:t>
            </a:r>
          </a:p>
          <a:p>
            <a:pPr marL="514350" lvl="0" indent="-514350">
              <a:buFont typeface="+mj-lt"/>
              <a:buAutoNum type="arabicPeriod" startAt="4"/>
            </a:pPr>
            <a:r>
              <a:rPr lang="de-DE" sz="2000" dirty="0"/>
              <a:t>Auch Metalle leiten den elektrischen Strom. Gebt an, welche Teilchen bei den Metallen dafür verantwortlich sind.</a:t>
            </a:r>
          </a:p>
          <a:p>
            <a:endParaRPr lang="de-DE" dirty="0"/>
          </a:p>
        </p:txBody>
      </p:sp>
    </p:spTree>
    <p:extLst>
      <p:ext uri="{BB962C8B-B14F-4D97-AF65-F5344CB8AC3E}">
        <p14:creationId xmlns:p14="http://schemas.microsoft.com/office/powerpoint/2010/main" val="4543635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noFill/>
        </p:spPr>
        <p:txBody>
          <a:bodyPr>
            <a:normAutofit/>
          </a:bodyPr>
          <a:lstStyle/>
          <a:p>
            <a:pPr algn="ctr"/>
            <a:r>
              <a:rPr lang="de-DE" sz="3200" dirty="0" smtClean="0">
                <a:solidFill>
                  <a:schemeClr val="accent3">
                    <a:lumMod val="50000"/>
                  </a:schemeClr>
                </a:solidFill>
                <a:latin typeface="Arial" panose="020B0604020202020204" pitchFamily="34" charset="0"/>
                <a:cs typeface="Arial" panose="020B0604020202020204" pitchFamily="34" charset="0"/>
              </a:rPr>
              <a:t>Zusammenhang zwischen Eigenschaften und 	Bau von Kochsalz</a:t>
            </a:r>
            <a:endParaRPr lang="de-DE" sz="3200" dirty="0">
              <a:solidFill>
                <a:schemeClr val="accent3">
                  <a:lumMod val="50000"/>
                </a:schemeClr>
              </a:solidFill>
              <a:latin typeface="Arial" panose="020B0604020202020204" pitchFamily="34" charset="0"/>
              <a:cs typeface="Arial" panose="020B0604020202020204" pitchFamily="34" charset="0"/>
            </a:endParaRPr>
          </a:p>
        </p:txBody>
      </p:sp>
      <p:sp>
        <p:nvSpPr>
          <p:cNvPr id="4" name="Inhaltsplatzhalter 3"/>
          <p:cNvSpPr>
            <a:spLocks noGrp="1"/>
          </p:cNvSpPr>
          <p:nvPr>
            <p:ph sz="quarter" idx="13"/>
          </p:nvPr>
        </p:nvSpPr>
        <p:spPr/>
        <p:txBody>
          <a:bodyPr/>
          <a:lstStyle/>
          <a:p>
            <a:endParaRPr lang="de-DE"/>
          </a:p>
        </p:txBody>
      </p:sp>
      <p:sp>
        <p:nvSpPr>
          <p:cNvPr id="5" name="Inhaltsplatzhalter 4"/>
          <p:cNvSpPr>
            <a:spLocks noGrp="1"/>
          </p:cNvSpPr>
          <p:nvPr>
            <p:ph sz="quarter" idx="14"/>
          </p:nvPr>
        </p:nvSpPr>
        <p:spPr/>
        <p:txBody>
          <a:bodyPr/>
          <a:lstStyle/>
          <a:p>
            <a:endParaRPr lang="de-DE"/>
          </a:p>
        </p:txBody>
      </p:sp>
      <p:sp>
        <p:nvSpPr>
          <p:cNvPr id="53" name="Rectangle 5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3" name="Inhaltsplatzhalter 2"/>
          <p:cNvSpPr>
            <a:spLocks noGrp="1"/>
          </p:cNvSpPr>
          <p:nvPr>
            <p:ph idx="1"/>
          </p:nvPr>
        </p:nvSpPr>
        <p:spPr>
          <a:xfrm>
            <a:off x="1043608" y="2230698"/>
            <a:ext cx="6408712" cy="460647"/>
          </a:xfrm>
        </p:spPr>
        <p:txBody>
          <a:bodyPr>
            <a:noAutofit/>
          </a:bodyPr>
          <a:lstStyle/>
          <a:p>
            <a:r>
              <a:rPr lang="de-DE" sz="1800" dirty="0">
                <a:latin typeface="Arial" panose="020B0604020202020204" pitchFamily="34" charset="0"/>
                <a:cs typeface="Arial" panose="020B0604020202020204" pitchFamily="34" charset="0"/>
              </a:rPr>
              <a:t>Warum leitet </a:t>
            </a:r>
            <a:r>
              <a:rPr lang="de-DE" sz="1800" dirty="0" err="1">
                <a:latin typeface="Arial" panose="020B0604020202020204" pitchFamily="34" charset="0"/>
                <a:cs typeface="Arial" panose="020B0604020202020204" pitchFamily="34" charset="0"/>
              </a:rPr>
              <a:t>Natriumchloridlösung</a:t>
            </a:r>
            <a:r>
              <a:rPr lang="de-DE" sz="1800" dirty="0">
                <a:latin typeface="Arial" panose="020B0604020202020204" pitchFamily="34" charset="0"/>
                <a:cs typeface="Arial" panose="020B0604020202020204" pitchFamily="34" charset="0"/>
              </a:rPr>
              <a:t> den </a:t>
            </a:r>
            <a:r>
              <a:rPr lang="de-DE" sz="1800" dirty="0" smtClean="0">
                <a:latin typeface="Arial" panose="020B0604020202020204" pitchFamily="34" charset="0"/>
                <a:cs typeface="Arial" panose="020B0604020202020204" pitchFamily="34" charset="0"/>
              </a:rPr>
              <a:t>elektrischen </a:t>
            </a:r>
            <a:r>
              <a:rPr lang="de-DE" sz="1800" dirty="0">
                <a:latin typeface="Arial" panose="020B0604020202020204" pitchFamily="34" charset="0"/>
                <a:cs typeface="Arial" panose="020B0604020202020204" pitchFamily="34" charset="0"/>
              </a:rPr>
              <a:t>Strom?</a:t>
            </a:r>
          </a:p>
          <a:p>
            <a:endParaRPr lang="de-DE" sz="1800" dirty="0">
              <a:latin typeface="Arial" panose="020B0604020202020204" pitchFamily="34" charset="0"/>
              <a:cs typeface="Arial" panose="020B0604020202020204" pitchFamily="34" charset="0"/>
            </a:endParaRPr>
          </a:p>
        </p:txBody>
      </p:sp>
      <p:sp>
        <p:nvSpPr>
          <p:cNvPr id="6" name="Textfeld 5"/>
          <p:cNvSpPr txBox="1"/>
          <p:nvPr/>
        </p:nvSpPr>
        <p:spPr>
          <a:xfrm>
            <a:off x="755576" y="2924944"/>
            <a:ext cx="6973239" cy="2169825"/>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solidFill>
              <a:schemeClr val="accent3">
                <a:lumMod val="50000"/>
              </a:schemeClr>
            </a:solidFill>
          </a:ln>
          <a:effectLst>
            <a:outerShdw blurRad="50800" dist="38100" dir="18900000" algn="bl" rotWithShape="0">
              <a:prstClr val="black">
                <a:alpha val="40000"/>
              </a:prstClr>
            </a:outerShdw>
          </a:effectLst>
        </p:spPr>
        <p:txBody>
          <a:bodyPr wrap="square" rtlCol="0">
            <a:spAutoFit/>
          </a:bodyPr>
          <a:lstStyle/>
          <a:p>
            <a:pPr>
              <a:lnSpc>
                <a:spcPct val="150000"/>
              </a:lnSpc>
            </a:pPr>
            <a:r>
              <a:rPr lang="de-DE" dirty="0" err="1">
                <a:solidFill>
                  <a:schemeClr val="tx1">
                    <a:lumMod val="95000"/>
                    <a:lumOff val="5000"/>
                  </a:schemeClr>
                </a:solidFill>
                <a:latin typeface="Arial" panose="020B0604020202020204" pitchFamily="34" charset="0"/>
                <a:cs typeface="Arial" panose="020B0604020202020204" pitchFamily="34" charset="0"/>
              </a:rPr>
              <a:t>Natriumchloridlösung</a:t>
            </a:r>
            <a:r>
              <a:rPr lang="de-DE" dirty="0">
                <a:solidFill>
                  <a:schemeClr val="tx1">
                    <a:lumMod val="95000"/>
                    <a:lumOff val="5000"/>
                  </a:schemeClr>
                </a:solidFill>
                <a:latin typeface="Arial" panose="020B0604020202020204" pitchFamily="34" charset="0"/>
                <a:cs typeface="Arial" panose="020B0604020202020204" pitchFamily="34" charset="0"/>
              </a:rPr>
              <a:t> leitet den elektrischen Strom, weil </a:t>
            </a:r>
            <a:r>
              <a:rPr lang="de-DE" dirty="0" smtClean="0">
                <a:solidFill>
                  <a:schemeClr val="tx1">
                    <a:lumMod val="95000"/>
                    <a:lumOff val="5000"/>
                  </a:schemeClr>
                </a:solidFill>
                <a:latin typeface="Arial" panose="020B0604020202020204" pitchFamily="34" charset="0"/>
                <a:cs typeface="Arial" panose="020B0604020202020204" pitchFamily="34" charset="0"/>
              </a:rPr>
              <a:t>beim Lösen </a:t>
            </a:r>
            <a:r>
              <a:rPr lang="de-DE" dirty="0">
                <a:solidFill>
                  <a:schemeClr val="tx1">
                    <a:lumMod val="95000"/>
                    <a:lumOff val="5000"/>
                  </a:schemeClr>
                </a:solidFill>
                <a:latin typeface="Arial" panose="020B0604020202020204" pitchFamily="34" charset="0"/>
                <a:cs typeface="Arial" panose="020B0604020202020204" pitchFamily="34" charset="0"/>
              </a:rPr>
              <a:t>von Natriumchlorid </a:t>
            </a:r>
            <a:r>
              <a:rPr lang="de-DE" dirty="0" smtClean="0">
                <a:solidFill>
                  <a:schemeClr val="tx1">
                    <a:lumMod val="95000"/>
                    <a:lumOff val="5000"/>
                  </a:schemeClr>
                </a:solidFill>
                <a:latin typeface="Arial" panose="020B0604020202020204" pitchFamily="34" charset="0"/>
                <a:cs typeface="Arial" panose="020B0604020202020204" pitchFamily="34" charset="0"/>
              </a:rPr>
              <a:t>in </a:t>
            </a:r>
            <a:r>
              <a:rPr lang="de-DE" dirty="0">
                <a:solidFill>
                  <a:schemeClr val="tx1">
                    <a:lumMod val="95000"/>
                    <a:lumOff val="5000"/>
                  </a:schemeClr>
                </a:solidFill>
                <a:latin typeface="Arial" panose="020B0604020202020204" pitchFamily="34" charset="0"/>
                <a:cs typeface="Arial" panose="020B0604020202020204" pitchFamily="34" charset="0"/>
              </a:rPr>
              <a:t>Wasser die im Gitter vorhandenen </a:t>
            </a:r>
            <a:r>
              <a:rPr lang="de-DE" dirty="0" smtClean="0">
                <a:solidFill>
                  <a:schemeClr val="tx1">
                    <a:lumMod val="95000"/>
                    <a:lumOff val="5000"/>
                  </a:schemeClr>
                </a:solidFill>
                <a:latin typeface="Arial" panose="020B0604020202020204" pitchFamily="34" charset="0"/>
                <a:cs typeface="Arial" panose="020B0604020202020204" pitchFamily="34" charset="0"/>
              </a:rPr>
              <a:t>Ionen frei </a:t>
            </a:r>
            <a:r>
              <a:rPr lang="de-DE" dirty="0">
                <a:solidFill>
                  <a:schemeClr val="tx1">
                    <a:lumMod val="95000"/>
                    <a:lumOff val="5000"/>
                  </a:schemeClr>
                </a:solidFill>
                <a:latin typeface="Arial" panose="020B0604020202020204" pitchFamily="34" charset="0"/>
                <a:cs typeface="Arial" panose="020B0604020202020204" pitchFamily="34" charset="0"/>
              </a:rPr>
              <a:t>beweglich werden. </a:t>
            </a:r>
            <a:endParaRPr lang="de-DE" dirty="0" smtClean="0">
              <a:solidFill>
                <a:schemeClr val="tx1">
                  <a:lumMod val="95000"/>
                  <a:lumOff val="5000"/>
                </a:schemeClr>
              </a:solidFill>
              <a:latin typeface="Arial" panose="020B0604020202020204" pitchFamily="34" charset="0"/>
              <a:cs typeface="Arial" panose="020B0604020202020204" pitchFamily="34" charset="0"/>
            </a:endParaRPr>
          </a:p>
          <a:p>
            <a:pPr>
              <a:lnSpc>
                <a:spcPct val="150000"/>
              </a:lnSpc>
            </a:pPr>
            <a:r>
              <a:rPr lang="de-DE" dirty="0" smtClean="0">
                <a:solidFill>
                  <a:schemeClr val="tx1">
                    <a:lumMod val="95000"/>
                    <a:lumOff val="5000"/>
                  </a:schemeClr>
                </a:solidFill>
                <a:latin typeface="Arial" panose="020B0604020202020204" pitchFamily="34" charset="0"/>
                <a:cs typeface="Arial" panose="020B0604020202020204" pitchFamily="34" charset="0"/>
              </a:rPr>
              <a:t>Dabei </a:t>
            </a:r>
            <a:r>
              <a:rPr lang="de-DE" dirty="0">
                <a:solidFill>
                  <a:schemeClr val="tx1">
                    <a:lumMod val="95000"/>
                    <a:lumOff val="5000"/>
                  </a:schemeClr>
                </a:solidFill>
                <a:latin typeface="Arial" panose="020B0604020202020204" pitchFamily="34" charset="0"/>
                <a:cs typeface="Arial" panose="020B0604020202020204" pitchFamily="34" charset="0"/>
              </a:rPr>
              <a:t>bewegen sich die Chlorid-Ionen zum Pluspol und </a:t>
            </a:r>
            <a:r>
              <a:rPr lang="de-DE" dirty="0" smtClean="0">
                <a:solidFill>
                  <a:schemeClr val="tx1">
                    <a:lumMod val="95000"/>
                    <a:lumOff val="5000"/>
                  </a:schemeClr>
                </a:solidFill>
                <a:latin typeface="Arial" panose="020B0604020202020204" pitchFamily="34" charset="0"/>
                <a:cs typeface="Arial" panose="020B0604020202020204" pitchFamily="34" charset="0"/>
              </a:rPr>
              <a:t>die  </a:t>
            </a:r>
            <a:r>
              <a:rPr lang="de-DE" dirty="0">
                <a:solidFill>
                  <a:schemeClr val="tx1">
                    <a:lumMod val="95000"/>
                    <a:lumOff val="5000"/>
                  </a:schemeClr>
                </a:solidFill>
                <a:latin typeface="Arial" panose="020B0604020202020204" pitchFamily="34" charset="0"/>
                <a:cs typeface="Arial" panose="020B0604020202020204" pitchFamily="34" charset="0"/>
              </a:rPr>
              <a:t>Natrium-Ionen zum Minuspol.</a:t>
            </a:r>
          </a:p>
        </p:txBody>
      </p:sp>
    </p:spTree>
    <p:extLst>
      <p:ext uri="{BB962C8B-B14F-4D97-AF65-F5344CB8AC3E}">
        <p14:creationId xmlns:p14="http://schemas.microsoft.com/office/powerpoint/2010/main" val="167041392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p:cNvPicPr>
            <a:picLocks noChangeAspect="1"/>
          </p:cNvPicPr>
          <p:nvPr/>
        </p:nvPicPr>
        <p:blipFill>
          <a:blip r:embed="rId2"/>
          <a:stretch>
            <a:fillRect/>
          </a:stretch>
        </p:blipFill>
        <p:spPr>
          <a:xfrm>
            <a:off x="6609899" y="1102852"/>
            <a:ext cx="1725560" cy="1603277"/>
          </a:xfrm>
          <a:prstGeom prst="rect">
            <a:avLst/>
          </a:prstGeom>
        </p:spPr>
      </p:pic>
      <p:sp>
        <p:nvSpPr>
          <p:cNvPr id="2" name="Titel 1"/>
          <p:cNvSpPr>
            <a:spLocks noGrp="1"/>
          </p:cNvSpPr>
          <p:nvPr>
            <p:ph type="title"/>
          </p:nvPr>
        </p:nvSpPr>
        <p:spPr>
          <a:noFill/>
        </p:spPr>
        <p:txBody>
          <a:bodyPr>
            <a:normAutofit/>
          </a:bodyPr>
          <a:lstStyle/>
          <a:p>
            <a:pPr algn="ctr"/>
            <a:r>
              <a:rPr lang="de-DE" sz="3200" dirty="0" smtClean="0">
                <a:solidFill>
                  <a:schemeClr val="accent3">
                    <a:lumMod val="50000"/>
                  </a:schemeClr>
                </a:solidFill>
                <a:latin typeface="Arial" panose="020B0604020202020204" pitchFamily="34" charset="0"/>
                <a:cs typeface="Arial" panose="020B0604020202020204" pitchFamily="34" charset="0"/>
              </a:rPr>
              <a:t>Zusammenhang zwischen Eigenschaften und 	Bau von Kochsalz</a:t>
            </a:r>
            <a:endParaRPr lang="de-DE" sz="3200" dirty="0">
              <a:solidFill>
                <a:schemeClr val="accent3">
                  <a:lumMod val="50000"/>
                </a:schemeClr>
              </a:solidFill>
              <a:latin typeface="Arial" panose="020B0604020202020204" pitchFamily="34" charset="0"/>
              <a:cs typeface="Arial" panose="020B0604020202020204" pitchFamily="34" charset="0"/>
            </a:endParaRPr>
          </a:p>
        </p:txBody>
      </p:sp>
      <p:sp>
        <p:nvSpPr>
          <p:cNvPr id="4" name="Inhaltsplatzhalter 3"/>
          <p:cNvSpPr>
            <a:spLocks noGrp="1"/>
          </p:cNvSpPr>
          <p:nvPr>
            <p:ph sz="quarter" idx="13"/>
          </p:nvPr>
        </p:nvSpPr>
        <p:spPr/>
        <p:txBody>
          <a:bodyPr/>
          <a:lstStyle/>
          <a:p>
            <a:endParaRPr lang="de-DE"/>
          </a:p>
        </p:txBody>
      </p:sp>
      <p:sp>
        <p:nvSpPr>
          <p:cNvPr id="5" name="Inhaltsplatzhalter 4"/>
          <p:cNvSpPr>
            <a:spLocks noGrp="1"/>
          </p:cNvSpPr>
          <p:nvPr>
            <p:ph sz="quarter" idx="14"/>
          </p:nvPr>
        </p:nvSpPr>
        <p:spPr/>
        <p:txBody>
          <a:bodyPr/>
          <a:lstStyle/>
          <a:p>
            <a:endParaRPr lang="de-DE"/>
          </a:p>
        </p:txBody>
      </p:sp>
      <p:sp>
        <p:nvSpPr>
          <p:cNvPr id="53" name="Rectangle 5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3" name="Inhaltsplatzhalter 2"/>
          <p:cNvSpPr>
            <a:spLocks noGrp="1"/>
          </p:cNvSpPr>
          <p:nvPr>
            <p:ph idx="1"/>
          </p:nvPr>
        </p:nvSpPr>
        <p:spPr>
          <a:xfrm>
            <a:off x="526670" y="2011937"/>
            <a:ext cx="5915000" cy="460647"/>
          </a:xfrm>
        </p:spPr>
        <p:txBody>
          <a:bodyPr>
            <a:normAutofit fontScale="85000" lnSpcReduction="20000"/>
          </a:bodyPr>
          <a:lstStyle/>
          <a:p>
            <a:r>
              <a:rPr lang="de-DE" sz="3500" dirty="0" smtClean="0">
                <a:solidFill>
                  <a:schemeClr val="accent3">
                    <a:lumMod val="50000"/>
                  </a:schemeClr>
                </a:solidFill>
                <a:latin typeface="Arial" panose="020B0604020202020204" pitchFamily="34" charset="0"/>
                <a:cs typeface="Arial" panose="020B0604020202020204" pitchFamily="34" charset="0"/>
              </a:rPr>
              <a:t>Bau von Natriumchlorid</a:t>
            </a:r>
            <a:endParaRPr lang="de-DE" sz="3500" dirty="0">
              <a:solidFill>
                <a:schemeClr val="accent3">
                  <a:lumMod val="50000"/>
                </a:schemeClr>
              </a:solidFill>
              <a:latin typeface="Arial" panose="020B0604020202020204" pitchFamily="34" charset="0"/>
              <a:cs typeface="Arial" panose="020B0604020202020204" pitchFamily="34" charset="0"/>
            </a:endParaRPr>
          </a:p>
          <a:p>
            <a:endParaRPr lang="de-DE" dirty="0">
              <a:solidFill>
                <a:schemeClr val="accent3">
                  <a:lumMod val="50000"/>
                </a:schemeClr>
              </a:solidFill>
            </a:endParaRPr>
          </a:p>
        </p:txBody>
      </p:sp>
      <p:sp>
        <p:nvSpPr>
          <p:cNvPr id="6" name="Textfeld 5"/>
          <p:cNvSpPr txBox="1"/>
          <p:nvPr/>
        </p:nvSpPr>
        <p:spPr>
          <a:xfrm>
            <a:off x="683568" y="2706129"/>
            <a:ext cx="7344817" cy="2585323"/>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solidFill>
              <a:schemeClr val="accent3">
                <a:lumMod val="50000"/>
              </a:schemeClr>
            </a:solidFill>
          </a:ln>
          <a:effectLst>
            <a:outerShdw blurRad="50800" dist="38100" dir="18900000" algn="bl" rotWithShape="0">
              <a:prstClr val="black">
                <a:alpha val="40000"/>
              </a:prstClr>
            </a:outerShdw>
          </a:effectLst>
        </p:spPr>
        <p:txBody>
          <a:bodyPr wrap="square" rtlCol="0">
            <a:spAutoFit/>
          </a:bodyPr>
          <a:lstStyle/>
          <a:p>
            <a:pPr>
              <a:lnSpc>
                <a:spcPct val="150000"/>
              </a:lnSpc>
            </a:pPr>
            <a:r>
              <a:rPr lang="de-DE" b="1" dirty="0"/>
              <a:t> </a:t>
            </a:r>
            <a:r>
              <a:rPr lang="de-DE" b="1" dirty="0" smtClean="0"/>
              <a:t>         Wichtig:</a:t>
            </a:r>
            <a:endParaRPr lang="de-DE" dirty="0"/>
          </a:p>
          <a:p>
            <a:pPr>
              <a:lnSpc>
                <a:spcPct val="150000"/>
              </a:lnSpc>
            </a:pPr>
            <a:r>
              <a:rPr lang="de-DE" dirty="0"/>
              <a:t> </a:t>
            </a:r>
            <a:r>
              <a:rPr lang="de-DE" dirty="0" smtClean="0"/>
              <a:t>         Festes </a:t>
            </a:r>
            <a:r>
              <a:rPr lang="de-DE" dirty="0"/>
              <a:t>Natriumchlorid (Kochsalz) ist </a:t>
            </a:r>
            <a:r>
              <a:rPr lang="de-DE" dirty="0" smtClean="0"/>
              <a:t>eine </a:t>
            </a:r>
            <a:r>
              <a:rPr lang="de-DE" b="1" dirty="0" smtClean="0"/>
              <a:t>Ionensubstanz</a:t>
            </a:r>
            <a:r>
              <a:rPr lang="de-DE" dirty="0"/>
              <a:t>. </a:t>
            </a:r>
            <a:endParaRPr lang="de-DE" dirty="0" smtClean="0"/>
          </a:p>
          <a:p>
            <a:pPr>
              <a:lnSpc>
                <a:spcPct val="150000"/>
              </a:lnSpc>
            </a:pPr>
            <a:r>
              <a:rPr lang="de-DE" dirty="0"/>
              <a:t> </a:t>
            </a:r>
            <a:r>
              <a:rPr lang="de-DE" dirty="0" smtClean="0"/>
              <a:t>         Es </a:t>
            </a:r>
            <a:r>
              <a:rPr lang="de-DE" dirty="0"/>
              <a:t>besteht aus </a:t>
            </a:r>
            <a:endParaRPr lang="de-DE" dirty="0" smtClean="0"/>
          </a:p>
          <a:p>
            <a:pPr>
              <a:lnSpc>
                <a:spcPct val="150000"/>
              </a:lnSpc>
            </a:pPr>
            <a:r>
              <a:rPr lang="de-DE" b="1" dirty="0"/>
              <a:t> </a:t>
            </a:r>
            <a:r>
              <a:rPr lang="de-DE" b="1" dirty="0" smtClean="0"/>
              <a:t>         positiv </a:t>
            </a:r>
            <a:r>
              <a:rPr lang="de-DE" b="1" dirty="0"/>
              <a:t>geladenen Natrium-Ionen</a:t>
            </a:r>
            <a:r>
              <a:rPr lang="de-DE" dirty="0"/>
              <a:t> und </a:t>
            </a:r>
            <a:endParaRPr lang="de-DE" dirty="0" smtClean="0"/>
          </a:p>
          <a:p>
            <a:pPr>
              <a:lnSpc>
                <a:spcPct val="150000"/>
              </a:lnSpc>
            </a:pPr>
            <a:r>
              <a:rPr lang="de-DE" b="1" dirty="0"/>
              <a:t> </a:t>
            </a:r>
            <a:r>
              <a:rPr lang="de-DE" b="1" dirty="0" smtClean="0"/>
              <a:t>         negativ </a:t>
            </a:r>
            <a:r>
              <a:rPr lang="de-DE" b="1" dirty="0"/>
              <a:t>geladenen Chlorid-Ionen</a:t>
            </a:r>
            <a:r>
              <a:rPr lang="de-DE" dirty="0"/>
              <a:t>. </a:t>
            </a:r>
          </a:p>
          <a:p>
            <a:pPr>
              <a:lnSpc>
                <a:spcPct val="150000"/>
              </a:lnSpc>
            </a:pPr>
            <a:endParaRPr lang="de-DE" dirty="0"/>
          </a:p>
        </p:txBody>
      </p:sp>
      <p:pic>
        <p:nvPicPr>
          <p:cNvPr id="7" name="Grafik 6"/>
          <p:cNvPicPr>
            <a:picLocks noChangeAspect="1"/>
          </p:cNvPicPr>
          <p:nvPr/>
        </p:nvPicPr>
        <p:blipFill>
          <a:blip r:embed="rId3"/>
          <a:stretch>
            <a:fillRect/>
          </a:stretch>
        </p:blipFill>
        <p:spPr>
          <a:xfrm>
            <a:off x="6596414" y="3861048"/>
            <a:ext cx="1206474" cy="1152128"/>
          </a:xfrm>
          <a:prstGeom prst="rect">
            <a:avLst/>
          </a:prstGeom>
        </p:spPr>
      </p:pic>
    </p:spTree>
    <p:extLst>
      <p:ext uri="{BB962C8B-B14F-4D97-AF65-F5344CB8AC3E}">
        <p14:creationId xmlns:p14="http://schemas.microsoft.com/office/powerpoint/2010/main" val="37101421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noFill/>
        </p:spPr>
        <p:txBody>
          <a:bodyPr>
            <a:normAutofit/>
          </a:bodyPr>
          <a:lstStyle/>
          <a:p>
            <a:pPr algn="ctr"/>
            <a:r>
              <a:rPr lang="de-DE" sz="3200" dirty="0" smtClean="0">
                <a:solidFill>
                  <a:schemeClr val="accent3">
                    <a:lumMod val="50000"/>
                  </a:schemeClr>
                </a:solidFill>
                <a:latin typeface="Arial" panose="020B0604020202020204" pitchFamily="34" charset="0"/>
                <a:cs typeface="Arial" panose="020B0604020202020204" pitchFamily="34" charset="0"/>
              </a:rPr>
              <a:t>Zusammenhang zwischen Eigenschaften und 	Bau von Kochsalz</a:t>
            </a:r>
            <a:endParaRPr lang="de-DE" sz="3200" dirty="0">
              <a:solidFill>
                <a:schemeClr val="accent3">
                  <a:lumMod val="50000"/>
                </a:schemeClr>
              </a:solidFill>
              <a:latin typeface="Arial" panose="020B0604020202020204" pitchFamily="34" charset="0"/>
              <a:cs typeface="Arial" panose="020B0604020202020204" pitchFamily="34" charset="0"/>
            </a:endParaRPr>
          </a:p>
        </p:txBody>
      </p:sp>
      <p:sp>
        <p:nvSpPr>
          <p:cNvPr id="4" name="Inhaltsplatzhalter 3"/>
          <p:cNvSpPr>
            <a:spLocks noGrp="1"/>
          </p:cNvSpPr>
          <p:nvPr>
            <p:ph sz="quarter" idx="13"/>
          </p:nvPr>
        </p:nvSpPr>
        <p:spPr/>
        <p:txBody>
          <a:bodyPr/>
          <a:lstStyle/>
          <a:p>
            <a:endParaRPr lang="de-DE" dirty="0"/>
          </a:p>
        </p:txBody>
      </p:sp>
      <p:sp>
        <p:nvSpPr>
          <p:cNvPr id="5" name="Inhaltsplatzhalter 4"/>
          <p:cNvSpPr>
            <a:spLocks noGrp="1"/>
          </p:cNvSpPr>
          <p:nvPr>
            <p:ph sz="quarter" idx="14"/>
          </p:nvPr>
        </p:nvSpPr>
        <p:spPr/>
        <p:txBody>
          <a:bodyPr/>
          <a:lstStyle/>
          <a:p>
            <a:endParaRPr lang="de-DE"/>
          </a:p>
        </p:txBody>
      </p:sp>
      <p:sp>
        <p:nvSpPr>
          <p:cNvPr id="53" name="Rectangle 5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3" name="Inhaltsplatzhalter 2"/>
          <p:cNvSpPr>
            <a:spLocks noGrp="1"/>
          </p:cNvSpPr>
          <p:nvPr>
            <p:ph idx="1"/>
          </p:nvPr>
        </p:nvSpPr>
        <p:spPr>
          <a:xfrm>
            <a:off x="592495" y="1692276"/>
            <a:ext cx="5915000" cy="460647"/>
          </a:xfrm>
        </p:spPr>
        <p:txBody>
          <a:bodyPr/>
          <a:lstStyle/>
          <a:p>
            <a:r>
              <a:rPr lang="de-DE" sz="2000" dirty="0" smtClean="0"/>
              <a:t>Leitfähigkeit der Lösungen von Salzen</a:t>
            </a:r>
            <a:endParaRPr lang="de-DE" sz="2000" dirty="0"/>
          </a:p>
          <a:p>
            <a:endParaRPr lang="de-DE" dirty="0"/>
          </a:p>
        </p:txBody>
      </p:sp>
      <p:sp>
        <p:nvSpPr>
          <p:cNvPr id="7" name="Textfeld 6"/>
          <p:cNvSpPr txBox="1"/>
          <p:nvPr/>
        </p:nvSpPr>
        <p:spPr>
          <a:xfrm>
            <a:off x="553468" y="3499372"/>
            <a:ext cx="2938412" cy="400110"/>
          </a:xfrm>
          <a:prstGeom prst="rect">
            <a:avLst/>
          </a:prstGeom>
          <a:noFill/>
        </p:spPr>
        <p:txBody>
          <a:bodyPr wrap="square" rtlCol="0">
            <a:spAutoFit/>
          </a:bodyPr>
          <a:lstStyle/>
          <a:p>
            <a:r>
              <a:rPr lang="de-DE" sz="2000" dirty="0" smtClean="0"/>
              <a:t>   </a:t>
            </a:r>
            <a:r>
              <a:rPr lang="de-DE" sz="2000" dirty="0" err="1" smtClean="0"/>
              <a:t>Calciumchloridlösung</a:t>
            </a:r>
            <a:endParaRPr lang="de-DE" sz="2000" dirty="0"/>
          </a:p>
        </p:txBody>
      </p:sp>
      <p:sp>
        <p:nvSpPr>
          <p:cNvPr id="9" name="Textfeld 8"/>
          <p:cNvSpPr txBox="1"/>
          <p:nvPr/>
        </p:nvSpPr>
        <p:spPr>
          <a:xfrm>
            <a:off x="764791" y="2980201"/>
            <a:ext cx="2572698" cy="400110"/>
          </a:xfrm>
          <a:prstGeom prst="rect">
            <a:avLst/>
          </a:prstGeom>
          <a:noFill/>
        </p:spPr>
        <p:txBody>
          <a:bodyPr wrap="square" rtlCol="0">
            <a:spAutoFit/>
          </a:bodyPr>
          <a:lstStyle/>
          <a:p>
            <a:r>
              <a:rPr lang="de-DE" sz="2000" dirty="0" err="1" smtClean="0"/>
              <a:t>Natriumchloridlösung</a:t>
            </a:r>
            <a:endParaRPr lang="de-DE" sz="2000" dirty="0"/>
          </a:p>
        </p:txBody>
      </p:sp>
      <p:pic>
        <p:nvPicPr>
          <p:cNvPr id="6146" name="Grafik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995" y="2276872"/>
            <a:ext cx="4764243" cy="358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rafik 9"/>
          <p:cNvPicPr>
            <a:picLocks noChangeAspect="1"/>
          </p:cNvPicPr>
          <p:nvPr/>
        </p:nvPicPr>
        <p:blipFill>
          <a:blip r:embed="rId3"/>
          <a:stretch>
            <a:fillRect/>
          </a:stretch>
        </p:blipFill>
        <p:spPr>
          <a:xfrm>
            <a:off x="602036" y="3623237"/>
            <a:ext cx="152381" cy="152381"/>
          </a:xfrm>
          <a:prstGeom prst="rect">
            <a:avLst/>
          </a:prstGeom>
        </p:spPr>
      </p:pic>
      <p:pic>
        <p:nvPicPr>
          <p:cNvPr id="11" name="Grafik 10"/>
          <p:cNvPicPr>
            <a:picLocks noChangeAspect="1"/>
          </p:cNvPicPr>
          <p:nvPr/>
        </p:nvPicPr>
        <p:blipFill>
          <a:blip r:embed="rId4"/>
          <a:stretch>
            <a:fillRect/>
          </a:stretch>
        </p:blipFill>
        <p:spPr>
          <a:xfrm>
            <a:off x="611560" y="3136302"/>
            <a:ext cx="142857" cy="142857"/>
          </a:xfrm>
          <a:prstGeom prst="rect">
            <a:avLst/>
          </a:prstGeom>
        </p:spPr>
      </p:pic>
    </p:spTree>
    <p:extLst>
      <p:ext uri="{BB962C8B-B14F-4D97-AF65-F5344CB8AC3E}">
        <p14:creationId xmlns:p14="http://schemas.microsoft.com/office/powerpoint/2010/main" val="23577784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p:cNvPicPr>
            <a:picLocks noChangeAspect="1"/>
          </p:cNvPicPr>
          <p:nvPr/>
        </p:nvPicPr>
        <p:blipFill>
          <a:blip r:embed="rId2"/>
          <a:stretch>
            <a:fillRect/>
          </a:stretch>
        </p:blipFill>
        <p:spPr>
          <a:xfrm>
            <a:off x="5573809" y="1124744"/>
            <a:ext cx="1653938" cy="1536731"/>
          </a:xfrm>
          <a:prstGeom prst="rect">
            <a:avLst/>
          </a:prstGeom>
        </p:spPr>
      </p:pic>
      <p:sp>
        <p:nvSpPr>
          <p:cNvPr id="2" name="Titel 1"/>
          <p:cNvSpPr>
            <a:spLocks noGrp="1"/>
          </p:cNvSpPr>
          <p:nvPr>
            <p:ph type="title"/>
          </p:nvPr>
        </p:nvSpPr>
        <p:spPr>
          <a:noFill/>
        </p:spPr>
        <p:txBody>
          <a:bodyPr>
            <a:normAutofit/>
          </a:bodyPr>
          <a:lstStyle/>
          <a:p>
            <a:pPr algn="ctr"/>
            <a:r>
              <a:rPr lang="de-DE" sz="3200" dirty="0" smtClean="0">
                <a:solidFill>
                  <a:schemeClr val="accent3">
                    <a:lumMod val="50000"/>
                  </a:schemeClr>
                </a:solidFill>
                <a:latin typeface="Arial" panose="020B0604020202020204" pitchFamily="34" charset="0"/>
                <a:cs typeface="Arial" panose="020B0604020202020204" pitchFamily="34" charset="0"/>
              </a:rPr>
              <a:t>Zusammenhang zwischen Eigenschaften und 	Bau von Kochsalz</a:t>
            </a:r>
            <a:endParaRPr lang="de-DE" sz="3200" dirty="0">
              <a:solidFill>
                <a:schemeClr val="accent3">
                  <a:lumMod val="50000"/>
                </a:schemeClr>
              </a:solidFill>
              <a:latin typeface="Arial" panose="020B0604020202020204" pitchFamily="34" charset="0"/>
              <a:cs typeface="Arial" panose="020B0604020202020204" pitchFamily="34" charset="0"/>
            </a:endParaRPr>
          </a:p>
        </p:txBody>
      </p:sp>
      <p:sp>
        <p:nvSpPr>
          <p:cNvPr id="4" name="Inhaltsplatzhalter 3"/>
          <p:cNvSpPr>
            <a:spLocks noGrp="1"/>
          </p:cNvSpPr>
          <p:nvPr>
            <p:ph sz="quarter" idx="13"/>
          </p:nvPr>
        </p:nvSpPr>
        <p:spPr/>
        <p:txBody>
          <a:bodyPr/>
          <a:lstStyle/>
          <a:p>
            <a:endParaRPr lang="de-DE" dirty="0"/>
          </a:p>
        </p:txBody>
      </p:sp>
      <p:sp>
        <p:nvSpPr>
          <p:cNvPr id="5" name="Inhaltsplatzhalter 4"/>
          <p:cNvSpPr>
            <a:spLocks noGrp="1"/>
          </p:cNvSpPr>
          <p:nvPr>
            <p:ph sz="quarter" idx="14"/>
          </p:nvPr>
        </p:nvSpPr>
        <p:spPr/>
        <p:txBody>
          <a:bodyPr/>
          <a:lstStyle/>
          <a:p>
            <a:endParaRPr lang="de-DE"/>
          </a:p>
        </p:txBody>
      </p:sp>
      <p:sp>
        <p:nvSpPr>
          <p:cNvPr id="53" name="Rectangle 5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3" name="Inhaltsplatzhalter 2"/>
          <p:cNvSpPr>
            <a:spLocks noGrp="1"/>
          </p:cNvSpPr>
          <p:nvPr>
            <p:ph idx="1"/>
          </p:nvPr>
        </p:nvSpPr>
        <p:spPr>
          <a:xfrm>
            <a:off x="1419672" y="2015566"/>
            <a:ext cx="5915000" cy="460647"/>
          </a:xfrm>
        </p:spPr>
        <p:txBody>
          <a:bodyPr>
            <a:normAutofit fontScale="85000" lnSpcReduction="20000"/>
          </a:bodyPr>
          <a:lstStyle/>
          <a:p>
            <a:r>
              <a:rPr lang="de-DE" sz="3500" dirty="0" smtClean="0">
                <a:solidFill>
                  <a:schemeClr val="accent3">
                    <a:lumMod val="50000"/>
                  </a:schemeClr>
                </a:solidFill>
              </a:rPr>
              <a:t>Bedeutung von Formeln</a:t>
            </a:r>
            <a:endParaRPr lang="de-DE" sz="3500" dirty="0">
              <a:solidFill>
                <a:schemeClr val="accent3">
                  <a:lumMod val="50000"/>
                </a:schemeClr>
              </a:solidFill>
            </a:endParaRPr>
          </a:p>
          <a:p>
            <a:endParaRPr lang="de-DE" dirty="0">
              <a:solidFill>
                <a:schemeClr val="accent3">
                  <a:lumMod val="50000"/>
                </a:schemeClr>
              </a:solidFill>
            </a:endParaRPr>
          </a:p>
        </p:txBody>
      </p:sp>
      <p:sp>
        <p:nvSpPr>
          <p:cNvPr id="6" name="Textfeld 5"/>
          <p:cNvSpPr txBox="1"/>
          <p:nvPr/>
        </p:nvSpPr>
        <p:spPr>
          <a:xfrm>
            <a:off x="1448036" y="2621129"/>
            <a:ext cx="6552728" cy="3416320"/>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solidFill>
              <a:schemeClr val="accent3">
                <a:lumMod val="50000"/>
              </a:schemeClr>
            </a:solidFill>
          </a:ln>
          <a:effectLst>
            <a:outerShdw blurRad="50800" dist="38100" dir="18900000" algn="bl" rotWithShape="0">
              <a:prstClr val="black">
                <a:alpha val="40000"/>
              </a:prstClr>
            </a:outerShdw>
          </a:effectLst>
        </p:spPr>
        <p:txBody>
          <a:bodyPr wrap="square" rtlCol="0">
            <a:spAutoFit/>
          </a:bodyPr>
          <a:lstStyle/>
          <a:p>
            <a:pPr>
              <a:lnSpc>
                <a:spcPct val="150000"/>
              </a:lnSpc>
            </a:pPr>
            <a:r>
              <a:rPr lang="de-DE" dirty="0" smtClean="0"/>
              <a:t> </a:t>
            </a:r>
          </a:p>
          <a:p>
            <a:pPr>
              <a:lnSpc>
                <a:spcPct val="150000"/>
              </a:lnSpc>
            </a:pPr>
            <a:endParaRPr lang="de-DE" dirty="0"/>
          </a:p>
          <a:p>
            <a:pPr>
              <a:lnSpc>
                <a:spcPct val="150000"/>
              </a:lnSpc>
            </a:pPr>
            <a:endParaRPr lang="de-DE" dirty="0" smtClean="0"/>
          </a:p>
          <a:p>
            <a:pPr>
              <a:lnSpc>
                <a:spcPct val="150000"/>
              </a:lnSpc>
            </a:pPr>
            <a:endParaRPr lang="de-DE" dirty="0"/>
          </a:p>
          <a:p>
            <a:pPr>
              <a:lnSpc>
                <a:spcPct val="150000"/>
              </a:lnSpc>
            </a:pPr>
            <a:endParaRPr lang="de-DE" dirty="0" smtClean="0"/>
          </a:p>
          <a:p>
            <a:pPr>
              <a:lnSpc>
                <a:spcPct val="150000"/>
              </a:lnSpc>
            </a:pPr>
            <a:endParaRPr lang="de-DE" dirty="0"/>
          </a:p>
          <a:p>
            <a:pPr>
              <a:lnSpc>
                <a:spcPct val="150000"/>
              </a:lnSpc>
            </a:pPr>
            <a:endParaRPr lang="de-DE" dirty="0"/>
          </a:p>
          <a:p>
            <a:pPr>
              <a:lnSpc>
                <a:spcPct val="150000"/>
              </a:lnSpc>
            </a:pPr>
            <a:endParaRPr lang="de-DE" dirty="0"/>
          </a:p>
        </p:txBody>
      </p:sp>
      <p:pic>
        <p:nvPicPr>
          <p:cNvPr id="7171" name="Bild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69952" y="3301978"/>
            <a:ext cx="1476375" cy="790575"/>
          </a:xfrm>
          <a:prstGeom prst="rect">
            <a:avLst/>
          </a:prstGeom>
          <a:noFill/>
          <a:extLst>
            <a:ext uri="{909E8E84-426E-40DD-AFC4-6F175D3DCCD1}">
              <a14:hiddenFill xmlns:a14="http://schemas.microsoft.com/office/drawing/2010/main">
                <a:solidFill>
                  <a:srgbClr val="FFFFFF"/>
                </a:solidFill>
              </a14:hiddenFill>
            </a:ext>
          </a:extLst>
        </p:spPr>
      </p:pic>
      <p:sp>
        <p:nvSpPr>
          <p:cNvPr id="11" name="Abgerundetes Rechteck 10"/>
          <p:cNvSpPr>
            <a:spLocks noChangeArrowheads="1"/>
          </p:cNvSpPr>
          <p:nvPr/>
        </p:nvSpPr>
        <p:spPr bwMode="auto">
          <a:xfrm rot="-3378596">
            <a:off x="3091217" y="3763122"/>
            <a:ext cx="215900" cy="325755"/>
          </a:xfrm>
          <a:prstGeom prst="roundRect">
            <a:avLst>
              <a:gd name="adj" fmla="val 16667"/>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ctr" anchorCtr="0" upright="1">
            <a:noAutofit/>
          </a:bodyPr>
          <a:lstStyle/>
          <a:p>
            <a:endParaRPr lang="de-DE"/>
          </a:p>
        </p:txBody>
      </p:sp>
      <p:cxnSp>
        <p:nvCxnSpPr>
          <p:cNvPr id="12" name="Gerade Verbindung mit Pfeil 11"/>
          <p:cNvCxnSpPr>
            <a:cxnSpLocks noChangeShapeType="1"/>
          </p:cNvCxnSpPr>
          <p:nvPr/>
        </p:nvCxnSpPr>
        <p:spPr bwMode="auto">
          <a:xfrm flipH="1">
            <a:off x="2880415" y="4119780"/>
            <a:ext cx="270510" cy="217170"/>
          </a:xfrm>
          <a:prstGeom prst="straightConnector1">
            <a:avLst/>
          </a:prstGeom>
          <a:noFill/>
          <a:ln w="6350">
            <a:solidFill>
              <a:srgbClr val="000000"/>
            </a:solidFill>
            <a:miter lim="800000"/>
            <a:headEnd/>
            <a:tailEnd type="triangle" w="med" len="med"/>
          </a:ln>
          <a:extLst>
            <a:ext uri="{909E8E84-426E-40DD-AFC4-6F175D3DCCD1}">
              <a14:hiddenFill xmlns:a14="http://schemas.microsoft.com/office/drawing/2010/main">
                <a:noFill/>
              </a14:hiddenFill>
            </a:ext>
          </a:extLst>
        </p:spPr>
      </p:cxnSp>
      <p:sp>
        <p:nvSpPr>
          <p:cNvPr id="9" name="Text Box 4"/>
          <p:cNvSpPr txBox="1">
            <a:spLocks noChangeArrowheads="1"/>
          </p:cNvSpPr>
          <p:nvPr/>
        </p:nvSpPr>
        <p:spPr bwMode="auto">
          <a:xfrm>
            <a:off x="1882635" y="4379082"/>
            <a:ext cx="5345112" cy="6746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b="0" i="0" u="none" strike="noStrike" cap="none" normalizeH="0" baseline="0" dirty="0" smtClean="0">
                <a:ln>
                  <a:noFill/>
                </a:ln>
                <a:solidFill>
                  <a:schemeClr val="tx1"/>
                </a:solidFill>
                <a:effectLst/>
                <a:ea typeface="Calibri" panose="020F0502020204030204" pitchFamily="34" charset="0"/>
                <a:cs typeface="Arial" panose="020B0604020202020204" pitchFamily="34" charset="0"/>
              </a:rPr>
              <a:t>ein Gitterausschnitt aus 1 Natrium-Ion und 1 Chlorid-Ion (Zahlenverhältnis 1 : 1)</a:t>
            </a:r>
            <a:endParaRPr kumimoji="0" lang="de-DE" altLang="de-DE" b="0" i="0" u="none" strike="noStrike" cap="none" normalizeH="0" baseline="0" dirty="0" smtClean="0">
              <a:ln>
                <a:noFill/>
              </a:ln>
              <a:solidFill>
                <a:schemeClr val="tx1"/>
              </a:solidFill>
              <a:effectLst/>
            </a:endParaRPr>
          </a:p>
        </p:txBody>
      </p:sp>
      <p:cxnSp>
        <p:nvCxnSpPr>
          <p:cNvPr id="14" name="Gerade Verbindung mit Pfeil 13"/>
          <p:cNvCxnSpPr>
            <a:cxnSpLocks noChangeShapeType="1"/>
          </p:cNvCxnSpPr>
          <p:nvPr/>
        </p:nvCxnSpPr>
        <p:spPr bwMode="auto">
          <a:xfrm>
            <a:off x="4952979" y="4979405"/>
            <a:ext cx="289560" cy="289560"/>
          </a:xfrm>
          <a:prstGeom prst="straightConnector1">
            <a:avLst/>
          </a:prstGeom>
          <a:noFill/>
          <a:ln w="6350">
            <a:solidFill>
              <a:srgbClr val="000000"/>
            </a:solidFill>
            <a:miter lim="800000"/>
            <a:headEnd/>
            <a:tailEnd type="triangle" w="med" len="med"/>
          </a:ln>
          <a:extLst>
            <a:ext uri="{909E8E84-426E-40DD-AFC4-6F175D3DCCD1}">
              <a14:hiddenFill xmlns:a14="http://schemas.microsoft.com/office/drawing/2010/main">
                <a:noFill/>
              </a14:hiddenFill>
            </a:ext>
          </a:extLst>
        </p:spPr>
      </p:cxnSp>
      <p:sp>
        <p:nvSpPr>
          <p:cNvPr id="10" name="Textfeld 2"/>
          <p:cNvSpPr txBox="1">
            <a:spLocks noChangeArrowheads="1"/>
          </p:cNvSpPr>
          <p:nvPr/>
        </p:nvSpPr>
        <p:spPr bwMode="auto">
          <a:xfrm>
            <a:off x="4917748" y="5315947"/>
            <a:ext cx="1828800" cy="387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0" i="0" u="none" strike="noStrike" cap="none" normalizeH="0" baseline="0" dirty="0" smtClean="0">
                <a:ln>
                  <a:noFill/>
                </a:ln>
                <a:solidFill>
                  <a:schemeClr val="tx1"/>
                </a:solidFill>
                <a:effectLst/>
                <a:ea typeface="Calibri" panose="020F0502020204030204" pitchFamily="34" charset="0"/>
                <a:cs typeface="Arial" panose="020B0604020202020204" pitchFamily="34" charset="0"/>
              </a:rPr>
              <a:t>Na</a:t>
            </a:r>
            <a:r>
              <a:rPr kumimoji="0" lang="de-DE" altLang="de-DE" sz="1800" b="0" i="0" u="none" strike="noStrike" cap="none" normalizeH="0" baseline="-30000" dirty="0" smtClean="0">
                <a:ln>
                  <a:noFill/>
                </a:ln>
                <a:solidFill>
                  <a:schemeClr val="tx1"/>
                </a:solidFill>
                <a:effectLst/>
                <a:ea typeface="Calibri" panose="020F0502020204030204" pitchFamily="34" charset="0"/>
                <a:cs typeface="Arial" panose="020B0604020202020204" pitchFamily="34" charset="0"/>
              </a:rPr>
              <a:t>1</a:t>
            </a:r>
            <a:r>
              <a:rPr kumimoji="0" lang="de-DE" altLang="de-DE" sz="1800" b="0" i="0" u="none" strike="noStrike" cap="none" normalizeH="0" baseline="0" dirty="0" smtClean="0">
                <a:ln>
                  <a:noFill/>
                </a:ln>
                <a:solidFill>
                  <a:schemeClr val="tx1"/>
                </a:solidFill>
                <a:effectLst/>
                <a:ea typeface="Calibri" panose="020F0502020204030204" pitchFamily="34" charset="0"/>
                <a:cs typeface="Arial" panose="020B0604020202020204" pitchFamily="34" charset="0"/>
              </a:rPr>
              <a:t>Cl</a:t>
            </a:r>
            <a:r>
              <a:rPr kumimoji="0" lang="de-DE" altLang="de-DE" sz="1800" b="0" i="0" u="none" strike="noStrike" cap="none" normalizeH="0" baseline="-30000" dirty="0" smtClean="0">
                <a:ln>
                  <a:noFill/>
                </a:ln>
                <a:solidFill>
                  <a:schemeClr val="tx1"/>
                </a:solidFill>
                <a:effectLst/>
                <a:ea typeface="Calibri" panose="020F0502020204030204" pitchFamily="34" charset="0"/>
                <a:cs typeface="Arial" panose="020B0604020202020204" pitchFamily="34" charset="0"/>
              </a:rPr>
              <a:t>1</a:t>
            </a:r>
            <a:r>
              <a:rPr kumimoji="0" lang="de-DE" altLang="de-DE" sz="1800" b="0" i="0" u="none" strike="noStrike" cap="none" normalizeH="0" baseline="0" dirty="0" smtClean="0">
                <a:ln>
                  <a:noFill/>
                </a:ln>
                <a:solidFill>
                  <a:schemeClr val="tx1"/>
                </a:solidFill>
                <a:effectLst/>
                <a:ea typeface="Calibri" panose="020F0502020204030204" pitchFamily="34" charset="0"/>
                <a:cs typeface="Arial" panose="020B0604020202020204" pitchFamily="34" charset="0"/>
              </a:rPr>
              <a:t> = NaCl</a:t>
            </a:r>
            <a:endParaRPr kumimoji="0" lang="de-DE" altLang="de-DE" sz="1800" b="0" i="0" u="none" strike="noStrike" cap="none" normalizeH="0" baseline="0" dirty="0" smtClean="0">
              <a:ln>
                <a:noFill/>
              </a:ln>
              <a:solidFill>
                <a:schemeClr val="tx1"/>
              </a:solidFill>
              <a:effectLst/>
            </a:endParaRPr>
          </a:p>
        </p:txBody>
      </p:sp>
      <p:cxnSp>
        <p:nvCxnSpPr>
          <p:cNvPr id="16" name="Gerade Verbindung mit Pfeil 15"/>
          <p:cNvCxnSpPr>
            <a:cxnSpLocks noChangeShapeType="1"/>
          </p:cNvCxnSpPr>
          <p:nvPr/>
        </p:nvCxnSpPr>
        <p:spPr bwMode="auto">
          <a:xfrm flipH="1">
            <a:off x="5361077" y="4929992"/>
            <a:ext cx="267970" cy="342900"/>
          </a:xfrm>
          <a:prstGeom prst="straightConnector1">
            <a:avLst/>
          </a:prstGeom>
          <a:noFill/>
          <a:ln w="6350">
            <a:solidFill>
              <a:srgbClr val="000000"/>
            </a:solidFill>
            <a:miter lim="800000"/>
            <a:headEnd/>
            <a:tailEnd type="triangle" w="med" len="med"/>
          </a:ln>
          <a:extLst>
            <a:ext uri="{909E8E84-426E-40DD-AFC4-6F175D3DCCD1}">
              <a14:hiddenFill xmlns:a14="http://schemas.microsoft.com/office/drawing/2010/main">
                <a:noFill/>
              </a14:hiddenFill>
            </a:ext>
          </a:extLst>
        </p:spPr>
      </p:cxnSp>
      <p:sp>
        <p:nvSpPr>
          <p:cNvPr id="13" name="Rectangle 8"/>
          <p:cNvSpPr>
            <a:spLocks noChangeArrowheads="1"/>
          </p:cNvSpPr>
          <p:nvPr/>
        </p:nvSpPr>
        <p:spPr bwMode="auto">
          <a:xfrm>
            <a:off x="1821710" y="2799196"/>
            <a:ext cx="304923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b="0" i="0" u="none" strike="noStrike" cap="none" normalizeH="0" baseline="0" dirty="0" smtClean="0">
                <a:ln>
                  <a:noFill/>
                </a:ln>
                <a:solidFill>
                  <a:schemeClr val="tx1"/>
                </a:solidFill>
                <a:effectLst/>
                <a:ea typeface="Calibri" panose="020F0502020204030204" pitchFamily="34" charset="0"/>
                <a:cs typeface="Arial" panose="020B0604020202020204" pitchFamily="34" charset="0"/>
              </a:rPr>
              <a:t>Beispiel Natriumchlorid (Kochsalz</a:t>
            </a:r>
            <a:r>
              <a:rPr kumimoji="0" lang="de-DE" altLang="de-DE" sz="16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a:t>
            </a:r>
            <a:endParaRPr kumimoji="0" lang="de-DE" altLang="de-DE" sz="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dirty="0" smtClean="0">
              <a:ln>
                <a:noFill/>
              </a:ln>
              <a:solidFill>
                <a:schemeClr val="tx1"/>
              </a:solidFill>
              <a:effectLst/>
              <a:latin typeface="Arial" panose="020B0604020202020204" pitchFamily="34" charset="0"/>
            </a:endParaRPr>
          </a:p>
        </p:txBody>
      </p:sp>
      <p:sp>
        <p:nvSpPr>
          <p:cNvPr id="15" name="Rectangle 10"/>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17" name="Rectangle 11"/>
          <p:cNvSpPr>
            <a:spLocks noChangeArrowheads="1"/>
          </p:cNvSpPr>
          <p:nvPr/>
        </p:nvSpPr>
        <p:spPr bwMode="auto">
          <a:xfrm>
            <a:off x="152400" y="14001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18" name="Rectangle 13"/>
          <p:cNvSpPr>
            <a:spLocks noChangeArrowheads="1"/>
          </p:cNvSpPr>
          <p:nvPr/>
        </p:nvSpPr>
        <p:spPr bwMode="auto">
          <a:xfrm>
            <a:off x="152400" y="14001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Tree>
    <p:extLst>
      <p:ext uri="{BB962C8B-B14F-4D97-AF65-F5344CB8AC3E}">
        <p14:creationId xmlns:p14="http://schemas.microsoft.com/office/powerpoint/2010/main" val="1543132499"/>
      </p:ext>
    </p:extLst>
  </p:cSld>
  <p:clrMapOvr>
    <a:masterClrMapping/>
  </p:clrMapOvr>
  <p:timing>
    <p:tnLst>
      <p:par>
        <p:cTn id="1" dur="indefinite" restart="never" nodeType="tmRoot"/>
      </p:par>
    </p:tnLst>
  </p:timing>
</p:sld>
</file>

<file path=ppt/theme/theme1.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hemie hoch Drei">
      <a:majorFont>
        <a:latin typeface="Univers LT Std 47 Thin UltraCn"/>
        <a:ea typeface=""/>
        <a:cs typeface=""/>
      </a:majorFont>
      <a:minorFont>
        <a:latin typeface="Univers LT Std 47 Cn Lt"/>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985</Words>
  <Application>Microsoft Office PowerPoint</Application>
  <PresentationFormat>Bildschirmpräsentation (4:3)</PresentationFormat>
  <Paragraphs>258</Paragraphs>
  <Slides>33</Slides>
  <Notes>0</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33</vt:i4>
      </vt:variant>
    </vt:vector>
  </HeadingPairs>
  <TitlesOfParts>
    <vt:vector size="39" baseType="lpstr">
      <vt:lpstr>Arial</vt:lpstr>
      <vt:lpstr>Calibri</vt:lpstr>
      <vt:lpstr>Times New Roman</vt:lpstr>
      <vt:lpstr>Univers LT Std 47 Cn Lt</vt:lpstr>
      <vt:lpstr>Wingdings</vt:lpstr>
      <vt:lpstr>Larissa</vt:lpstr>
      <vt:lpstr>Lernbereich 5 Salze</vt:lpstr>
      <vt:lpstr>Kochsalz   –  Bedeutung für den Menschen</vt:lpstr>
      <vt:lpstr>Hammerhai</vt:lpstr>
      <vt:lpstr>Kochsalz   –  Eigenschaften </vt:lpstr>
      <vt:lpstr>Zusammenhang zwischen Eigenschaften und  Bau von Kochsalz</vt:lpstr>
      <vt:lpstr>Zusammenhang zwischen Eigenschaften und  Bau von Kochsalz</vt:lpstr>
      <vt:lpstr>Zusammenhang zwischen Eigenschaften und  Bau von Kochsalz</vt:lpstr>
      <vt:lpstr>Zusammenhang zwischen Eigenschaften und  Bau von Kochsalz</vt:lpstr>
      <vt:lpstr>Zusammenhang zwischen Eigenschaften und  Bau von Kochsalz</vt:lpstr>
      <vt:lpstr>Zusammenhang zwischen Eigenschaften und Bau von Kochsalz</vt:lpstr>
      <vt:lpstr>Lösen von Salzen in Wasser</vt:lpstr>
      <vt:lpstr>Lösen von Salzen in Wasser</vt:lpstr>
      <vt:lpstr>Lösen von Salzen in Wasser</vt:lpstr>
      <vt:lpstr>Chemische Bindung im Natriumchlorid </vt:lpstr>
      <vt:lpstr>PowerPoint-Präsentation</vt:lpstr>
      <vt:lpstr>Gewinnung und Herstellung von Kochsalz</vt:lpstr>
      <vt:lpstr>Gewinnung und Herstellung von Kochsalz</vt:lpstr>
      <vt:lpstr>Chemische Bindung in Molekülen</vt:lpstr>
      <vt:lpstr>Chemische Bindung in Molekülen</vt:lpstr>
      <vt:lpstr>Chemische Bindung in Molekülen</vt:lpstr>
      <vt:lpstr>Erklären von chemischen Reaktionen mit dem Schalenmodell</vt:lpstr>
      <vt:lpstr>Erklären von chemischen Reaktionen mit dem Schalenmodell</vt:lpstr>
      <vt:lpstr>Erklären von chemischen Reaktionen mit dem Schalenmodell</vt:lpstr>
      <vt:lpstr>Systematisierung - Bindungsarten</vt:lpstr>
      <vt:lpstr>Redoxreaktionen</vt:lpstr>
      <vt:lpstr>Schrittfolge zum Aufstellen von Redoxgleichungen </vt:lpstr>
      <vt:lpstr>Schrittfolge zum Aufstellen von Redoxgleichungen </vt:lpstr>
      <vt:lpstr>   Beispiele für Redoxreaktionen       </vt:lpstr>
      <vt:lpstr>   Atombindung – polar oder unpolar?      </vt:lpstr>
      <vt:lpstr>   Beispiele für Redoxreaktionen       </vt:lpstr>
      <vt:lpstr>PowerPoint-Präsentation</vt:lpstr>
      <vt:lpstr>PowerPoint-Präsentation</vt:lpstr>
      <vt:lpstr>PowerPoint-Präsentation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Salze</dc:title>
  <dc:creator>heimann</dc:creator>
  <cp:lastModifiedBy>heimann</cp:lastModifiedBy>
  <cp:revision>122</cp:revision>
  <dcterms:created xsi:type="dcterms:W3CDTF">2016-01-01T17:00:05Z</dcterms:created>
  <dcterms:modified xsi:type="dcterms:W3CDTF">2019-07-04T13:35:33Z</dcterms:modified>
</cp:coreProperties>
</file>