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82" r:id="rId2"/>
    <p:sldId id="283" r:id="rId3"/>
    <p:sldId id="284" r:id="rId4"/>
    <p:sldId id="285" r:id="rId5"/>
    <p:sldId id="286" r:id="rId6"/>
    <p:sldId id="287" r:id="rId7"/>
    <p:sldId id="288" r:id="rId8"/>
    <p:sldId id="302" r:id="rId9"/>
    <p:sldId id="289" r:id="rId10"/>
    <p:sldId id="315" r:id="rId11"/>
    <p:sldId id="290" r:id="rId12"/>
    <p:sldId id="317" r:id="rId13"/>
    <p:sldId id="291" r:id="rId14"/>
    <p:sldId id="292" r:id="rId15"/>
    <p:sldId id="269" r:id="rId16"/>
    <p:sldId id="270" r:id="rId17"/>
    <p:sldId id="316" r:id="rId18"/>
    <p:sldId id="272" r:id="rId19"/>
    <p:sldId id="274" r:id="rId20"/>
    <p:sldId id="306" r:id="rId21"/>
    <p:sldId id="307" r:id="rId22"/>
    <p:sldId id="308" r:id="rId23"/>
    <p:sldId id="312" r:id="rId24"/>
    <p:sldId id="313" r:id="rId25"/>
    <p:sldId id="314" r:id="rId26"/>
    <p:sldId id="309" r:id="rId27"/>
    <p:sldId id="310" r:id="rId28"/>
    <p:sldId id="298" r:id="rId29"/>
    <p:sldId id="299" r:id="rId30"/>
    <p:sldId id="300" r:id="rId31"/>
    <p:sldId id="301" r:id="rId32"/>
    <p:sldId id="281" r:id="rId3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CF7"/>
    <a:srgbClr val="E4EF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89" d="100"/>
          <a:sy n="89" d="100"/>
        </p:scale>
        <p:origin x="32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sz="1400" dirty="0" smtClean="0">
                <a:latin typeface="Arial" panose="020B0604020202020204" pitchFamily="34" charset="0"/>
                <a:cs typeface="Arial" panose="020B0604020202020204" pitchFamily="34" charset="0"/>
              </a:rPr>
              <a:t>Resistenz des Ökosystems</a:t>
            </a:r>
            <a:r>
              <a:rPr lang="de-DE" sz="1400" baseline="0" dirty="0" smtClean="0">
                <a:latin typeface="Arial" panose="020B0604020202020204" pitchFamily="34" charset="0"/>
                <a:cs typeface="Arial" panose="020B0604020202020204" pitchFamily="34" charset="0"/>
              </a:rPr>
              <a:t> gegenüber Klimaereignissen</a:t>
            </a:r>
            <a:endParaRPr lang="de-DE" sz="1400" dirty="0">
              <a:latin typeface="Arial" panose="020B0604020202020204" pitchFamily="34" charset="0"/>
              <a:cs typeface="Arial" panose="020B0604020202020204" pitchFamily="34" charset="0"/>
            </a:endParaRPr>
          </a:p>
        </c:rich>
      </c:tx>
      <c:layout>
        <c:manualLayout>
          <c:xMode val="edge"/>
          <c:yMode val="edge"/>
          <c:x val="0.12035261707988981"/>
          <c:y val="2.305475504322766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tx>
            <c:strRef>
              <c:f>Tabelle1!$B$1</c:f>
              <c:strCache>
                <c:ptCount val="1"/>
                <c:pt idx="0">
                  <c:v>Datenreihe 1</c:v>
                </c:pt>
              </c:strCache>
            </c:strRef>
          </c:tx>
          <c:spPr>
            <a:ln w="28575" cap="rnd">
              <a:solidFill>
                <a:schemeClr val="accent1"/>
              </a:solidFill>
              <a:round/>
            </a:ln>
            <a:effectLst/>
          </c:spPr>
          <c:marker>
            <c:symbol val="none"/>
          </c:marker>
          <c:cat>
            <c:numRef>
              <c:f>Tabelle1!$A$2:$A$9</c:f>
              <c:numCache>
                <c:formatCode>General</c:formatCode>
                <c:ptCount val="8"/>
                <c:pt idx="0">
                  <c:v>1</c:v>
                </c:pt>
                <c:pt idx="1">
                  <c:v>2</c:v>
                </c:pt>
                <c:pt idx="2">
                  <c:v>4</c:v>
                </c:pt>
                <c:pt idx="3">
                  <c:v>8</c:v>
                </c:pt>
                <c:pt idx="4">
                  <c:v>16</c:v>
                </c:pt>
                <c:pt idx="5">
                  <c:v>32</c:v>
                </c:pt>
                <c:pt idx="6">
                  <c:v>64</c:v>
                </c:pt>
              </c:numCache>
            </c:numRef>
          </c:cat>
          <c:val>
            <c:numRef>
              <c:f>Tabelle1!$B$2:$B$9</c:f>
              <c:numCache>
                <c:formatCode>General</c:formatCode>
                <c:ptCount val="8"/>
                <c:pt idx="0">
                  <c:v>2</c:v>
                </c:pt>
                <c:pt idx="1">
                  <c:v>2.5</c:v>
                </c:pt>
                <c:pt idx="2">
                  <c:v>3</c:v>
                </c:pt>
                <c:pt idx="3">
                  <c:v>3.45</c:v>
                </c:pt>
                <c:pt idx="4">
                  <c:v>4</c:v>
                </c:pt>
                <c:pt idx="5">
                  <c:v>4.5</c:v>
                </c:pt>
                <c:pt idx="6">
                  <c:v>5</c:v>
                </c:pt>
              </c:numCache>
            </c:numRef>
          </c:val>
          <c:smooth val="0"/>
        </c:ser>
        <c:ser>
          <c:idx val="1"/>
          <c:order val="1"/>
          <c:tx>
            <c:strRef>
              <c:f>Tabelle1!$C$1</c:f>
              <c:strCache>
                <c:ptCount val="1"/>
                <c:pt idx="0">
                  <c:v>Spalte1</c:v>
                </c:pt>
              </c:strCache>
            </c:strRef>
          </c:tx>
          <c:spPr>
            <a:ln w="28575" cap="rnd">
              <a:solidFill>
                <a:schemeClr val="accent2"/>
              </a:solidFill>
              <a:round/>
            </a:ln>
            <a:effectLst/>
          </c:spPr>
          <c:marker>
            <c:symbol val="none"/>
          </c:marker>
          <c:cat>
            <c:numRef>
              <c:f>Tabelle1!$A$2:$A$9</c:f>
              <c:numCache>
                <c:formatCode>General</c:formatCode>
                <c:ptCount val="8"/>
                <c:pt idx="0">
                  <c:v>1</c:v>
                </c:pt>
                <c:pt idx="1">
                  <c:v>2</c:v>
                </c:pt>
                <c:pt idx="2">
                  <c:v>4</c:v>
                </c:pt>
                <c:pt idx="3">
                  <c:v>8</c:v>
                </c:pt>
                <c:pt idx="4">
                  <c:v>16</c:v>
                </c:pt>
                <c:pt idx="5">
                  <c:v>32</c:v>
                </c:pt>
                <c:pt idx="6">
                  <c:v>64</c:v>
                </c:pt>
              </c:numCache>
            </c:numRef>
          </c:cat>
          <c:val>
            <c:numRef>
              <c:f>Tabelle1!$C$2:$C$9</c:f>
              <c:numCache>
                <c:formatCode>General</c:formatCode>
                <c:ptCount val="8"/>
              </c:numCache>
            </c:numRef>
          </c:val>
          <c:smooth val="0"/>
        </c:ser>
        <c:ser>
          <c:idx val="2"/>
          <c:order val="2"/>
          <c:tx>
            <c:strRef>
              <c:f>Tabelle1!$D$1</c:f>
              <c:strCache>
                <c:ptCount val="1"/>
                <c:pt idx="0">
                  <c:v>Spalte2</c:v>
                </c:pt>
              </c:strCache>
            </c:strRef>
          </c:tx>
          <c:spPr>
            <a:ln w="28575" cap="rnd">
              <a:solidFill>
                <a:schemeClr val="accent3"/>
              </a:solidFill>
              <a:round/>
            </a:ln>
            <a:effectLst/>
          </c:spPr>
          <c:marker>
            <c:symbol val="none"/>
          </c:marker>
          <c:cat>
            <c:numRef>
              <c:f>Tabelle1!$A$2:$A$9</c:f>
              <c:numCache>
                <c:formatCode>General</c:formatCode>
                <c:ptCount val="8"/>
                <c:pt idx="0">
                  <c:v>1</c:v>
                </c:pt>
                <c:pt idx="1">
                  <c:v>2</c:v>
                </c:pt>
                <c:pt idx="2">
                  <c:v>4</c:v>
                </c:pt>
                <c:pt idx="3">
                  <c:v>8</c:v>
                </c:pt>
                <c:pt idx="4">
                  <c:v>16</c:v>
                </c:pt>
                <c:pt idx="5">
                  <c:v>32</c:v>
                </c:pt>
                <c:pt idx="6">
                  <c:v>64</c:v>
                </c:pt>
              </c:numCache>
            </c:numRef>
          </c:cat>
          <c:val>
            <c:numRef>
              <c:f>Tabelle1!$D$2:$D$9</c:f>
              <c:numCache>
                <c:formatCode>General</c:formatCode>
                <c:ptCount val="8"/>
              </c:numCache>
            </c:numRef>
          </c:val>
          <c:smooth val="0"/>
        </c:ser>
        <c:dLbls>
          <c:showLegendKey val="0"/>
          <c:showVal val="0"/>
          <c:showCatName val="0"/>
          <c:showSerName val="0"/>
          <c:showPercent val="0"/>
          <c:showBubbleSize val="0"/>
        </c:dLbls>
        <c:smooth val="0"/>
        <c:axId val="355984600"/>
        <c:axId val="355979896"/>
      </c:lineChart>
      <c:catAx>
        <c:axId val="35598460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sz="1200" baseline="0" dirty="0" smtClean="0">
                    <a:latin typeface="Arial" panose="020B0604020202020204" pitchFamily="34" charset="0"/>
                    <a:cs typeface="Arial" panose="020B0604020202020204" pitchFamily="34" charset="0"/>
                  </a:rPr>
                  <a:t>Anzahl der Arten</a:t>
                </a:r>
                <a:endParaRPr lang="de-DE" sz="1200" dirty="0">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55979896"/>
        <c:crosses val="autoZero"/>
        <c:auto val="1"/>
        <c:lblAlgn val="ctr"/>
        <c:lblOffset val="100"/>
        <c:noMultiLvlLbl val="0"/>
      </c:catAx>
      <c:valAx>
        <c:axId val="355979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sz="1200" dirty="0" smtClean="0">
                    <a:latin typeface="Arial" panose="020B0604020202020204" pitchFamily="34" charset="0"/>
                    <a:cs typeface="Arial" panose="020B0604020202020204" pitchFamily="34" charset="0"/>
                  </a:rPr>
                  <a:t>steigende Resistenz</a:t>
                </a:r>
                <a:r>
                  <a:rPr lang="de-DE" baseline="0" dirty="0" smtClean="0"/>
                  <a:t> </a:t>
                </a:r>
                <a:r>
                  <a:rPr lang="de-DE" baseline="0" dirty="0" smtClean="0">
                    <a:latin typeface="Arial" panose="020B0604020202020204" pitchFamily="34" charset="0"/>
                    <a:cs typeface="Arial" panose="020B0604020202020204" pitchFamily="34" charset="0"/>
                  </a:rPr>
                  <a:t>des Ökosystems</a:t>
                </a:r>
                <a:endParaRPr lang="de-DE" dirty="0">
                  <a:latin typeface="Arial" panose="020B0604020202020204" pitchFamily="34" charset="0"/>
                  <a:cs typeface="Arial" panose="020B0604020202020204" pitchFamily="34" charset="0"/>
                </a:endParaRPr>
              </a:p>
            </c:rich>
          </c:tx>
          <c:layout>
            <c:manualLayout>
              <c:xMode val="edge"/>
              <c:yMode val="edge"/>
              <c:x val="2.8650137741046831E-2"/>
              <c:y val="0.11683012245947641"/>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55984600"/>
        <c:crosses val="autoZero"/>
        <c:crossBetween val="between"/>
      </c:valAx>
      <c:spPr>
        <a:noFill/>
        <a:ln>
          <a:solidFill>
            <a:schemeClr val="tx1"/>
          </a:solid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2589214" y="2514602"/>
            <a:ext cx="8915399" cy="2262781"/>
          </a:xfrm>
        </p:spPr>
        <p:txBody>
          <a:bodyPr anchor="b">
            <a:normAutofit/>
          </a:bodyPr>
          <a:lstStyle>
            <a:lvl1pPr>
              <a:defRPr sz="5401"/>
            </a:lvl1pPr>
          </a:lstStyle>
          <a:p>
            <a:r>
              <a:rPr lang="de-DE" smtClean="0"/>
              <a:t>Titelmasterformat durch Klicken bearbeiten</a:t>
            </a:r>
            <a:endParaRPr lang="en-US" dirty="0"/>
          </a:p>
        </p:txBody>
      </p:sp>
      <p:sp>
        <p:nvSpPr>
          <p:cNvPr id="3" name="Subtitle 2"/>
          <p:cNvSpPr>
            <a:spLocks noGrp="1"/>
          </p:cNvSpPr>
          <p:nvPr>
            <p:ph type="subTitle" idx="1"/>
          </p:nvPr>
        </p:nvSpPr>
        <p:spPr>
          <a:xfrm>
            <a:off x="2589214" y="4777381"/>
            <a:ext cx="8915399" cy="1126283"/>
          </a:xfrm>
        </p:spPr>
        <p:txBody>
          <a:bodyPr anchor="t"/>
          <a:lstStyle>
            <a:lvl1pPr marL="0" indent="0" algn="l">
              <a:buNone/>
              <a:defRPr>
                <a:solidFill>
                  <a:schemeClr val="tx1">
                    <a:lumMod val="65000"/>
                    <a:lumOff val="35000"/>
                  </a:schemeClr>
                </a:solidFill>
              </a:defRPr>
            </a:lvl1pPr>
            <a:lvl2pPr marL="457211" indent="0" algn="ctr">
              <a:buNone/>
              <a:defRPr>
                <a:solidFill>
                  <a:schemeClr val="tx1">
                    <a:tint val="75000"/>
                  </a:schemeClr>
                </a:solidFill>
              </a:defRPr>
            </a:lvl2pPr>
            <a:lvl3pPr marL="914422" indent="0" algn="ctr">
              <a:buNone/>
              <a:defRPr>
                <a:solidFill>
                  <a:schemeClr val="tx1">
                    <a:tint val="75000"/>
                  </a:schemeClr>
                </a:solidFill>
              </a:defRPr>
            </a:lvl3pPr>
            <a:lvl4pPr marL="1371635" indent="0" algn="ctr">
              <a:buNone/>
              <a:defRPr>
                <a:solidFill>
                  <a:schemeClr val="tx1">
                    <a:tint val="75000"/>
                  </a:schemeClr>
                </a:solidFill>
              </a:defRPr>
            </a:lvl4pPr>
            <a:lvl5pPr marL="1828846" indent="0" algn="ctr">
              <a:buNone/>
              <a:defRPr>
                <a:solidFill>
                  <a:schemeClr val="tx1">
                    <a:tint val="75000"/>
                  </a:schemeClr>
                </a:solidFill>
              </a:defRPr>
            </a:lvl5pPr>
            <a:lvl6pPr marL="2286057" indent="0" algn="ctr">
              <a:buNone/>
              <a:defRPr>
                <a:solidFill>
                  <a:schemeClr val="tx1">
                    <a:tint val="75000"/>
                  </a:schemeClr>
                </a:solidFill>
              </a:defRPr>
            </a:lvl6pPr>
            <a:lvl7pPr marL="2743268" indent="0" algn="ctr">
              <a:buNone/>
              <a:defRPr>
                <a:solidFill>
                  <a:schemeClr val="tx1">
                    <a:tint val="75000"/>
                  </a:schemeClr>
                </a:solidFill>
              </a:defRPr>
            </a:lvl7pPr>
            <a:lvl8pPr marL="3200481" indent="0" algn="ctr">
              <a:buNone/>
              <a:defRPr>
                <a:solidFill>
                  <a:schemeClr val="tx1">
                    <a:tint val="75000"/>
                  </a:schemeClr>
                </a:solidFill>
              </a:defRPr>
            </a:lvl8pPr>
            <a:lvl9pPr marL="3657692"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E0870509-527D-42E9-808D-D9B401FAF460}" type="datetimeFigureOut">
              <a:rPr lang="de-DE" smtClean="0"/>
              <a:t>12.01.2022</a:t>
            </a:fld>
            <a:endParaRPr lang="de-DE"/>
          </a:p>
        </p:txBody>
      </p:sp>
      <p:sp>
        <p:nvSpPr>
          <p:cNvPr id="5" name="Footer Placeholder 4"/>
          <p:cNvSpPr>
            <a:spLocks noGrp="1"/>
          </p:cNvSpPr>
          <p:nvPr>
            <p:ph type="ftr" sz="quarter" idx="11"/>
          </p:nvPr>
        </p:nvSpPr>
        <p:spPr/>
        <p:txBody>
          <a:bodyPr/>
          <a:lstStyle/>
          <a:p>
            <a:endParaRPr lang="de-DE"/>
          </a:p>
        </p:txBody>
      </p:sp>
      <p:sp>
        <p:nvSpPr>
          <p:cNvPr id="7" name="Freeform 6"/>
          <p:cNvSpPr/>
          <p:nvPr/>
        </p:nvSpPr>
        <p:spPr bwMode="auto">
          <a:xfrm>
            <a:off x="1"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6" y="4529542"/>
            <a:ext cx="779767" cy="365125"/>
          </a:xfrm>
        </p:spPr>
        <p:txBody>
          <a:bodyPr/>
          <a:lstStyle/>
          <a:p>
            <a:fld id="{FF02337C-6987-4C95-B3B5-E2416758B13F}" type="slidenum">
              <a:rPr lang="de-DE" smtClean="0"/>
              <a:t>‹Nr.›</a:t>
            </a:fld>
            <a:endParaRPr lang="de-DE"/>
          </a:p>
        </p:txBody>
      </p:sp>
    </p:spTree>
    <p:extLst>
      <p:ext uri="{BB962C8B-B14F-4D97-AF65-F5344CB8AC3E}">
        <p14:creationId xmlns:p14="http://schemas.microsoft.com/office/powerpoint/2010/main" val="473166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2589214" y="609600"/>
            <a:ext cx="8915399" cy="3117040"/>
          </a:xfrm>
        </p:spPr>
        <p:txBody>
          <a:bodyPr anchor="ctr">
            <a:normAutofit/>
          </a:bodyPr>
          <a:lstStyle>
            <a:lvl1pPr algn="l">
              <a:defRPr sz="48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801">
                <a:solidFill>
                  <a:schemeClr val="tx1">
                    <a:lumMod val="65000"/>
                    <a:lumOff val="35000"/>
                  </a:schemeClr>
                </a:solidFill>
              </a:defRPr>
            </a:lvl1pPr>
            <a:lvl2pPr marL="457211" indent="0">
              <a:buNone/>
              <a:defRPr sz="1801">
                <a:solidFill>
                  <a:schemeClr val="tx1">
                    <a:tint val="75000"/>
                  </a:schemeClr>
                </a:solidFill>
              </a:defRPr>
            </a:lvl2pPr>
            <a:lvl3pPr marL="914422" indent="0">
              <a:buNone/>
              <a:defRPr sz="1600">
                <a:solidFill>
                  <a:schemeClr val="tx1">
                    <a:tint val="75000"/>
                  </a:schemeClr>
                </a:solidFill>
              </a:defRPr>
            </a:lvl3pPr>
            <a:lvl4pPr marL="1371635" indent="0">
              <a:buNone/>
              <a:defRPr sz="1401">
                <a:solidFill>
                  <a:schemeClr val="tx1">
                    <a:tint val="75000"/>
                  </a:schemeClr>
                </a:solidFill>
              </a:defRPr>
            </a:lvl4pPr>
            <a:lvl5pPr marL="1828846" indent="0">
              <a:buNone/>
              <a:defRPr sz="1401">
                <a:solidFill>
                  <a:schemeClr val="tx1">
                    <a:tint val="75000"/>
                  </a:schemeClr>
                </a:solidFill>
              </a:defRPr>
            </a:lvl5pPr>
            <a:lvl6pPr marL="2286057" indent="0">
              <a:buNone/>
              <a:defRPr sz="1401">
                <a:solidFill>
                  <a:schemeClr val="tx1">
                    <a:tint val="75000"/>
                  </a:schemeClr>
                </a:solidFill>
              </a:defRPr>
            </a:lvl6pPr>
            <a:lvl7pPr marL="2743268" indent="0">
              <a:buNone/>
              <a:defRPr sz="1401">
                <a:solidFill>
                  <a:schemeClr val="tx1">
                    <a:tint val="75000"/>
                  </a:schemeClr>
                </a:solidFill>
              </a:defRPr>
            </a:lvl7pPr>
            <a:lvl8pPr marL="3200481" indent="0">
              <a:buNone/>
              <a:defRPr sz="1401">
                <a:solidFill>
                  <a:schemeClr val="tx1">
                    <a:tint val="75000"/>
                  </a:schemeClr>
                </a:solidFill>
              </a:defRPr>
            </a:lvl8pPr>
            <a:lvl9pPr marL="3657692" indent="0">
              <a:buNone/>
              <a:defRPr sz="1401">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E0870509-527D-42E9-808D-D9B401FAF460}" type="datetimeFigureOut">
              <a:rPr lang="de-DE" smtClean="0"/>
              <a:t>12.01.2022</a:t>
            </a:fld>
            <a:endParaRPr lang="de-DE"/>
          </a:p>
        </p:txBody>
      </p:sp>
      <p:sp>
        <p:nvSpPr>
          <p:cNvPr id="5" name="Footer Placeholder 4"/>
          <p:cNvSpPr>
            <a:spLocks noGrp="1"/>
          </p:cNvSpPr>
          <p:nvPr>
            <p:ph type="ftr" sz="quarter" idx="11"/>
          </p:nvPr>
        </p:nvSpPr>
        <p:spPr/>
        <p:txBody>
          <a:bodyPr/>
          <a:lstStyle/>
          <a:p>
            <a:endParaRPr lang="de-DE"/>
          </a:p>
        </p:txBody>
      </p:sp>
      <p:sp>
        <p:nvSpPr>
          <p:cNvPr id="9" name="Freeform 11"/>
          <p:cNvSpPr/>
          <p:nvPr/>
        </p:nvSpPr>
        <p:spPr bwMode="auto">
          <a:xfrm flipV="1">
            <a:off x="-4188" y="3178177"/>
            <a:ext cx="1588526"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6" y="3244141"/>
            <a:ext cx="779767" cy="365125"/>
          </a:xfrm>
        </p:spPr>
        <p:txBody>
          <a:bodyPr/>
          <a:lstStyle/>
          <a:p>
            <a:fld id="{FF02337C-6987-4C95-B3B5-E2416758B13F}" type="slidenum">
              <a:rPr lang="de-DE" smtClean="0"/>
              <a:t>‹Nr.›</a:t>
            </a:fld>
            <a:endParaRPr lang="de-DE"/>
          </a:p>
        </p:txBody>
      </p:sp>
    </p:spTree>
    <p:extLst>
      <p:ext uri="{BB962C8B-B14F-4D97-AF65-F5344CB8AC3E}">
        <p14:creationId xmlns:p14="http://schemas.microsoft.com/office/powerpoint/2010/main" val="1110377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2849953" y="609601"/>
            <a:ext cx="8393925" cy="2895600"/>
          </a:xfrm>
        </p:spPr>
        <p:txBody>
          <a:bodyPr anchor="ctr">
            <a:normAutofit/>
          </a:bodyPr>
          <a:lstStyle>
            <a:lvl1pPr algn="l">
              <a:defRPr sz="4800" b="0" cap="none"/>
            </a:lvl1pPr>
          </a:lstStyle>
          <a:p>
            <a:r>
              <a:rPr lang="de-DE" smtClean="0"/>
              <a:t>Titelmasterformat durch Klicken bearbeiten</a:t>
            </a:r>
            <a:endParaRPr lang="en-US" dirty="0"/>
          </a:p>
        </p:txBody>
      </p:sp>
      <p:sp>
        <p:nvSpPr>
          <p:cNvPr id="13" name="Text Placeholder 9"/>
          <p:cNvSpPr>
            <a:spLocks noGrp="1"/>
          </p:cNvSpPr>
          <p:nvPr>
            <p:ph type="body" sz="quarter" idx="13"/>
          </p:nvPr>
        </p:nvSpPr>
        <p:spPr>
          <a:xfrm>
            <a:off x="3275011" y="3505200"/>
            <a:ext cx="7536555" cy="381000"/>
          </a:xfrm>
        </p:spPr>
        <p:txBody>
          <a:bodyPr anchor="ctr">
            <a:noAutofit/>
          </a:bodyPr>
          <a:lstStyle>
            <a:lvl1pPr marL="0" indent="0">
              <a:buFontTx/>
              <a:buNone/>
              <a:defRPr sz="1600">
                <a:solidFill>
                  <a:schemeClr val="tx1">
                    <a:lumMod val="50000"/>
                    <a:lumOff val="50000"/>
                  </a:schemeClr>
                </a:solidFill>
              </a:defRPr>
            </a:lvl1pPr>
            <a:lvl2pPr marL="457211" indent="0">
              <a:buFontTx/>
              <a:buNone/>
              <a:defRPr/>
            </a:lvl2pPr>
            <a:lvl3pPr marL="914422" indent="0">
              <a:buFontTx/>
              <a:buNone/>
              <a:defRPr/>
            </a:lvl3pPr>
            <a:lvl4pPr marL="1371635" indent="0">
              <a:buFontTx/>
              <a:buNone/>
              <a:defRPr/>
            </a:lvl4pPr>
            <a:lvl5pPr marL="1828846" indent="0">
              <a:buFontTx/>
              <a:buNone/>
              <a:defRPr/>
            </a:lvl5pPr>
          </a:lstStyle>
          <a:p>
            <a:pPr lvl="0"/>
            <a:r>
              <a:rPr lang="de-DE" smtClean="0"/>
              <a:t>Textmasterformat bearbeiten</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801">
                <a:solidFill>
                  <a:schemeClr val="tx1">
                    <a:lumMod val="65000"/>
                    <a:lumOff val="35000"/>
                  </a:schemeClr>
                </a:solidFill>
              </a:defRPr>
            </a:lvl1pPr>
            <a:lvl2pPr marL="457211" indent="0">
              <a:buNone/>
              <a:defRPr sz="1801">
                <a:solidFill>
                  <a:schemeClr val="tx1">
                    <a:tint val="75000"/>
                  </a:schemeClr>
                </a:solidFill>
              </a:defRPr>
            </a:lvl2pPr>
            <a:lvl3pPr marL="914422" indent="0">
              <a:buNone/>
              <a:defRPr sz="1600">
                <a:solidFill>
                  <a:schemeClr val="tx1">
                    <a:tint val="75000"/>
                  </a:schemeClr>
                </a:solidFill>
              </a:defRPr>
            </a:lvl3pPr>
            <a:lvl4pPr marL="1371635" indent="0">
              <a:buNone/>
              <a:defRPr sz="1401">
                <a:solidFill>
                  <a:schemeClr val="tx1">
                    <a:tint val="75000"/>
                  </a:schemeClr>
                </a:solidFill>
              </a:defRPr>
            </a:lvl4pPr>
            <a:lvl5pPr marL="1828846" indent="0">
              <a:buNone/>
              <a:defRPr sz="1401">
                <a:solidFill>
                  <a:schemeClr val="tx1">
                    <a:tint val="75000"/>
                  </a:schemeClr>
                </a:solidFill>
              </a:defRPr>
            </a:lvl5pPr>
            <a:lvl6pPr marL="2286057" indent="0">
              <a:buNone/>
              <a:defRPr sz="1401">
                <a:solidFill>
                  <a:schemeClr val="tx1">
                    <a:tint val="75000"/>
                  </a:schemeClr>
                </a:solidFill>
              </a:defRPr>
            </a:lvl6pPr>
            <a:lvl7pPr marL="2743268" indent="0">
              <a:buNone/>
              <a:defRPr sz="1401">
                <a:solidFill>
                  <a:schemeClr val="tx1">
                    <a:tint val="75000"/>
                  </a:schemeClr>
                </a:solidFill>
              </a:defRPr>
            </a:lvl7pPr>
            <a:lvl8pPr marL="3200481" indent="0">
              <a:buNone/>
              <a:defRPr sz="1401">
                <a:solidFill>
                  <a:schemeClr val="tx1">
                    <a:tint val="75000"/>
                  </a:schemeClr>
                </a:solidFill>
              </a:defRPr>
            </a:lvl8pPr>
            <a:lvl9pPr marL="3657692" indent="0">
              <a:buNone/>
              <a:defRPr sz="1401">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E0870509-527D-42E9-808D-D9B401FAF460}" type="datetimeFigureOut">
              <a:rPr lang="de-DE" smtClean="0"/>
              <a:t>12.01.2022</a:t>
            </a:fld>
            <a:endParaRPr lang="de-DE"/>
          </a:p>
        </p:txBody>
      </p:sp>
      <p:sp>
        <p:nvSpPr>
          <p:cNvPr id="5" name="Footer Placeholder 4"/>
          <p:cNvSpPr>
            <a:spLocks noGrp="1"/>
          </p:cNvSpPr>
          <p:nvPr>
            <p:ph type="ftr" sz="quarter" idx="11"/>
          </p:nvPr>
        </p:nvSpPr>
        <p:spPr/>
        <p:txBody>
          <a:bodyPr/>
          <a:lstStyle/>
          <a:p>
            <a:endParaRPr lang="de-DE"/>
          </a:p>
        </p:txBody>
      </p:sp>
      <p:sp>
        <p:nvSpPr>
          <p:cNvPr id="11" name="Freeform 11"/>
          <p:cNvSpPr/>
          <p:nvPr/>
        </p:nvSpPr>
        <p:spPr bwMode="auto">
          <a:xfrm flipV="1">
            <a:off x="-4188" y="3178177"/>
            <a:ext cx="1588526"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6" y="3244141"/>
            <a:ext cx="779767" cy="365125"/>
          </a:xfrm>
        </p:spPr>
        <p:txBody>
          <a:bodyPr/>
          <a:lstStyle/>
          <a:p>
            <a:fld id="{FF02337C-6987-4C95-B3B5-E2416758B13F}" type="slidenum">
              <a:rPr lang="de-DE" smtClean="0"/>
              <a:t>‹Nr.›</a:t>
            </a:fld>
            <a:endParaRPr lang="de-DE"/>
          </a:p>
        </p:txBody>
      </p:sp>
      <p:sp>
        <p:nvSpPr>
          <p:cNvPr id="14" name="TextBox 13"/>
          <p:cNvSpPr txBox="1"/>
          <p:nvPr/>
        </p:nvSpPr>
        <p:spPr>
          <a:xfrm>
            <a:off x="2467652" y="648005"/>
            <a:ext cx="609600" cy="584776"/>
          </a:xfrm>
          <a:prstGeom prst="rect">
            <a:avLst/>
          </a:prstGeom>
        </p:spPr>
        <p:txBody>
          <a:bodyPr vert="horz" lIns="91440" tIns="45721" rIns="91440" bIns="45721"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1" rIns="91440" bIns="45721"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33124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2589215" y="2438402"/>
            <a:ext cx="8915401" cy="2724845"/>
          </a:xfrm>
        </p:spPr>
        <p:txBody>
          <a:bodyPr anchor="b">
            <a:normAutofit/>
          </a:bodyPr>
          <a:lstStyle>
            <a:lvl1pPr algn="l">
              <a:defRPr sz="4800" b="0"/>
            </a:lvl1pPr>
          </a:lstStyle>
          <a:p>
            <a:r>
              <a:rPr lang="de-DE" smtClean="0"/>
              <a:t>Titelmasterformat durch Klicken bearbeiten</a:t>
            </a:r>
            <a:endParaRPr lang="en-US" dirty="0"/>
          </a:p>
        </p:txBody>
      </p:sp>
      <p:sp>
        <p:nvSpPr>
          <p:cNvPr id="4" name="Text Placeholder 3"/>
          <p:cNvSpPr>
            <a:spLocks noGrp="1"/>
          </p:cNvSpPr>
          <p:nvPr>
            <p:ph type="body" sz="half" idx="2"/>
          </p:nvPr>
        </p:nvSpPr>
        <p:spPr>
          <a:xfrm>
            <a:off x="2589215" y="5181600"/>
            <a:ext cx="8915401"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smtClean="0"/>
              <a:t>Textmasterformat bearbeiten</a:t>
            </a:r>
          </a:p>
        </p:txBody>
      </p:sp>
      <p:sp>
        <p:nvSpPr>
          <p:cNvPr id="5" name="Date Placeholder 4"/>
          <p:cNvSpPr>
            <a:spLocks noGrp="1"/>
          </p:cNvSpPr>
          <p:nvPr>
            <p:ph type="dt" sz="half" idx="10"/>
          </p:nvPr>
        </p:nvSpPr>
        <p:spPr/>
        <p:txBody>
          <a:bodyPr/>
          <a:lstStyle/>
          <a:p>
            <a:fld id="{E0870509-527D-42E9-808D-D9B401FAF460}" type="datetimeFigureOut">
              <a:rPr lang="de-DE" smtClean="0"/>
              <a:t>12.01.2022</a:t>
            </a:fld>
            <a:endParaRPr lang="de-DE"/>
          </a:p>
        </p:txBody>
      </p:sp>
      <p:sp>
        <p:nvSpPr>
          <p:cNvPr id="6" name="Footer Placeholder 5"/>
          <p:cNvSpPr>
            <a:spLocks noGrp="1"/>
          </p:cNvSpPr>
          <p:nvPr>
            <p:ph type="ftr" sz="quarter" idx="11"/>
          </p:nvPr>
        </p:nvSpPr>
        <p:spPr/>
        <p:txBody>
          <a:bodyPr/>
          <a:lstStyle/>
          <a:p>
            <a:endParaRPr lang="de-DE"/>
          </a:p>
        </p:txBody>
      </p:sp>
      <p:sp>
        <p:nvSpPr>
          <p:cNvPr id="9" name="Freeform 11"/>
          <p:cNvSpPr/>
          <p:nvPr/>
        </p:nvSpPr>
        <p:spPr bwMode="auto">
          <a:xfrm flipV="1">
            <a:off x="-4188" y="4911727"/>
            <a:ext cx="1588526"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6" y="4983089"/>
            <a:ext cx="779767" cy="365125"/>
          </a:xfrm>
        </p:spPr>
        <p:txBody>
          <a:bodyPr/>
          <a:lstStyle/>
          <a:p>
            <a:fld id="{FF02337C-6987-4C95-B3B5-E2416758B13F}" type="slidenum">
              <a:rPr lang="de-DE" smtClean="0"/>
              <a:t>‹Nr.›</a:t>
            </a:fld>
            <a:endParaRPr lang="de-DE"/>
          </a:p>
        </p:txBody>
      </p:sp>
    </p:spTree>
    <p:extLst>
      <p:ext uri="{BB962C8B-B14F-4D97-AF65-F5344CB8AC3E}">
        <p14:creationId xmlns:p14="http://schemas.microsoft.com/office/powerpoint/2010/main" val="1022713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12" name="Title 1"/>
          <p:cNvSpPr>
            <a:spLocks noGrp="1"/>
          </p:cNvSpPr>
          <p:nvPr>
            <p:ph type="title"/>
          </p:nvPr>
        </p:nvSpPr>
        <p:spPr>
          <a:xfrm>
            <a:off x="2849953" y="609601"/>
            <a:ext cx="8393925" cy="2895600"/>
          </a:xfrm>
        </p:spPr>
        <p:txBody>
          <a:bodyPr anchor="ctr">
            <a:normAutofit/>
          </a:bodyPr>
          <a:lstStyle>
            <a:lvl1pPr algn="l">
              <a:defRPr sz="4800" b="0" cap="none"/>
            </a:lvl1pPr>
          </a:lstStyle>
          <a:p>
            <a:r>
              <a:rPr lang="de-DE" smtClean="0"/>
              <a:t>Titelmasterformat durch Klicken bearbeiten</a:t>
            </a:r>
            <a:endParaRPr lang="en-US" dirty="0"/>
          </a:p>
        </p:txBody>
      </p:sp>
      <p:sp>
        <p:nvSpPr>
          <p:cNvPr id="21" name="Text Placeholder 9"/>
          <p:cNvSpPr>
            <a:spLocks noGrp="1"/>
          </p:cNvSpPr>
          <p:nvPr>
            <p:ph type="body" sz="quarter" idx="13"/>
          </p:nvPr>
        </p:nvSpPr>
        <p:spPr>
          <a:xfrm>
            <a:off x="2589215" y="4343400"/>
            <a:ext cx="8915401" cy="838200"/>
          </a:xfrm>
        </p:spPr>
        <p:txBody>
          <a:bodyPr anchor="b">
            <a:noAutofit/>
          </a:bodyPr>
          <a:lstStyle>
            <a:lvl1pPr marL="0" indent="0">
              <a:buFontTx/>
              <a:buNone/>
              <a:defRPr sz="2400">
                <a:solidFill>
                  <a:schemeClr val="accent1"/>
                </a:solidFill>
              </a:defRPr>
            </a:lvl1pPr>
            <a:lvl2pPr marL="457211" indent="0">
              <a:buFontTx/>
              <a:buNone/>
              <a:defRPr/>
            </a:lvl2pPr>
            <a:lvl3pPr marL="914422" indent="0">
              <a:buFontTx/>
              <a:buNone/>
              <a:defRPr/>
            </a:lvl3pPr>
            <a:lvl4pPr marL="1371635" indent="0">
              <a:buFontTx/>
              <a:buNone/>
              <a:defRPr/>
            </a:lvl4pPr>
            <a:lvl5pPr marL="1828846" indent="0">
              <a:buFontTx/>
              <a:buNone/>
              <a:defRPr/>
            </a:lvl5pPr>
          </a:lstStyle>
          <a:p>
            <a:pPr lvl="0"/>
            <a:r>
              <a:rPr lang="de-DE" smtClean="0"/>
              <a:t>Textmasterformat bearbeiten</a:t>
            </a:r>
          </a:p>
        </p:txBody>
      </p:sp>
      <p:sp>
        <p:nvSpPr>
          <p:cNvPr id="4" name="Text Placeholder 3"/>
          <p:cNvSpPr>
            <a:spLocks noGrp="1"/>
          </p:cNvSpPr>
          <p:nvPr>
            <p:ph type="body" sz="half" idx="2"/>
          </p:nvPr>
        </p:nvSpPr>
        <p:spPr>
          <a:xfrm>
            <a:off x="2589215" y="5181600"/>
            <a:ext cx="8915401"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smtClean="0"/>
              <a:t>Textmasterformat bearbeiten</a:t>
            </a:r>
          </a:p>
        </p:txBody>
      </p:sp>
      <p:sp>
        <p:nvSpPr>
          <p:cNvPr id="5" name="Date Placeholder 4"/>
          <p:cNvSpPr>
            <a:spLocks noGrp="1"/>
          </p:cNvSpPr>
          <p:nvPr>
            <p:ph type="dt" sz="half" idx="10"/>
          </p:nvPr>
        </p:nvSpPr>
        <p:spPr/>
        <p:txBody>
          <a:bodyPr/>
          <a:lstStyle/>
          <a:p>
            <a:fld id="{E0870509-527D-42E9-808D-D9B401FAF460}" type="datetimeFigureOut">
              <a:rPr lang="de-DE" smtClean="0"/>
              <a:t>12.01.2022</a:t>
            </a:fld>
            <a:endParaRPr lang="de-DE"/>
          </a:p>
        </p:txBody>
      </p:sp>
      <p:sp>
        <p:nvSpPr>
          <p:cNvPr id="6" name="Footer Placeholder 5"/>
          <p:cNvSpPr>
            <a:spLocks noGrp="1"/>
          </p:cNvSpPr>
          <p:nvPr>
            <p:ph type="ftr" sz="quarter" idx="11"/>
          </p:nvPr>
        </p:nvSpPr>
        <p:spPr/>
        <p:txBody>
          <a:bodyPr/>
          <a:lstStyle/>
          <a:p>
            <a:endParaRPr lang="de-DE"/>
          </a:p>
        </p:txBody>
      </p:sp>
      <p:sp>
        <p:nvSpPr>
          <p:cNvPr id="11" name="Freeform 11"/>
          <p:cNvSpPr/>
          <p:nvPr/>
        </p:nvSpPr>
        <p:spPr bwMode="auto">
          <a:xfrm flipV="1">
            <a:off x="-4188" y="4911727"/>
            <a:ext cx="1588526"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6" y="4983089"/>
            <a:ext cx="779767" cy="365125"/>
          </a:xfrm>
        </p:spPr>
        <p:txBody>
          <a:bodyPr/>
          <a:lstStyle/>
          <a:p>
            <a:fld id="{FF02337C-6987-4C95-B3B5-E2416758B13F}" type="slidenum">
              <a:rPr lang="de-DE" smtClean="0"/>
              <a:t>‹Nr.›</a:t>
            </a:fld>
            <a:endParaRPr lang="de-DE"/>
          </a:p>
        </p:txBody>
      </p:sp>
      <p:sp>
        <p:nvSpPr>
          <p:cNvPr id="17" name="TextBox 16"/>
          <p:cNvSpPr txBox="1"/>
          <p:nvPr/>
        </p:nvSpPr>
        <p:spPr>
          <a:xfrm>
            <a:off x="2467652" y="648005"/>
            <a:ext cx="609600" cy="584776"/>
          </a:xfrm>
          <a:prstGeom prst="rect">
            <a:avLst/>
          </a:prstGeom>
        </p:spPr>
        <p:txBody>
          <a:bodyPr vert="horz" lIns="91440" tIns="45721" rIns="91440" bIns="45721"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1" rIns="91440" bIns="45721"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35105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2589214" y="627407"/>
            <a:ext cx="8915399" cy="2880020"/>
          </a:xfrm>
        </p:spPr>
        <p:txBody>
          <a:bodyPr anchor="ctr">
            <a:normAutofit/>
          </a:bodyPr>
          <a:lstStyle>
            <a:lvl1pPr algn="l">
              <a:defRPr sz="4800" b="0"/>
            </a:lvl1pPr>
          </a:lstStyle>
          <a:p>
            <a:r>
              <a:rPr lang="de-DE" smtClean="0"/>
              <a:t>Titelmasterformat durch Klicken bearbeiten</a:t>
            </a:r>
            <a:endParaRPr lang="en-US" dirty="0"/>
          </a:p>
        </p:txBody>
      </p:sp>
      <p:sp>
        <p:nvSpPr>
          <p:cNvPr id="21" name="Text Placeholder 9"/>
          <p:cNvSpPr>
            <a:spLocks noGrp="1"/>
          </p:cNvSpPr>
          <p:nvPr>
            <p:ph type="body" sz="quarter" idx="13"/>
          </p:nvPr>
        </p:nvSpPr>
        <p:spPr>
          <a:xfrm>
            <a:off x="2589215" y="4343400"/>
            <a:ext cx="8915401" cy="838200"/>
          </a:xfrm>
        </p:spPr>
        <p:txBody>
          <a:bodyPr anchor="b">
            <a:noAutofit/>
          </a:bodyPr>
          <a:lstStyle>
            <a:lvl1pPr marL="0" indent="0">
              <a:buFontTx/>
              <a:buNone/>
              <a:defRPr sz="2400">
                <a:solidFill>
                  <a:schemeClr val="accent1"/>
                </a:solidFill>
              </a:defRPr>
            </a:lvl1pPr>
            <a:lvl2pPr marL="457211" indent="0">
              <a:buFontTx/>
              <a:buNone/>
              <a:defRPr/>
            </a:lvl2pPr>
            <a:lvl3pPr marL="914422" indent="0">
              <a:buFontTx/>
              <a:buNone/>
              <a:defRPr/>
            </a:lvl3pPr>
            <a:lvl4pPr marL="1371635" indent="0">
              <a:buFontTx/>
              <a:buNone/>
              <a:defRPr/>
            </a:lvl4pPr>
            <a:lvl5pPr marL="1828846" indent="0">
              <a:buFontTx/>
              <a:buNone/>
              <a:defRPr/>
            </a:lvl5pPr>
          </a:lstStyle>
          <a:p>
            <a:pPr lvl="0"/>
            <a:r>
              <a:rPr lang="de-DE" smtClean="0"/>
              <a:t>Textmasterformat bearbeiten</a:t>
            </a:r>
          </a:p>
        </p:txBody>
      </p:sp>
      <p:sp>
        <p:nvSpPr>
          <p:cNvPr id="4" name="Text Placeholder 3"/>
          <p:cNvSpPr>
            <a:spLocks noGrp="1"/>
          </p:cNvSpPr>
          <p:nvPr>
            <p:ph type="body" sz="half" idx="2"/>
          </p:nvPr>
        </p:nvSpPr>
        <p:spPr>
          <a:xfrm>
            <a:off x="2589215" y="5181600"/>
            <a:ext cx="8915401"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smtClean="0"/>
              <a:t>Textmasterformat bearbeiten</a:t>
            </a:r>
          </a:p>
        </p:txBody>
      </p:sp>
      <p:sp>
        <p:nvSpPr>
          <p:cNvPr id="5" name="Date Placeholder 4"/>
          <p:cNvSpPr>
            <a:spLocks noGrp="1"/>
          </p:cNvSpPr>
          <p:nvPr>
            <p:ph type="dt" sz="half" idx="10"/>
          </p:nvPr>
        </p:nvSpPr>
        <p:spPr/>
        <p:txBody>
          <a:bodyPr/>
          <a:lstStyle/>
          <a:p>
            <a:fld id="{E0870509-527D-42E9-808D-D9B401FAF460}" type="datetimeFigureOut">
              <a:rPr lang="de-DE" smtClean="0"/>
              <a:t>12.01.2022</a:t>
            </a:fld>
            <a:endParaRPr lang="de-DE"/>
          </a:p>
        </p:txBody>
      </p:sp>
      <p:sp>
        <p:nvSpPr>
          <p:cNvPr id="6" name="Footer Placeholder 5"/>
          <p:cNvSpPr>
            <a:spLocks noGrp="1"/>
          </p:cNvSpPr>
          <p:nvPr>
            <p:ph type="ftr" sz="quarter" idx="11"/>
          </p:nvPr>
        </p:nvSpPr>
        <p:spPr/>
        <p:txBody>
          <a:bodyPr/>
          <a:lstStyle/>
          <a:p>
            <a:endParaRPr lang="de-DE"/>
          </a:p>
        </p:txBody>
      </p:sp>
      <p:sp>
        <p:nvSpPr>
          <p:cNvPr id="9" name="Freeform 11"/>
          <p:cNvSpPr/>
          <p:nvPr/>
        </p:nvSpPr>
        <p:spPr bwMode="auto">
          <a:xfrm flipV="1">
            <a:off x="-4188" y="4911727"/>
            <a:ext cx="1588526"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6" y="4983089"/>
            <a:ext cx="779767" cy="365125"/>
          </a:xfrm>
        </p:spPr>
        <p:txBody>
          <a:bodyPr/>
          <a:lstStyle/>
          <a:p>
            <a:fld id="{FF02337C-6987-4C95-B3B5-E2416758B13F}" type="slidenum">
              <a:rPr lang="de-DE" smtClean="0"/>
              <a:t>‹Nr.›</a:t>
            </a:fld>
            <a:endParaRPr lang="de-DE"/>
          </a:p>
        </p:txBody>
      </p:sp>
    </p:spTree>
    <p:extLst>
      <p:ext uri="{BB962C8B-B14F-4D97-AF65-F5344CB8AC3E}">
        <p14:creationId xmlns:p14="http://schemas.microsoft.com/office/powerpoint/2010/main" val="479857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ncho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E0870509-527D-42E9-808D-D9B401FAF460}" type="datetimeFigureOut">
              <a:rPr lang="de-DE" smtClean="0"/>
              <a:t>12.01.2022</a:t>
            </a:fld>
            <a:endParaRPr lang="de-DE"/>
          </a:p>
        </p:txBody>
      </p:sp>
      <p:sp>
        <p:nvSpPr>
          <p:cNvPr id="5" name="Footer Placeholder 4"/>
          <p:cNvSpPr>
            <a:spLocks noGrp="1"/>
          </p:cNvSpPr>
          <p:nvPr>
            <p:ph type="ftr" sz="quarter" idx="11"/>
          </p:nvPr>
        </p:nvSpPr>
        <p:spPr/>
        <p:txBody>
          <a:bodyPr/>
          <a:lstStyle/>
          <a:p>
            <a:endParaRPr lang="de-DE"/>
          </a:p>
        </p:txBody>
      </p:sp>
      <p:sp>
        <p:nvSpPr>
          <p:cNvPr id="8" name="Freeform 11"/>
          <p:cNvSpPr/>
          <p:nvPr/>
        </p:nvSpPr>
        <p:spPr bwMode="auto">
          <a:xfrm flipV="1">
            <a:off x="-4188" y="714377"/>
            <a:ext cx="1588526"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F02337C-6987-4C95-B3B5-E2416758B13F}" type="slidenum">
              <a:rPr lang="de-DE" smtClean="0"/>
              <a:t>‹Nr.›</a:t>
            </a:fld>
            <a:endParaRPr lang="de-DE"/>
          </a:p>
        </p:txBody>
      </p:sp>
    </p:spTree>
    <p:extLst>
      <p:ext uri="{BB962C8B-B14F-4D97-AF65-F5344CB8AC3E}">
        <p14:creationId xmlns:p14="http://schemas.microsoft.com/office/powerpoint/2010/main" val="3575340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7"/>
            <a:ext cx="2207602" cy="5283817"/>
          </a:xfrm>
        </p:spPr>
        <p:txBody>
          <a:bodyPr vert="eaVert" anchor="ctr"/>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2589215" y="627407"/>
            <a:ext cx="6477001" cy="5283817"/>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E0870509-527D-42E9-808D-D9B401FAF460}" type="datetimeFigureOut">
              <a:rPr lang="de-DE" smtClean="0"/>
              <a:t>12.01.2022</a:t>
            </a:fld>
            <a:endParaRPr lang="de-DE"/>
          </a:p>
        </p:txBody>
      </p:sp>
      <p:sp>
        <p:nvSpPr>
          <p:cNvPr id="5" name="Footer Placeholder 4"/>
          <p:cNvSpPr>
            <a:spLocks noGrp="1"/>
          </p:cNvSpPr>
          <p:nvPr>
            <p:ph type="ftr" sz="quarter" idx="11"/>
          </p:nvPr>
        </p:nvSpPr>
        <p:spPr/>
        <p:txBody>
          <a:bodyPr/>
          <a:lstStyle/>
          <a:p>
            <a:endParaRPr lang="de-DE"/>
          </a:p>
        </p:txBody>
      </p:sp>
      <p:sp>
        <p:nvSpPr>
          <p:cNvPr id="8" name="Freeform 11"/>
          <p:cNvSpPr/>
          <p:nvPr/>
        </p:nvSpPr>
        <p:spPr bwMode="auto">
          <a:xfrm flipV="1">
            <a:off x="-4188" y="714377"/>
            <a:ext cx="1588526"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F02337C-6987-4C95-B3B5-E2416758B13F}" type="slidenum">
              <a:rPr lang="de-DE" smtClean="0"/>
              <a:t>‹Nr.›</a:t>
            </a:fld>
            <a:endParaRPr lang="de-DE"/>
          </a:p>
        </p:txBody>
      </p:sp>
    </p:spTree>
    <p:extLst>
      <p:ext uri="{BB962C8B-B14F-4D97-AF65-F5344CB8AC3E}">
        <p14:creationId xmlns:p14="http://schemas.microsoft.com/office/powerpoint/2010/main" val="173699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2592926" y="624110"/>
            <a:ext cx="8911687" cy="1280890"/>
          </a:xfrm>
        </p:spPr>
        <p:txBody>
          <a:bodyPr/>
          <a:lstStyle/>
          <a:p>
            <a:r>
              <a:rPr lang="de-DE" smtClean="0"/>
              <a:t>Titelmasterformat durch Klicken bearbeiten</a:t>
            </a:r>
            <a:endParaRPr lang="en-US" dirty="0"/>
          </a:p>
        </p:txBody>
      </p:sp>
      <p:sp>
        <p:nvSpPr>
          <p:cNvPr id="3" name="Content Placeholder 2"/>
          <p:cNvSpPr>
            <a:spLocks noGrp="1"/>
          </p:cNvSpPr>
          <p:nvPr>
            <p:ph idx="1"/>
          </p:nvPr>
        </p:nvSpPr>
        <p:spPr>
          <a:xfrm>
            <a:off x="2589215" y="2133600"/>
            <a:ext cx="8915401" cy="377762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E0870509-527D-42E9-808D-D9B401FAF460}" type="datetimeFigureOut">
              <a:rPr lang="de-DE" smtClean="0"/>
              <a:t>12.01.2022</a:t>
            </a:fld>
            <a:endParaRPr lang="de-DE"/>
          </a:p>
        </p:txBody>
      </p:sp>
      <p:sp>
        <p:nvSpPr>
          <p:cNvPr id="5" name="Footer Placeholder 4"/>
          <p:cNvSpPr>
            <a:spLocks noGrp="1"/>
          </p:cNvSpPr>
          <p:nvPr>
            <p:ph type="ftr" sz="quarter" idx="11"/>
          </p:nvPr>
        </p:nvSpPr>
        <p:spPr/>
        <p:txBody>
          <a:bodyPr/>
          <a:lstStyle/>
          <a:p>
            <a:endParaRPr lang="de-DE"/>
          </a:p>
        </p:txBody>
      </p:sp>
      <p:sp>
        <p:nvSpPr>
          <p:cNvPr id="8" name="Freeform 11"/>
          <p:cNvSpPr/>
          <p:nvPr/>
        </p:nvSpPr>
        <p:spPr bwMode="auto">
          <a:xfrm flipV="1">
            <a:off x="-4188" y="714377"/>
            <a:ext cx="1588526"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F02337C-6987-4C95-B3B5-E2416758B13F}" type="slidenum">
              <a:rPr lang="de-DE" smtClean="0"/>
              <a:t>‹Nr.›</a:t>
            </a:fld>
            <a:endParaRPr lang="de-DE"/>
          </a:p>
        </p:txBody>
      </p:sp>
    </p:spTree>
    <p:extLst>
      <p:ext uri="{BB962C8B-B14F-4D97-AF65-F5344CB8AC3E}">
        <p14:creationId xmlns:p14="http://schemas.microsoft.com/office/powerpoint/2010/main" val="1013452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4" y="2058750"/>
            <a:ext cx="8915399" cy="1468800"/>
          </a:xfrm>
        </p:spPr>
        <p:txBody>
          <a:bodyPr anchor="b"/>
          <a:lstStyle>
            <a:lvl1pPr algn="l">
              <a:defRPr sz="40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2589214" y="3530129"/>
            <a:ext cx="8915399" cy="860400"/>
          </a:xfrm>
        </p:spPr>
        <p:txBody>
          <a:bodyPr anchor="t"/>
          <a:lstStyle>
            <a:lvl1pPr marL="0" indent="0" algn="l">
              <a:buNone/>
              <a:defRPr sz="2000">
                <a:solidFill>
                  <a:schemeClr val="tx1">
                    <a:lumMod val="65000"/>
                    <a:lumOff val="35000"/>
                  </a:schemeClr>
                </a:solidFill>
              </a:defRPr>
            </a:lvl1pPr>
            <a:lvl2pPr marL="457211" indent="0">
              <a:buNone/>
              <a:defRPr sz="1801">
                <a:solidFill>
                  <a:schemeClr val="tx1">
                    <a:tint val="75000"/>
                  </a:schemeClr>
                </a:solidFill>
              </a:defRPr>
            </a:lvl2pPr>
            <a:lvl3pPr marL="914422" indent="0">
              <a:buNone/>
              <a:defRPr sz="1600">
                <a:solidFill>
                  <a:schemeClr val="tx1">
                    <a:tint val="75000"/>
                  </a:schemeClr>
                </a:solidFill>
              </a:defRPr>
            </a:lvl3pPr>
            <a:lvl4pPr marL="1371635" indent="0">
              <a:buNone/>
              <a:defRPr sz="1401">
                <a:solidFill>
                  <a:schemeClr val="tx1">
                    <a:tint val="75000"/>
                  </a:schemeClr>
                </a:solidFill>
              </a:defRPr>
            </a:lvl4pPr>
            <a:lvl5pPr marL="1828846" indent="0">
              <a:buNone/>
              <a:defRPr sz="1401">
                <a:solidFill>
                  <a:schemeClr val="tx1">
                    <a:tint val="75000"/>
                  </a:schemeClr>
                </a:solidFill>
              </a:defRPr>
            </a:lvl5pPr>
            <a:lvl6pPr marL="2286057" indent="0">
              <a:buNone/>
              <a:defRPr sz="1401">
                <a:solidFill>
                  <a:schemeClr val="tx1">
                    <a:tint val="75000"/>
                  </a:schemeClr>
                </a:solidFill>
              </a:defRPr>
            </a:lvl6pPr>
            <a:lvl7pPr marL="2743268" indent="0">
              <a:buNone/>
              <a:defRPr sz="1401">
                <a:solidFill>
                  <a:schemeClr val="tx1">
                    <a:tint val="75000"/>
                  </a:schemeClr>
                </a:solidFill>
              </a:defRPr>
            </a:lvl7pPr>
            <a:lvl8pPr marL="3200481" indent="0">
              <a:buNone/>
              <a:defRPr sz="1401">
                <a:solidFill>
                  <a:schemeClr val="tx1">
                    <a:tint val="75000"/>
                  </a:schemeClr>
                </a:solidFill>
              </a:defRPr>
            </a:lvl8pPr>
            <a:lvl9pPr marL="3657692" indent="0">
              <a:buNone/>
              <a:defRPr sz="1401">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E0870509-527D-42E9-808D-D9B401FAF460}" type="datetimeFigureOut">
              <a:rPr lang="de-DE" smtClean="0"/>
              <a:t>12.01.2022</a:t>
            </a:fld>
            <a:endParaRPr lang="de-DE"/>
          </a:p>
        </p:txBody>
      </p:sp>
      <p:sp>
        <p:nvSpPr>
          <p:cNvPr id="5" name="Footer Placeholder 4"/>
          <p:cNvSpPr>
            <a:spLocks noGrp="1"/>
          </p:cNvSpPr>
          <p:nvPr>
            <p:ph type="ftr" sz="quarter" idx="11"/>
          </p:nvPr>
        </p:nvSpPr>
        <p:spPr/>
        <p:txBody>
          <a:bodyPr/>
          <a:lstStyle/>
          <a:p>
            <a:endParaRPr lang="de-DE"/>
          </a:p>
        </p:txBody>
      </p:sp>
      <p:sp>
        <p:nvSpPr>
          <p:cNvPr id="9" name="Freeform 11"/>
          <p:cNvSpPr/>
          <p:nvPr/>
        </p:nvSpPr>
        <p:spPr bwMode="auto">
          <a:xfrm flipV="1">
            <a:off x="-4188" y="3178177"/>
            <a:ext cx="1588526"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6" y="3244141"/>
            <a:ext cx="779767" cy="365125"/>
          </a:xfrm>
        </p:spPr>
        <p:txBody>
          <a:bodyPr/>
          <a:lstStyle/>
          <a:p>
            <a:fld id="{FF02337C-6987-4C95-B3B5-E2416758B13F}" type="slidenum">
              <a:rPr lang="de-DE" smtClean="0"/>
              <a:t>‹Nr.›</a:t>
            </a:fld>
            <a:endParaRPr lang="de-DE"/>
          </a:p>
        </p:txBody>
      </p:sp>
    </p:spTree>
    <p:extLst>
      <p:ext uri="{BB962C8B-B14F-4D97-AF65-F5344CB8AC3E}">
        <p14:creationId xmlns:p14="http://schemas.microsoft.com/office/powerpoint/2010/main" val="2592407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2589215" y="2133600"/>
            <a:ext cx="4313865" cy="3777622"/>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7190749" y="2126222"/>
            <a:ext cx="4313865" cy="3777622"/>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E0870509-527D-42E9-808D-D9B401FAF460}" type="datetimeFigureOut">
              <a:rPr lang="de-DE" smtClean="0"/>
              <a:t>12.01.2022</a:t>
            </a:fld>
            <a:endParaRPr lang="de-DE"/>
          </a:p>
        </p:txBody>
      </p:sp>
      <p:sp>
        <p:nvSpPr>
          <p:cNvPr id="6" name="Footer Placeholder 5"/>
          <p:cNvSpPr>
            <a:spLocks noGrp="1"/>
          </p:cNvSpPr>
          <p:nvPr>
            <p:ph type="ftr" sz="quarter" idx="11"/>
          </p:nvPr>
        </p:nvSpPr>
        <p:spPr/>
        <p:txBody>
          <a:bodyPr/>
          <a:lstStyle/>
          <a:p>
            <a:endParaRPr lang="de-DE"/>
          </a:p>
        </p:txBody>
      </p:sp>
      <p:sp>
        <p:nvSpPr>
          <p:cNvPr id="10" name="Freeform 11"/>
          <p:cNvSpPr/>
          <p:nvPr/>
        </p:nvSpPr>
        <p:spPr bwMode="auto">
          <a:xfrm flipV="1">
            <a:off x="-4188" y="714377"/>
            <a:ext cx="1588526"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6" y="787784"/>
            <a:ext cx="779767" cy="365125"/>
          </a:xfrm>
        </p:spPr>
        <p:txBody>
          <a:bodyPr/>
          <a:lstStyle/>
          <a:p>
            <a:fld id="{FF02337C-6987-4C95-B3B5-E2416758B13F}" type="slidenum">
              <a:rPr lang="de-DE" smtClean="0"/>
              <a:t>‹Nr.›</a:t>
            </a:fld>
            <a:endParaRPr lang="de-DE"/>
          </a:p>
        </p:txBody>
      </p:sp>
    </p:spTree>
    <p:extLst>
      <p:ext uri="{BB962C8B-B14F-4D97-AF65-F5344CB8AC3E}">
        <p14:creationId xmlns:p14="http://schemas.microsoft.com/office/powerpoint/2010/main" val="3456635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smtClean="0"/>
              <a:t>Titelmasterformat durch Klicken bearbeiten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2589215" y="2548966"/>
            <a:ext cx="4342892" cy="3354060"/>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7166956" y="2545739"/>
            <a:ext cx="4338674" cy="3354060"/>
          </a:xfrm>
        </p:spPr>
        <p:txBody>
          <a:bodyP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E0870509-527D-42E9-808D-D9B401FAF460}" type="datetimeFigureOut">
              <a:rPr lang="de-DE" smtClean="0"/>
              <a:t>12.01.2022</a:t>
            </a:fld>
            <a:endParaRPr lang="de-DE"/>
          </a:p>
        </p:txBody>
      </p:sp>
      <p:sp>
        <p:nvSpPr>
          <p:cNvPr id="8" name="Footer Placeholder 7"/>
          <p:cNvSpPr>
            <a:spLocks noGrp="1"/>
          </p:cNvSpPr>
          <p:nvPr>
            <p:ph type="ftr" sz="quarter" idx="11"/>
          </p:nvPr>
        </p:nvSpPr>
        <p:spPr/>
        <p:txBody>
          <a:bodyPr/>
          <a:lstStyle/>
          <a:p>
            <a:endParaRPr lang="de-DE"/>
          </a:p>
        </p:txBody>
      </p:sp>
      <p:sp>
        <p:nvSpPr>
          <p:cNvPr id="12" name="Freeform 11"/>
          <p:cNvSpPr/>
          <p:nvPr/>
        </p:nvSpPr>
        <p:spPr bwMode="auto">
          <a:xfrm flipV="1">
            <a:off x="-4188" y="714377"/>
            <a:ext cx="1588526"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6" y="787784"/>
            <a:ext cx="779767" cy="365125"/>
          </a:xfrm>
        </p:spPr>
        <p:txBody>
          <a:bodyPr/>
          <a:lstStyle/>
          <a:p>
            <a:fld id="{FF02337C-6987-4C95-B3B5-E2416758B13F}" type="slidenum">
              <a:rPr lang="de-DE" smtClean="0"/>
              <a:t>‹Nr.›</a:t>
            </a:fld>
            <a:endParaRPr lang="de-DE"/>
          </a:p>
        </p:txBody>
      </p:sp>
    </p:spTree>
    <p:extLst>
      <p:ext uri="{BB962C8B-B14F-4D97-AF65-F5344CB8AC3E}">
        <p14:creationId xmlns:p14="http://schemas.microsoft.com/office/powerpoint/2010/main" val="1816959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E0870509-527D-42E9-808D-D9B401FAF460}" type="datetimeFigureOut">
              <a:rPr lang="de-DE" smtClean="0"/>
              <a:t>12.01.2022</a:t>
            </a:fld>
            <a:endParaRPr lang="de-DE"/>
          </a:p>
        </p:txBody>
      </p:sp>
      <p:sp>
        <p:nvSpPr>
          <p:cNvPr id="4" name="Footer Placeholder 3"/>
          <p:cNvSpPr>
            <a:spLocks noGrp="1"/>
          </p:cNvSpPr>
          <p:nvPr>
            <p:ph type="ftr" sz="quarter" idx="11"/>
          </p:nvPr>
        </p:nvSpPr>
        <p:spPr/>
        <p:txBody>
          <a:bodyPr/>
          <a:lstStyle/>
          <a:p>
            <a:endParaRPr lang="de-DE"/>
          </a:p>
        </p:txBody>
      </p:sp>
      <p:sp>
        <p:nvSpPr>
          <p:cNvPr id="7" name="Freeform 11"/>
          <p:cNvSpPr/>
          <p:nvPr/>
        </p:nvSpPr>
        <p:spPr bwMode="auto">
          <a:xfrm flipV="1">
            <a:off x="-4188" y="714377"/>
            <a:ext cx="1588526"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F02337C-6987-4C95-B3B5-E2416758B13F}" type="slidenum">
              <a:rPr lang="de-DE" smtClean="0"/>
              <a:t>‹Nr.›</a:t>
            </a:fld>
            <a:endParaRPr lang="de-DE"/>
          </a:p>
        </p:txBody>
      </p:sp>
    </p:spTree>
    <p:extLst>
      <p:ext uri="{BB962C8B-B14F-4D97-AF65-F5344CB8AC3E}">
        <p14:creationId xmlns:p14="http://schemas.microsoft.com/office/powerpoint/2010/main" val="750503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870509-527D-42E9-808D-D9B401FAF460}" type="datetimeFigureOut">
              <a:rPr lang="de-DE" smtClean="0"/>
              <a:t>12.01.2022</a:t>
            </a:fld>
            <a:endParaRPr lang="de-DE"/>
          </a:p>
        </p:txBody>
      </p:sp>
      <p:sp>
        <p:nvSpPr>
          <p:cNvPr id="3" name="Footer Placeholder 2"/>
          <p:cNvSpPr>
            <a:spLocks noGrp="1"/>
          </p:cNvSpPr>
          <p:nvPr>
            <p:ph type="ftr" sz="quarter" idx="11"/>
          </p:nvPr>
        </p:nvSpPr>
        <p:spPr/>
        <p:txBody>
          <a:bodyPr/>
          <a:lstStyle/>
          <a:p>
            <a:endParaRPr lang="de-DE"/>
          </a:p>
        </p:txBody>
      </p:sp>
      <p:sp>
        <p:nvSpPr>
          <p:cNvPr id="6" name="Freeform 11"/>
          <p:cNvSpPr/>
          <p:nvPr/>
        </p:nvSpPr>
        <p:spPr bwMode="auto">
          <a:xfrm flipV="1">
            <a:off x="-4188" y="714377"/>
            <a:ext cx="1588526"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F02337C-6987-4C95-B3B5-E2416758B13F}" type="slidenum">
              <a:rPr lang="de-DE" smtClean="0"/>
              <a:t>‹Nr.›</a:t>
            </a:fld>
            <a:endParaRPr lang="de-DE"/>
          </a:p>
        </p:txBody>
      </p:sp>
    </p:spTree>
    <p:extLst>
      <p:ext uri="{BB962C8B-B14F-4D97-AF65-F5344CB8AC3E}">
        <p14:creationId xmlns:p14="http://schemas.microsoft.com/office/powerpoint/2010/main" val="186251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3" y="446088"/>
            <a:ext cx="3505198" cy="976312"/>
          </a:xfrm>
        </p:spPr>
        <p:txBody>
          <a:bodyPr anchor="b"/>
          <a:lstStyle>
            <a:lvl1pPr algn="l">
              <a:defRPr sz="2000" b="0"/>
            </a:lvl1pPr>
          </a:lstStyle>
          <a:p>
            <a:r>
              <a:rPr lang="de-DE" smtClean="0"/>
              <a:t>Titelmasterformat durch Klicken bearbeiten</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2589213" y="1598613"/>
            <a:ext cx="3505198" cy="4262436"/>
          </a:xfrm>
        </p:spPr>
        <p:txBody>
          <a:bodyPr/>
          <a:lstStyle>
            <a:lvl1pPr marL="0" indent="0">
              <a:buNone/>
              <a:defRPr sz="1401"/>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E0870509-527D-42E9-808D-D9B401FAF460}" type="datetimeFigureOut">
              <a:rPr lang="de-DE" smtClean="0"/>
              <a:t>12.01.2022</a:t>
            </a:fld>
            <a:endParaRPr lang="de-DE"/>
          </a:p>
        </p:txBody>
      </p:sp>
      <p:sp>
        <p:nvSpPr>
          <p:cNvPr id="6" name="Footer Placeholder 5"/>
          <p:cNvSpPr>
            <a:spLocks noGrp="1"/>
          </p:cNvSpPr>
          <p:nvPr>
            <p:ph type="ftr" sz="quarter" idx="11"/>
          </p:nvPr>
        </p:nvSpPr>
        <p:spPr/>
        <p:txBody>
          <a:bodyPr/>
          <a:lstStyle/>
          <a:p>
            <a:endParaRPr lang="de-DE"/>
          </a:p>
        </p:txBody>
      </p:sp>
      <p:sp>
        <p:nvSpPr>
          <p:cNvPr id="9" name="Freeform 11"/>
          <p:cNvSpPr/>
          <p:nvPr/>
        </p:nvSpPr>
        <p:spPr bwMode="auto">
          <a:xfrm flipV="1">
            <a:off x="-4188" y="714377"/>
            <a:ext cx="1588526"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F02337C-6987-4C95-B3B5-E2416758B13F}" type="slidenum">
              <a:rPr lang="de-DE" smtClean="0"/>
              <a:t>‹Nr.›</a:t>
            </a:fld>
            <a:endParaRPr lang="de-DE"/>
          </a:p>
        </p:txBody>
      </p:sp>
    </p:spTree>
    <p:extLst>
      <p:ext uri="{BB962C8B-B14F-4D97-AF65-F5344CB8AC3E}">
        <p14:creationId xmlns:p14="http://schemas.microsoft.com/office/powerpoint/2010/main" val="3901963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5" y="4800600"/>
            <a:ext cx="8915401" cy="566738"/>
          </a:xfrm>
        </p:spPr>
        <p:txBody>
          <a:bodyPr anchor="b">
            <a:normAutofit/>
          </a:bodyPr>
          <a:lstStyle>
            <a:lvl1pPr algn="l">
              <a:defRPr sz="2400" b="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2589215" y="634965"/>
            <a:ext cx="8915401" cy="3854970"/>
          </a:xfrm>
        </p:spPr>
        <p:txBody>
          <a:bodyPr anchor="t">
            <a:normAutofit/>
          </a:bodyPr>
          <a:lstStyle>
            <a:lvl1pPr marL="0" indent="0" algn="ctr">
              <a:buNone/>
              <a:defRPr sz="1600"/>
            </a:lvl1pPr>
            <a:lvl2pPr marL="457211" indent="0">
              <a:buNone/>
              <a:defRPr sz="1600"/>
            </a:lvl2pPr>
            <a:lvl3pPr marL="914422" indent="0">
              <a:buNone/>
              <a:defRPr sz="1600"/>
            </a:lvl3pPr>
            <a:lvl4pPr marL="1371635" indent="0">
              <a:buNone/>
              <a:defRPr sz="1600"/>
            </a:lvl4pPr>
            <a:lvl5pPr marL="1828846" indent="0">
              <a:buNone/>
              <a:defRPr sz="1600"/>
            </a:lvl5pPr>
            <a:lvl6pPr marL="2286057" indent="0">
              <a:buNone/>
              <a:defRPr sz="1600"/>
            </a:lvl6pPr>
            <a:lvl7pPr marL="2743268" indent="0">
              <a:buNone/>
              <a:defRPr sz="1600"/>
            </a:lvl7pPr>
            <a:lvl8pPr marL="3200481" indent="0">
              <a:buNone/>
              <a:defRPr sz="1600"/>
            </a:lvl8pPr>
            <a:lvl9pPr marL="3657692" indent="0">
              <a:buNone/>
              <a:defRPr sz="16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2589215" y="5367338"/>
            <a:ext cx="8915401" cy="493712"/>
          </a:xfrm>
        </p:spPr>
        <p:txBody>
          <a:bodyPr>
            <a:normAutofit/>
          </a:bodyPr>
          <a:lstStyle>
            <a:lvl1pPr marL="0" indent="0">
              <a:buNone/>
              <a:defRPr sz="1200"/>
            </a:lvl1pPr>
            <a:lvl2pPr marL="457211" indent="0">
              <a:buNone/>
              <a:defRPr sz="1200"/>
            </a:lvl2pPr>
            <a:lvl3pPr marL="914422" indent="0">
              <a:buNone/>
              <a:defRPr sz="1001"/>
            </a:lvl3pPr>
            <a:lvl4pPr marL="1371635" indent="0">
              <a:buNone/>
              <a:defRPr sz="900"/>
            </a:lvl4pPr>
            <a:lvl5pPr marL="1828846" indent="0">
              <a:buNone/>
              <a:defRPr sz="900"/>
            </a:lvl5pPr>
            <a:lvl6pPr marL="2286057" indent="0">
              <a:buNone/>
              <a:defRPr sz="900"/>
            </a:lvl6pPr>
            <a:lvl7pPr marL="2743268" indent="0">
              <a:buNone/>
              <a:defRPr sz="900"/>
            </a:lvl7pPr>
            <a:lvl8pPr marL="3200481" indent="0">
              <a:buNone/>
              <a:defRPr sz="900"/>
            </a:lvl8pPr>
            <a:lvl9pPr marL="3657692"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E0870509-527D-42E9-808D-D9B401FAF460}" type="datetimeFigureOut">
              <a:rPr lang="de-DE" smtClean="0"/>
              <a:t>12.01.2022</a:t>
            </a:fld>
            <a:endParaRPr lang="de-DE"/>
          </a:p>
        </p:txBody>
      </p:sp>
      <p:sp>
        <p:nvSpPr>
          <p:cNvPr id="6" name="Footer Placeholder 5"/>
          <p:cNvSpPr>
            <a:spLocks noGrp="1"/>
          </p:cNvSpPr>
          <p:nvPr>
            <p:ph type="ftr" sz="quarter" idx="11"/>
          </p:nvPr>
        </p:nvSpPr>
        <p:spPr/>
        <p:txBody>
          <a:bodyPr/>
          <a:lstStyle/>
          <a:p>
            <a:endParaRPr lang="de-DE"/>
          </a:p>
        </p:txBody>
      </p:sp>
      <p:sp>
        <p:nvSpPr>
          <p:cNvPr id="9" name="Freeform 11"/>
          <p:cNvSpPr/>
          <p:nvPr/>
        </p:nvSpPr>
        <p:spPr bwMode="auto">
          <a:xfrm flipV="1">
            <a:off x="-4188" y="4911727"/>
            <a:ext cx="1588526"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6" y="4983089"/>
            <a:ext cx="779767" cy="365125"/>
          </a:xfrm>
        </p:spPr>
        <p:txBody>
          <a:bodyPr/>
          <a:lstStyle/>
          <a:p>
            <a:fld id="{FF02337C-6987-4C95-B3B5-E2416758B13F}" type="slidenum">
              <a:rPr lang="de-DE" smtClean="0"/>
              <a:t>‹Nr.›</a:t>
            </a:fld>
            <a:endParaRPr lang="de-DE"/>
          </a:p>
        </p:txBody>
      </p:sp>
    </p:spTree>
    <p:extLst>
      <p:ext uri="{BB962C8B-B14F-4D97-AF65-F5344CB8AC3E}">
        <p14:creationId xmlns:p14="http://schemas.microsoft.com/office/powerpoint/2010/main" val="4199121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0"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2" y="-785"/>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6" y="624110"/>
            <a:ext cx="8911687" cy="1280890"/>
          </a:xfrm>
          <a:prstGeom prst="rect">
            <a:avLst/>
          </a:prstGeom>
        </p:spPr>
        <p:txBody>
          <a:bodyPr vert="horz" lIns="91440" tIns="45720" rIns="91440" bIns="45720" rtlCol="0" anchor="t">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2589215" y="2133600"/>
            <a:ext cx="8915401" cy="3886200"/>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0870509-527D-42E9-808D-D9B401FAF460}" type="datetimeFigureOut">
              <a:rPr lang="de-DE" smtClean="0"/>
              <a:t>12.01.2022</a:t>
            </a:fld>
            <a:endParaRPr lang="de-DE"/>
          </a:p>
        </p:txBody>
      </p:sp>
      <p:sp>
        <p:nvSpPr>
          <p:cNvPr id="5" name="Footer Placeholder 4"/>
          <p:cNvSpPr>
            <a:spLocks noGrp="1"/>
          </p:cNvSpPr>
          <p:nvPr>
            <p:ph type="ftr" sz="quarter" idx="3"/>
          </p:nvPr>
        </p:nvSpPr>
        <p:spPr>
          <a:xfrm>
            <a:off x="2589213" y="6135810"/>
            <a:ext cx="761999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bwMode="gray">
          <a:xfrm>
            <a:off x="531816" y="787784"/>
            <a:ext cx="779767" cy="365125"/>
          </a:xfrm>
          <a:prstGeom prst="rect">
            <a:avLst/>
          </a:prstGeom>
        </p:spPr>
        <p:txBody>
          <a:bodyPr vert="horz" lIns="91440" tIns="45720" rIns="91440" bIns="45720" rtlCol="0" anchor="ctr"/>
          <a:lstStyle>
            <a:lvl1pPr algn="r">
              <a:defRPr sz="2000">
                <a:solidFill>
                  <a:srgbClr val="FEFFFF"/>
                </a:solidFill>
              </a:defRPr>
            </a:lvl1pPr>
          </a:lstStyle>
          <a:p>
            <a:fld id="{FF02337C-6987-4C95-B3B5-E2416758B13F}" type="slidenum">
              <a:rPr lang="de-DE" smtClean="0"/>
              <a:t>‹Nr.›</a:t>
            </a:fld>
            <a:endParaRPr lang="de-DE"/>
          </a:p>
        </p:txBody>
      </p:sp>
    </p:spTree>
    <p:extLst>
      <p:ext uri="{BB962C8B-B14F-4D97-AF65-F5344CB8AC3E}">
        <p14:creationId xmlns:p14="http://schemas.microsoft.com/office/powerpoint/2010/main" val="11518488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11"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9" indent="-342909" algn="l" defTabSz="457211" rtl="0" eaLnBrk="1" latinLnBrk="0" hangingPunct="1">
        <a:spcBef>
          <a:spcPts val="1001"/>
        </a:spcBef>
        <a:spcAft>
          <a:spcPts val="0"/>
        </a:spcAft>
        <a:buClr>
          <a:schemeClr val="accent1"/>
        </a:buClr>
        <a:buFont typeface="Wingdings 3" charset="2"/>
        <a:buChar char=""/>
        <a:defRPr sz="1801" kern="1200">
          <a:solidFill>
            <a:schemeClr val="tx1">
              <a:lumMod val="75000"/>
              <a:lumOff val="25000"/>
            </a:schemeClr>
          </a:solidFill>
          <a:latin typeface="+mn-lt"/>
          <a:ea typeface="+mn-ea"/>
          <a:cs typeface="+mn-cs"/>
        </a:defRPr>
      </a:lvl1pPr>
      <a:lvl2pPr marL="742968" indent="-285756" algn="l" defTabSz="457211" rtl="0" eaLnBrk="1" latinLnBrk="0" hangingPunct="1">
        <a:spcBef>
          <a:spcPts val="1001"/>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29" indent="-228607" algn="l" defTabSz="457211" rtl="0" eaLnBrk="1" latinLnBrk="0" hangingPunct="1">
        <a:spcBef>
          <a:spcPts val="1001"/>
        </a:spcBef>
        <a:spcAft>
          <a:spcPts val="0"/>
        </a:spcAft>
        <a:buClr>
          <a:schemeClr val="accent1"/>
        </a:buClr>
        <a:buFont typeface="Wingdings 3" charset="2"/>
        <a:buChar char=""/>
        <a:defRPr sz="1401" kern="1200">
          <a:solidFill>
            <a:schemeClr val="tx1">
              <a:lumMod val="75000"/>
              <a:lumOff val="25000"/>
            </a:schemeClr>
          </a:solidFill>
          <a:latin typeface="+mn-lt"/>
          <a:ea typeface="+mn-ea"/>
          <a:cs typeface="+mn-cs"/>
        </a:defRPr>
      </a:lvl3pPr>
      <a:lvl4pPr marL="1600240" indent="-228607" algn="l" defTabSz="457211" rtl="0" eaLnBrk="1" latinLnBrk="0" hangingPunct="1">
        <a:spcBef>
          <a:spcPts val="1001"/>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53" indent="-228607" algn="l" defTabSz="457211" rtl="0" eaLnBrk="1" latinLnBrk="0" hangingPunct="1">
        <a:spcBef>
          <a:spcPts val="1001"/>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64" indent="-228607" algn="l" defTabSz="457211" rtl="0" eaLnBrk="1" latinLnBrk="0" hangingPunct="1">
        <a:spcBef>
          <a:spcPts val="1001"/>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75" indent="-228607" algn="l" defTabSz="457211" rtl="0" eaLnBrk="1" latinLnBrk="0" hangingPunct="1">
        <a:spcBef>
          <a:spcPts val="1001"/>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86" indent="-228607" algn="l" defTabSz="457211" rtl="0" eaLnBrk="1" latinLnBrk="0" hangingPunct="1">
        <a:spcBef>
          <a:spcPts val="1001"/>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97" indent="-228607" algn="l" defTabSz="457211" rtl="0" eaLnBrk="1" latinLnBrk="0" hangingPunct="1">
        <a:spcBef>
          <a:spcPts val="1001"/>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11" rtl="0" eaLnBrk="1" latinLnBrk="0" hangingPunct="1">
        <a:defRPr sz="1801" kern="1200">
          <a:solidFill>
            <a:schemeClr val="tx1"/>
          </a:solidFill>
          <a:latin typeface="+mn-lt"/>
          <a:ea typeface="+mn-ea"/>
          <a:cs typeface="+mn-cs"/>
        </a:defRPr>
      </a:lvl1pPr>
      <a:lvl2pPr marL="457211" algn="l" defTabSz="457211" rtl="0" eaLnBrk="1" latinLnBrk="0" hangingPunct="1">
        <a:defRPr sz="1801" kern="1200">
          <a:solidFill>
            <a:schemeClr val="tx1"/>
          </a:solidFill>
          <a:latin typeface="+mn-lt"/>
          <a:ea typeface="+mn-ea"/>
          <a:cs typeface="+mn-cs"/>
        </a:defRPr>
      </a:lvl2pPr>
      <a:lvl3pPr marL="914422" algn="l" defTabSz="457211" rtl="0" eaLnBrk="1" latinLnBrk="0" hangingPunct="1">
        <a:defRPr sz="1801" kern="1200">
          <a:solidFill>
            <a:schemeClr val="tx1"/>
          </a:solidFill>
          <a:latin typeface="+mn-lt"/>
          <a:ea typeface="+mn-ea"/>
          <a:cs typeface="+mn-cs"/>
        </a:defRPr>
      </a:lvl3pPr>
      <a:lvl4pPr marL="1371635" algn="l" defTabSz="457211" rtl="0" eaLnBrk="1" latinLnBrk="0" hangingPunct="1">
        <a:defRPr sz="1801" kern="1200">
          <a:solidFill>
            <a:schemeClr val="tx1"/>
          </a:solidFill>
          <a:latin typeface="+mn-lt"/>
          <a:ea typeface="+mn-ea"/>
          <a:cs typeface="+mn-cs"/>
        </a:defRPr>
      </a:lvl4pPr>
      <a:lvl5pPr marL="1828846" algn="l" defTabSz="457211" rtl="0" eaLnBrk="1" latinLnBrk="0" hangingPunct="1">
        <a:defRPr sz="1801" kern="1200">
          <a:solidFill>
            <a:schemeClr val="tx1"/>
          </a:solidFill>
          <a:latin typeface="+mn-lt"/>
          <a:ea typeface="+mn-ea"/>
          <a:cs typeface="+mn-cs"/>
        </a:defRPr>
      </a:lvl5pPr>
      <a:lvl6pPr marL="2286057" algn="l" defTabSz="457211" rtl="0" eaLnBrk="1" latinLnBrk="0" hangingPunct="1">
        <a:defRPr sz="1801" kern="1200">
          <a:solidFill>
            <a:schemeClr val="tx1"/>
          </a:solidFill>
          <a:latin typeface="+mn-lt"/>
          <a:ea typeface="+mn-ea"/>
          <a:cs typeface="+mn-cs"/>
        </a:defRPr>
      </a:lvl6pPr>
      <a:lvl7pPr marL="2743268" algn="l" defTabSz="457211" rtl="0" eaLnBrk="1" latinLnBrk="0" hangingPunct="1">
        <a:defRPr sz="1801" kern="1200">
          <a:solidFill>
            <a:schemeClr val="tx1"/>
          </a:solidFill>
          <a:latin typeface="+mn-lt"/>
          <a:ea typeface="+mn-ea"/>
          <a:cs typeface="+mn-cs"/>
        </a:defRPr>
      </a:lvl7pPr>
      <a:lvl8pPr marL="3200481" algn="l" defTabSz="457211" rtl="0" eaLnBrk="1" latinLnBrk="0" hangingPunct="1">
        <a:defRPr sz="1801" kern="1200">
          <a:solidFill>
            <a:schemeClr val="tx1"/>
          </a:solidFill>
          <a:latin typeface="+mn-lt"/>
          <a:ea typeface="+mn-ea"/>
          <a:cs typeface="+mn-cs"/>
        </a:defRPr>
      </a:lvl8pPr>
      <a:lvl9pPr marL="3657692" algn="l" defTabSz="45721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11.xml"/><Relationship Id="rId1" Type="http://schemas.openxmlformats.org/officeDocument/2006/relationships/slideLayout" Target="../slideLayouts/slideLayout7.xml"/><Relationship Id="rId4" Type="http://schemas.openxmlformats.org/officeDocument/2006/relationships/slide" Target="slide9.xml"/></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slide" Target="slide11.xm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slide" Target="slide14.xml"/><Relationship Id="rId5" Type="http://schemas.microsoft.com/office/2007/relationships/hdphoto" Target="../media/hdphoto6.wdp"/><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slide" Target="slide13.xml"/></Relationships>
</file>

<file path=ppt/slides/_rels/slide1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24.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5.png"/><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slide" Target="slide15.xml"/><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 Target="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19.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slide" Target="slide8.xml"/><Relationship Id="rId1" Type="http://schemas.openxmlformats.org/officeDocument/2006/relationships/slideLayout" Target="../slideLayouts/slideLayout7.xml"/><Relationship Id="rId4" Type="http://schemas.openxmlformats.org/officeDocument/2006/relationships/hyperlink" Target="http://www.klimafolgenonline.com/" TargetMode="Externa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31.png"/><Relationship Id="rId7" Type="http://schemas.openxmlformats.org/officeDocument/2006/relationships/slide" Target="slide20.xm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slide" Target="slide23.xml"/><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2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slide" Target="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slide" Target="slide8.xml"/><Relationship Id="rId5" Type="http://schemas.openxmlformats.org/officeDocument/2006/relationships/slide" Target="slide26.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slide" Target="slide8.xml"/></Relationships>
</file>

<file path=ppt/slides/_rels/slide29.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slide" Target="slide28.xml"/><Relationship Id="rId4" Type="http://schemas.openxmlformats.org/officeDocument/2006/relationships/hyperlink" Target="../../../../../Desktop/Film%20iDiv/Biodiversit&#228;tsforschung.mp4" TargetMode="Externa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slide" Target="slide29.xml"/></Relationships>
</file>

<file path=ppt/slides/_rels/slide31.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slide" Target="slide3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slide" Target="slide5.xml"/><Relationship Id="rId5" Type="http://schemas.openxmlformats.org/officeDocument/2006/relationships/image" Target="../media/image6.png"/><Relationship Id="rId10" Type="http://schemas.openxmlformats.org/officeDocument/2006/relationships/slide" Target="slide4.xml"/><Relationship Id="rId4" Type="http://schemas.microsoft.com/office/2007/relationships/hdphoto" Target="../media/hdphoto1.wdp"/><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slide" Target="slide7.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slide" Target="slide6.xml"/><Relationship Id="rId5" Type="http://schemas.openxmlformats.org/officeDocument/2006/relationships/image" Target="../media/image13.png"/><Relationship Id="rId10" Type="http://schemas.openxmlformats.org/officeDocument/2006/relationships/slide" Target="slide8.xml"/><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 Target="slide15.xml"/><Relationship Id="rId7" Type="http://schemas.openxmlformats.org/officeDocument/2006/relationships/slide" Target="slide2.xml"/><Relationship Id="rId2" Type="http://schemas.openxmlformats.org/officeDocument/2006/relationships/slide" Target="slide9.xml"/><Relationship Id="rId1" Type="http://schemas.openxmlformats.org/officeDocument/2006/relationships/slideLayout" Target="../slideLayouts/slideLayout7.xml"/><Relationship Id="rId6" Type="http://schemas.openxmlformats.org/officeDocument/2006/relationships/slide" Target="slide28.xml"/><Relationship Id="rId5" Type="http://schemas.openxmlformats.org/officeDocument/2006/relationships/slide" Target="slide20.xml"/><Relationship Id="rId4" Type="http://schemas.openxmlformats.org/officeDocument/2006/relationships/slide" Target="slide18.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80976" y="757974"/>
            <a:ext cx="12011026" cy="612139"/>
          </a:xfrm>
          <a:prstGeom prst="rect">
            <a:avLst/>
          </a:prstGeom>
          <a:solidFill>
            <a:schemeClr val="accent6"/>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1" rIns="91440" bIns="45721" numCol="1" spcCol="0" rtlCol="0" fromWordArt="0" anchor="ctr" anchorCtr="0" forceAA="0" compatLnSpc="1">
            <a:prstTxWarp prst="textNoShape">
              <a:avLst/>
            </a:prstTxWarp>
            <a:noAutofit/>
          </a:bodyPr>
          <a:lstStyle/>
          <a:p>
            <a:pPr algn="ctr">
              <a:lnSpc>
                <a:spcPct val="107000"/>
              </a:lnSpc>
              <a:spcAft>
                <a:spcPts val="800"/>
              </a:spcAft>
            </a:pPr>
            <a:r>
              <a:rPr lang="de-DE" sz="4400" b="1" dirty="0">
                <a:latin typeface="Arial" panose="020B0604020202020204" pitchFamily="34" charset="0"/>
                <a:ea typeface="Calibri" panose="020F0502020204030204" pitchFamily="34" charset="0"/>
                <a:cs typeface="Times New Roman" panose="02020603050405020304" pitchFamily="18" charset="0"/>
              </a:rPr>
              <a:t>Biodiversität im Wandel </a:t>
            </a:r>
            <a:endParaRPr lang="de-DE" sz="1801" dirty="0">
              <a:ea typeface="Calibri" panose="020F0502020204030204" pitchFamily="34" charset="0"/>
              <a:cs typeface="Times New Roman" panose="02020603050405020304" pitchFamily="18" charset="0"/>
            </a:endParaRPr>
          </a:p>
        </p:txBody>
      </p:sp>
      <p:sp>
        <p:nvSpPr>
          <p:cNvPr id="5" name="Textfeld 3"/>
          <p:cNvSpPr txBox="1"/>
          <p:nvPr/>
        </p:nvSpPr>
        <p:spPr>
          <a:xfrm>
            <a:off x="3005139" y="4560799"/>
            <a:ext cx="6229349" cy="64389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1" rIns="91440" bIns="45721" numCol="1" spcCol="0" rtlCol="0" fromWordArt="0" anchor="t" anchorCtr="0" forceAA="0" compatLnSpc="1">
            <a:prstTxWarp prst="textNoShape">
              <a:avLst/>
            </a:prstTxWarp>
            <a:noAutofit/>
          </a:bodyPr>
          <a:lstStyle/>
          <a:p>
            <a:pPr algn="ctr">
              <a:lnSpc>
                <a:spcPct val="107000"/>
              </a:lnSpc>
              <a:spcAft>
                <a:spcPts val="800"/>
              </a:spcAft>
            </a:pPr>
            <a:r>
              <a:rPr lang="de-DE" sz="1801" b="1" dirty="0">
                <a:latin typeface="Arial" panose="020B0604020202020204" pitchFamily="34" charset="0"/>
                <a:ea typeface="Calibri" panose="020F0502020204030204" pitchFamily="34" charset="0"/>
                <a:cs typeface="Times New Roman" panose="02020603050405020304" pitchFamily="18" charset="0"/>
              </a:rPr>
              <a:t>Vom Einfluss des Klimawandels auf die biologische Vielfalt der Erde</a:t>
            </a:r>
            <a:endParaRPr lang="de-DE" sz="1401" dirty="0">
              <a:ea typeface="Calibri" panose="020F0502020204030204" pitchFamily="34" charset="0"/>
              <a:cs typeface="Times New Roman" panose="02020603050405020304" pitchFamily="18" charset="0"/>
            </a:endParaRPr>
          </a:p>
        </p:txBody>
      </p:sp>
      <p:sp>
        <p:nvSpPr>
          <p:cNvPr id="6" name="Textfeld 4"/>
          <p:cNvSpPr txBox="1"/>
          <p:nvPr/>
        </p:nvSpPr>
        <p:spPr>
          <a:xfrm>
            <a:off x="3037364" y="6087801"/>
            <a:ext cx="6164898" cy="3384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1" rIns="91440" bIns="45721" numCol="1" spcCol="0" rtlCol="0" fromWordArt="0" anchor="t" anchorCtr="0" forceAA="0" compatLnSpc="1">
            <a:prstTxWarp prst="textNoShape">
              <a:avLst/>
            </a:prstTxWarp>
            <a:noAutofit/>
          </a:bodyPr>
          <a:lstStyle/>
          <a:p>
            <a:pPr algn="ctr">
              <a:lnSpc>
                <a:spcPct val="107000"/>
              </a:lnSpc>
              <a:spcAft>
                <a:spcPts val="800"/>
              </a:spcAft>
            </a:pPr>
            <a:r>
              <a:rPr lang="de-DE" sz="1600" dirty="0">
                <a:latin typeface="Arial" panose="020B0604020202020204" pitchFamily="34" charset="0"/>
                <a:ea typeface="Calibri" panose="020F0502020204030204" pitchFamily="34" charset="0"/>
                <a:cs typeface="Times New Roman" panose="02020603050405020304" pitchFamily="18" charset="0"/>
              </a:rPr>
              <a:t>„In </a:t>
            </a:r>
            <a:r>
              <a:rPr lang="de-DE" sz="1600" dirty="0" err="1">
                <a:latin typeface="Arial" panose="020B0604020202020204" pitchFamily="34" charset="0"/>
                <a:ea typeface="Calibri" panose="020F0502020204030204" pitchFamily="34" charset="0"/>
                <a:cs typeface="Times New Roman" panose="02020603050405020304" pitchFamily="18" charset="0"/>
              </a:rPr>
              <a:t>diversity</a:t>
            </a:r>
            <a:r>
              <a:rPr lang="de-DE" sz="1600" dirty="0">
                <a:latin typeface="Arial" panose="020B0604020202020204" pitchFamily="34" charset="0"/>
                <a:ea typeface="Calibri" panose="020F0502020204030204" pitchFamily="34" charset="0"/>
                <a:cs typeface="Times New Roman" panose="02020603050405020304" pitchFamily="18" charset="0"/>
              </a:rPr>
              <a:t> </a:t>
            </a:r>
            <a:r>
              <a:rPr lang="de-DE" sz="1600" dirty="0" err="1">
                <a:latin typeface="Arial" panose="020B0604020202020204" pitchFamily="34" charset="0"/>
                <a:ea typeface="Calibri" panose="020F0502020204030204" pitchFamily="34" charset="0"/>
                <a:cs typeface="Times New Roman" panose="02020603050405020304" pitchFamily="18" charset="0"/>
              </a:rPr>
              <a:t>there</a:t>
            </a:r>
            <a:r>
              <a:rPr lang="de-DE" sz="1600" dirty="0">
                <a:latin typeface="Arial" panose="020B0604020202020204" pitchFamily="34" charset="0"/>
                <a:ea typeface="Calibri" panose="020F0502020204030204" pitchFamily="34" charset="0"/>
                <a:cs typeface="Times New Roman" panose="02020603050405020304" pitchFamily="18" charset="0"/>
              </a:rPr>
              <a:t> </a:t>
            </a:r>
            <a:r>
              <a:rPr lang="de-DE" sz="1600" dirty="0" err="1">
                <a:latin typeface="Arial" panose="020B0604020202020204" pitchFamily="34" charset="0"/>
                <a:ea typeface="Calibri" panose="020F0502020204030204" pitchFamily="34" charset="0"/>
                <a:cs typeface="Times New Roman" panose="02020603050405020304" pitchFamily="18" charset="0"/>
              </a:rPr>
              <a:t>is</a:t>
            </a:r>
            <a:r>
              <a:rPr lang="de-DE" sz="1600" dirty="0">
                <a:latin typeface="Arial" panose="020B0604020202020204" pitchFamily="34" charset="0"/>
                <a:ea typeface="Calibri" panose="020F0502020204030204" pitchFamily="34" charset="0"/>
                <a:cs typeface="Times New Roman" panose="02020603050405020304" pitchFamily="18" charset="0"/>
              </a:rPr>
              <a:t> </a:t>
            </a:r>
            <a:r>
              <a:rPr lang="de-DE" sz="1600" dirty="0" err="1">
                <a:latin typeface="Arial" panose="020B0604020202020204" pitchFamily="34" charset="0"/>
                <a:ea typeface="Calibri" panose="020F0502020204030204" pitchFamily="34" charset="0"/>
                <a:cs typeface="Times New Roman" panose="02020603050405020304" pitchFamily="18" charset="0"/>
              </a:rPr>
              <a:t>beauty</a:t>
            </a:r>
            <a:r>
              <a:rPr lang="de-DE" sz="1600" dirty="0">
                <a:latin typeface="Arial" panose="020B0604020202020204" pitchFamily="34" charset="0"/>
                <a:ea typeface="Calibri" panose="020F0502020204030204" pitchFamily="34" charset="0"/>
                <a:cs typeface="Times New Roman" panose="02020603050405020304" pitchFamily="18" charset="0"/>
              </a:rPr>
              <a:t> </a:t>
            </a:r>
            <a:r>
              <a:rPr lang="de-DE" sz="1600" dirty="0" err="1">
                <a:latin typeface="Arial" panose="020B0604020202020204" pitchFamily="34" charset="0"/>
                <a:ea typeface="Calibri" panose="020F0502020204030204" pitchFamily="34" charset="0"/>
                <a:cs typeface="Times New Roman" panose="02020603050405020304" pitchFamily="18" charset="0"/>
              </a:rPr>
              <a:t>and</a:t>
            </a:r>
            <a:r>
              <a:rPr lang="de-DE" sz="1600" dirty="0">
                <a:latin typeface="Arial" panose="020B0604020202020204" pitchFamily="34" charset="0"/>
                <a:ea typeface="Calibri" panose="020F0502020204030204" pitchFamily="34" charset="0"/>
                <a:cs typeface="Times New Roman" panose="02020603050405020304" pitchFamily="18" charset="0"/>
              </a:rPr>
              <a:t> </a:t>
            </a:r>
            <a:r>
              <a:rPr lang="de-DE" sz="1600" dirty="0" err="1">
                <a:latin typeface="Arial" panose="020B0604020202020204" pitchFamily="34" charset="0"/>
                <a:ea typeface="Calibri" panose="020F0502020204030204" pitchFamily="34" charset="0"/>
                <a:cs typeface="Times New Roman" panose="02020603050405020304" pitchFamily="18" charset="0"/>
              </a:rPr>
              <a:t>there</a:t>
            </a:r>
            <a:r>
              <a:rPr lang="de-DE" sz="1600" dirty="0">
                <a:latin typeface="Arial" panose="020B0604020202020204" pitchFamily="34" charset="0"/>
                <a:ea typeface="Calibri" panose="020F0502020204030204" pitchFamily="34" charset="0"/>
                <a:cs typeface="Times New Roman" panose="02020603050405020304" pitchFamily="18" charset="0"/>
              </a:rPr>
              <a:t> </a:t>
            </a:r>
            <a:r>
              <a:rPr lang="de-DE" sz="1600" dirty="0" err="1">
                <a:latin typeface="Arial" panose="020B0604020202020204" pitchFamily="34" charset="0"/>
                <a:ea typeface="Calibri" panose="020F0502020204030204" pitchFamily="34" charset="0"/>
                <a:cs typeface="Times New Roman" panose="02020603050405020304" pitchFamily="18" charset="0"/>
              </a:rPr>
              <a:t>is</a:t>
            </a:r>
            <a:r>
              <a:rPr lang="de-DE" sz="1600" dirty="0">
                <a:latin typeface="Arial" panose="020B0604020202020204" pitchFamily="34" charset="0"/>
                <a:ea typeface="Calibri" panose="020F0502020204030204" pitchFamily="34" charset="0"/>
                <a:cs typeface="Times New Roman" panose="02020603050405020304" pitchFamily="18" charset="0"/>
              </a:rPr>
              <a:t> </a:t>
            </a:r>
            <a:r>
              <a:rPr lang="de-DE" sz="1600" dirty="0" err="1" smtClean="0">
                <a:latin typeface="Arial" panose="020B0604020202020204" pitchFamily="34" charset="0"/>
                <a:ea typeface="Calibri" panose="020F0502020204030204" pitchFamily="34" charset="0"/>
                <a:cs typeface="Times New Roman" panose="02020603050405020304" pitchFamily="18" charset="0"/>
              </a:rPr>
              <a:t>strength</a:t>
            </a:r>
            <a:r>
              <a:rPr lang="de-DE" sz="1600" dirty="0" smtClean="0">
                <a:latin typeface="Arial" panose="020B0604020202020204" pitchFamily="34" charset="0"/>
                <a:ea typeface="Calibri" panose="020F0502020204030204" pitchFamily="34" charset="0"/>
                <a:cs typeface="Times New Roman" panose="02020603050405020304" pitchFamily="18" charset="0"/>
              </a:rPr>
              <a:t>.“ </a:t>
            </a:r>
            <a:r>
              <a:rPr lang="de-DE" sz="1600" dirty="0">
                <a:latin typeface="Arial" panose="020B0604020202020204" pitchFamily="34" charset="0"/>
                <a:ea typeface="Calibri" panose="020F0502020204030204" pitchFamily="34" charset="0"/>
                <a:cs typeface="Times New Roman" panose="02020603050405020304" pitchFamily="18" charset="0"/>
              </a:rPr>
              <a:t>(Maya </a:t>
            </a:r>
            <a:r>
              <a:rPr lang="de-DE" sz="1600" dirty="0" err="1">
                <a:latin typeface="Arial" panose="020B0604020202020204" pitchFamily="34" charset="0"/>
                <a:ea typeface="Calibri" panose="020F0502020204030204" pitchFamily="34" charset="0"/>
                <a:cs typeface="Times New Roman" panose="02020603050405020304" pitchFamily="18" charset="0"/>
              </a:rPr>
              <a:t>Angelou</a:t>
            </a:r>
            <a:r>
              <a:rPr lang="de-DE" sz="1600" dirty="0">
                <a:latin typeface="Arial" panose="020B0604020202020204" pitchFamily="34" charset="0"/>
                <a:ea typeface="Calibri" panose="020F0502020204030204" pitchFamily="34" charset="0"/>
                <a:cs typeface="Times New Roman" panose="02020603050405020304" pitchFamily="18" charset="0"/>
              </a:rPr>
              <a:t>)</a:t>
            </a:r>
            <a:endParaRPr lang="de-DE" sz="1401" dirty="0">
              <a:ea typeface="Calibri" panose="020F0502020204030204" pitchFamily="34" charset="0"/>
              <a:cs typeface="Times New Roman" panose="02020603050405020304" pitchFamily="18" charset="0"/>
            </a:endParaRPr>
          </a:p>
        </p:txBody>
      </p:sp>
      <p:pic>
        <p:nvPicPr>
          <p:cNvPr id="7" name="Grafik 6" descr="X:\Schülerlabor\Logo\Logo_groß_farbig.jpg"/>
          <p:cNvPicPr/>
          <p:nvPr/>
        </p:nvPicPr>
        <p:blipFill rotWithShape="1">
          <a:blip r:embed="rId2" cstate="print">
            <a:extLst>
              <a:ext uri="{28A0092B-C50C-407E-A947-70E740481C1C}">
                <a14:useLocalDpi xmlns:a14="http://schemas.microsoft.com/office/drawing/2010/main" val="0"/>
              </a:ext>
            </a:extLst>
          </a:blip>
          <a:srcRect r="6084"/>
          <a:stretch/>
        </p:blipFill>
        <p:spPr bwMode="auto">
          <a:xfrm>
            <a:off x="4956598" y="1647432"/>
            <a:ext cx="2326428" cy="2636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2" name="Textfeld 1"/>
          <p:cNvSpPr txBox="1"/>
          <p:nvPr/>
        </p:nvSpPr>
        <p:spPr>
          <a:xfrm>
            <a:off x="11277601" y="6581001"/>
            <a:ext cx="914399" cy="276999"/>
          </a:xfrm>
          <a:prstGeom prst="rect">
            <a:avLst/>
          </a:prstGeom>
          <a:noFill/>
        </p:spPr>
        <p:txBody>
          <a:bodyPr wrap="square" rtlCol="0">
            <a:spAutoFit/>
          </a:bodyPr>
          <a:lstStyle/>
          <a:p>
            <a:r>
              <a:rPr lang="de-DE" sz="1200" dirty="0" smtClean="0">
                <a:latin typeface="Arial" panose="020B0604020202020204" pitchFamily="34" charset="0"/>
                <a:cs typeface="Arial" panose="020B0604020202020204" pitchFamily="34" charset="0"/>
                <a:hlinkClick r:id="rId3" action="ppaction://hlinksldjump"/>
              </a:rPr>
              <a:t>Los geht‘s</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4739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9982200" y="6562724"/>
            <a:ext cx="2209800" cy="276999"/>
          </a:xfrm>
          <a:prstGeom prst="rect">
            <a:avLst/>
          </a:prstGeom>
          <a:noFill/>
        </p:spPr>
        <p:txBody>
          <a:bodyPr wrap="square" rtlCol="0">
            <a:spAutoFit/>
          </a:bodyPr>
          <a:lstStyle/>
          <a:p>
            <a:r>
              <a:rPr lang="de-DE" sz="1200" dirty="0" smtClean="0">
                <a:latin typeface="Arial" panose="020B0604020202020204" pitchFamily="34" charset="0"/>
                <a:cs typeface="Arial" panose="020B0604020202020204" pitchFamily="34" charset="0"/>
                <a:hlinkClick r:id="rId2" action="ppaction://hlinksldjump"/>
              </a:rPr>
              <a:t>Zum Treibhauseffekt-Schema</a:t>
            </a:r>
            <a:endParaRPr lang="de-DE" sz="1200" dirty="0">
              <a:latin typeface="Arial" panose="020B0604020202020204" pitchFamily="34" charset="0"/>
              <a:cs typeface="Arial" panose="020B0604020202020204" pitchFamily="34" charset="0"/>
            </a:endParaRPr>
          </a:p>
        </p:txBody>
      </p:sp>
      <p:sp>
        <p:nvSpPr>
          <p:cNvPr id="5" name="Rechteck 4"/>
          <p:cNvSpPr/>
          <p:nvPr/>
        </p:nvSpPr>
        <p:spPr>
          <a:xfrm>
            <a:off x="2138362" y="618104"/>
            <a:ext cx="6096000" cy="675954"/>
          </a:xfrm>
          <a:prstGeom prst="rect">
            <a:avLst/>
          </a:prstGeom>
        </p:spPr>
        <p:txBody>
          <a:bodyPr>
            <a:spAutoFit/>
          </a:bodyPr>
          <a:lstStyle/>
          <a:p>
            <a:pPr>
              <a:lnSpc>
                <a:spcPct val="107000"/>
              </a:lnSpc>
              <a:spcAft>
                <a:spcPts val="800"/>
              </a:spcAft>
              <a:tabLst>
                <a:tab pos="1371600" algn="l"/>
              </a:tabLst>
            </a:pPr>
            <a:r>
              <a:rPr lang="de-DE" b="1" u="sng" dirty="0">
                <a:latin typeface="Arial" panose="020B0604020202020204" pitchFamily="34" charset="0"/>
                <a:ea typeface="Calibri" panose="020F0502020204030204" pitchFamily="34" charset="0"/>
                <a:cs typeface="Arial" panose="020B0604020202020204" pitchFamily="34" charset="0"/>
              </a:rPr>
              <a:t>Durchführung </a:t>
            </a:r>
            <a:endParaRPr lang="de-DE" b="1" dirty="0">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de-DE" sz="1200" dirty="0" smtClean="0">
                <a:latin typeface="Arial" panose="020B0604020202020204" pitchFamily="34" charset="0"/>
                <a:ea typeface="Calibri" panose="020F0502020204030204" pitchFamily="34" charset="0"/>
                <a:cs typeface="Arial" panose="020B0604020202020204" pitchFamily="34" charset="0"/>
              </a:rPr>
              <a:t>Bereite </a:t>
            </a:r>
            <a:r>
              <a:rPr lang="de-DE" sz="1200" dirty="0">
                <a:latin typeface="Arial" panose="020B0604020202020204" pitchFamily="34" charset="0"/>
                <a:ea typeface="Calibri" panose="020F0502020204030204" pitchFamily="34" charset="0"/>
                <a:cs typeface="Arial" panose="020B0604020202020204" pitchFamily="34" charset="0"/>
              </a:rPr>
              <a:t>alles so vor, dass es dem folgenden Versuchsaufbau entspricht:</a:t>
            </a:r>
            <a:endParaRPr lang="de-DE" dirty="0">
              <a:latin typeface="Arial" panose="020B0604020202020204" pitchFamily="34" charset="0"/>
              <a:cs typeface="Arial" panose="020B0604020202020204" pitchFamily="34" charset="0"/>
            </a:endParaRPr>
          </a:p>
        </p:txBody>
      </p:sp>
      <p:pic>
        <p:nvPicPr>
          <p:cNvPr id="7" name="Grafik 6"/>
          <p:cNvPicPr/>
          <p:nvPr/>
        </p:nvPicPr>
        <p:blipFill rotWithShape="1">
          <a:blip r:embed="rId3"/>
          <a:srcRect l="4080" t="5416" r="42187" b="22917"/>
          <a:stretch/>
        </p:blipFill>
        <p:spPr>
          <a:xfrm>
            <a:off x="5414962" y="1386887"/>
            <a:ext cx="3138488" cy="2202817"/>
          </a:xfrm>
          <a:prstGeom prst="rect">
            <a:avLst/>
          </a:prstGeom>
          <a:ln>
            <a:solidFill>
              <a:schemeClr val="tx1"/>
            </a:solidFill>
          </a:ln>
        </p:spPr>
      </p:pic>
      <p:sp>
        <p:nvSpPr>
          <p:cNvPr id="8" name="Pfeil nach rechts 7"/>
          <p:cNvSpPr/>
          <p:nvPr/>
        </p:nvSpPr>
        <p:spPr>
          <a:xfrm>
            <a:off x="3062287" y="2242985"/>
            <a:ext cx="2352675" cy="643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Versuchsaufbau</a:t>
            </a:r>
            <a:endParaRPr lang="de-DE" dirty="0"/>
          </a:p>
        </p:txBody>
      </p:sp>
      <p:sp>
        <p:nvSpPr>
          <p:cNvPr id="6" name="Rechteck 5"/>
          <p:cNvSpPr/>
          <p:nvPr/>
        </p:nvSpPr>
        <p:spPr>
          <a:xfrm>
            <a:off x="2138362" y="3606333"/>
            <a:ext cx="7843838" cy="3231654"/>
          </a:xfrm>
          <a:prstGeom prst="rect">
            <a:avLst/>
          </a:prstGeom>
        </p:spPr>
        <p:txBody>
          <a:bodyPr wrap="square">
            <a:spAutoFit/>
          </a:bodyPr>
          <a:lstStyle/>
          <a:p>
            <a:pPr marL="171450" lvl="0" indent="-171450">
              <a:lnSpc>
                <a:spcPct val="150000"/>
              </a:lnSpc>
              <a:spcAft>
                <a:spcPts val="0"/>
              </a:spcAft>
              <a:buFont typeface="Arial" panose="020B0604020202020204" pitchFamily="34" charset="0"/>
              <a:buChar char="•"/>
              <a:tabLst>
                <a:tab pos="1371600" algn="l"/>
              </a:tabLst>
            </a:pPr>
            <a:r>
              <a:rPr lang="de-DE" sz="1200" dirty="0">
                <a:latin typeface="Arial" panose="020B0604020202020204" pitchFamily="34" charset="0"/>
                <a:ea typeface="Calibri" panose="020F0502020204030204" pitchFamily="34" charset="0"/>
                <a:cs typeface="Arial" panose="020B0604020202020204" pitchFamily="34" charset="0"/>
              </a:rPr>
              <a:t>Miss mit dem Oberflächenthermometer die Temperatur beider Seiten des Plexiglases, indem du es auf die Scheibe richtest und auf den großen Knopf drückst. </a:t>
            </a:r>
            <a:r>
              <a:rPr lang="de-DE" sz="1200" b="1" dirty="0">
                <a:latin typeface="Arial" panose="020B0604020202020204" pitchFamily="34" charset="0"/>
                <a:ea typeface="Calibri" panose="020F0502020204030204" pitchFamily="34" charset="0"/>
                <a:cs typeface="Arial" panose="020B0604020202020204" pitchFamily="34" charset="0"/>
              </a:rPr>
              <a:t>Achte dabei darauf, </a:t>
            </a:r>
            <a:r>
              <a:rPr lang="de-DE" sz="1200" dirty="0">
                <a:latin typeface="Arial" panose="020B0604020202020204" pitchFamily="34" charset="0"/>
                <a:ea typeface="Calibri" panose="020F0502020204030204" pitchFamily="34" charset="0"/>
                <a:cs typeface="Arial" panose="020B0604020202020204" pitchFamily="34" charset="0"/>
              </a:rPr>
              <a:t>innerhalb der Markierung zu messen und jeweils etwa einen Finger breit Abstand zum Glas einzuhalten. </a:t>
            </a:r>
            <a:endParaRPr lang="de-DE" sz="1200" dirty="0" smtClean="0">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50000"/>
              </a:lnSpc>
              <a:spcAft>
                <a:spcPts val="0"/>
              </a:spcAft>
              <a:buFont typeface="Arial" panose="020B0604020202020204" pitchFamily="34" charset="0"/>
              <a:buChar char="•"/>
              <a:tabLst>
                <a:tab pos="1371600" algn="l"/>
              </a:tabLst>
            </a:pPr>
            <a:r>
              <a:rPr lang="de-DE" sz="1200" dirty="0" smtClean="0">
                <a:latin typeface="Arial" panose="020B0604020202020204" pitchFamily="34" charset="0"/>
                <a:ea typeface="Calibri" panose="020F0502020204030204" pitchFamily="34" charset="0"/>
                <a:cs typeface="Arial" panose="020B0604020202020204" pitchFamily="34" charset="0"/>
              </a:rPr>
              <a:t>Notiere </a:t>
            </a:r>
            <a:r>
              <a:rPr lang="de-DE" sz="1200" dirty="0">
                <a:latin typeface="Arial" panose="020B0604020202020204" pitchFamily="34" charset="0"/>
                <a:ea typeface="Calibri" panose="020F0502020204030204" pitchFamily="34" charset="0"/>
                <a:cs typeface="Arial" panose="020B0604020202020204" pitchFamily="34" charset="0"/>
              </a:rPr>
              <a:t>die Temperaturen unter „Beobachtung“. </a:t>
            </a:r>
            <a:endParaRPr lang="de-DE" sz="1200" dirty="0" smtClean="0">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50000"/>
              </a:lnSpc>
              <a:spcAft>
                <a:spcPts val="0"/>
              </a:spcAft>
              <a:buFont typeface="Arial" panose="020B0604020202020204" pitchFamily="34" charset="0"/>
              <a:buChar char="•"/>
              <a:tabLst>
                <a:tab pos="1371600" algn="l"/>
              </a:tabLst>
            </a:pPr>
            <a:r>
              <a:rPr lang="de-DE" sz="1200" dirty="0" smtClean="0">
                <a:latin typeface="Arial" panose="020B0604020202020204" pitchFamily="34" charset="0"/>
                <a:ea typeface="Calibri" panose="020F0502020204030204" pitchFamily="34" charset="0"/>
                <a:cs typeface="Arial" panose="020B0604020202020204" pitchFamily="34" charset="0"/>
              </a:rPr>
              <a:t>Schalte </a:t>
            </a:r>
            <a:r>
              <a:rPr lang="de-DE" sz="1200" dirty="0">
                <a:latin typeface="Arial" panose="020B0604020202020204" pitchFamily="34" charset="0"/>
                <a:ea typeface="Calibri" panose="020F0502020204030204" pitchFamily="34" charset="0"/>
                <a:cs typeface="Arial" panose="020B0604020202020204" pitchFamily="34" charset="0"/>
              </a:rPr>
              <a:t>jetzt die Lampe für </a:t>
            </a:r>
            <a:r>
              <a:rPr lang="de-DE" sz="1200" b="1" dirty="0">
                <a:latin typeface="Arial" panose="020B0604020202020204" pitchFamily="34" charset="0"/>
                <a:ea typeface="Calibri" panose="020F0502020204030204" pitchFamily="34" charset="0"/>
                <a:cs typeface="Arial" panose="020B0604020202020204" pitchFamily="34" charset="0"/>
              </a:rPr>
              <a:t>2 Minuten</a:t>
            </a:r>
            <a:r>
              <a:rPr lang="de-DE" sz="1200" dirty="0">
                <a:latin typeface="Arial" panose="020B0604020202020204" pitchFamily="34" charset="0"/>
                <a:ea typeface="Calibri" panose="020F0502020204030204" pitchFamily="34" charset="0"/>
                <a:cs typeface="Arial" panose="020B0604020202020204" pitchFamily="34" charset="0"/>
              </a:rPr>
              <a:t> ein. </a:t>
            </a:r>
            <a:endParaRPr lang="de-DE" sz="1200" dirty="0" smtClean="0">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50000"/>
              </a:lnSpc>
              <a:spcAft>
                <a:spcPts val="0"/>
              </a:spcAft>
              <a:buFont typeface="Arial" panose="020B0604020202020204" pitchFamily="34" charset="0"/>
              <a:buChar char="•"/>
              <a:tabLst>
                <a:tab pos="1371600" algn="l"/>
              </a:tabLst>
            </a:pPr>
            <a:r>
              <a:rPr lang="de-DE" sz="1200" dirty="0" smtClean="0">
                <a:latin typeface="Arial" panose="020B0604020202020204" pitchFamily="34" charset="0"/>
                <a:ea typeface="Calibri" panose="020F0502020204030204" pitchFamily="34" charset="0"/>
                <a:cs typeface="Arial" panose="020B0604020202020204" pitchFamily="34" charset="0"/>
              </a:rPr>
              <a:t>Schalte </a:t>
            </a:r>
            <a:r>
              <a:rPr lang="de-DE" sz="1200" dirty="0">
                <a:latin typeface="Arial" panose="020B0604020202020204" pitchFamily="34" charset="0"/>
                <a:ea typeface="Calibri" panose="020F0502020204030204" pitchFamily="34" charset="0"/>
                <a:cs typeface="Arial" panose="020B0604020202020204" pitchFamily="34" charset="0"/>
              </a:rPr>
              <a:t>sie aus und fühle </a:t>
            </a:r>
            <a:r>
              <a:rPr lang="de-DE" sz="1200" b="1" dirty="0">
                <a:latin typeface="Arial" panose="020B0604020202020204" pitchFamily="34" charset="0"/>
                <a:ea typeface="Calibri" panose="020F0502020204030204" pitchFamily="34" charset="0"/>
                <a:cs typeface="Arial" panose="020B0604020202020204" pitchFamily="34" charset="0"/>
              </a:rPr>
              <a:t>kurz</a:t>
            </a:r>
            <a:r>
              <a:rPr lang="de-DE" sz="1200" dirty="0">
                <a:latin typeface="Arial" panose="020B0604020202020204" pitchFamily="34" charset="0"/>
                <a:ea typeface="Calibri" panose="020F0502020204030204" pitchFamily="34" charset="0"/>
                <a:cs typeface="Arial" panose="020B0604020202020204" pitchFamily="34" charset="0"/>
              </a:rPr>
              <a:t> mit den Händen die Temperatur der bestrahlten Seite im Vergleich zur nicht bestrahlten Seite des Glases. </a:t>
            </a:r>
            <a:endParaRPr lang="de-DE" sz="1200" dirty="0" smtClean="0">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50000"/>
              </a:lnSpc>
              <a:spcAft>
                <a:spcPts val="0"/>
              </a:spcAft>
              <a:buFont typeface="Arial" panose="020B0604020202020204" pitchFamily="34" charset="0"/>
              <a:buChar char="•"/>
              <a:tabLst>
                <a:tab pos="1371600" algn="l"/>
              </a:tabLst>
            </a:pPr>
            <a:r>
              <a:rPr lang="de-DE" sz="1200" dirty="0" smtClean="0">
                <a:latin typeface="Arial" panose="020B0604020202020204" pitchFamily="34" charset="0"/>
                <a:ea typeface="Calibri" panose="020F0502020204030204" pitchFamily="34" charset="0"/>
                <a:cs typeface="Arial" panose="020B0604020202020204" pitchFamily="34" charset="0"/>
              </a:rPr>
              <a:t>Miss </a:t>
            </a:r>
            <a:r>
              <a:rPr lang="de-DE" sz="1200" dirty="0">
                <a:latin typeface="Arial" panose="020B0604020202020204" pitchFamily="34" charset="0"/>
                <a:ea typeface="Calibri" panose="020F0502020204030204" pitchFamily="34" charset="0"/>
                <a:cs typeface="Arial" panose="020B0604020202020204" pitchFamily="34" charset="0"/>
              </a:rPr>
              <a:t>nun die Temperatur, wie oben beschrieben, erneut auf beiden Seiten. </a:t>
            </a:r>
            <a:endParaRPr lang="de-DE" sz="1200" dirty="0" smtClean="0">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50000"/>
              </a:lnSpc>
              <a:spcAft>
                <a:spcPts val="0"/>
              </a:spcAft>
              <a:buFont typeface="Arial" panose="020B0604020202020204" pitchFamily="34" charset="0"/>
              <a:buChar char="•"/>
              <a:tabLst>
                <a:tab pos="1371600" algn="l"/>
              </a:tabLst>
            </a:pPr>
            <a:r>
              <a:rPr lang="de-DE" sz="1200" dirty="0" smtClean="0">
                <a:latin typeface="Arial" panose="020B0604020202020204" pitchFamily="34" charset="0"/>
                <a:ea typeface="Calibri" panose="020F0502020204030204" pitchFamily="34" charset="0"/>
                <a:cs typeface="Arial" panose="020B0604020202020204" pitchFamily="34" charset="0"/>
              </a:rPr>
              <a:t>Notiere </a:t>
            </a:r>
            <a:r>
              <a:rPr lang="de-DE" sz="1200" dirty="0">
                <a:latin typeface="Arial" panose="020B0604020202020204" pitchFamily="34" charset="0"/>
                <a:ea typeface="Calibri" panose="020F0502020204030204" pitchFamily="34" charset="0"/>
                <a:cs typeface="Arial" panose="020B0604020202020204" pitchFamily="34" charset="0"/>
              </a:rPr>
              <a:t>deine Beobachtungen</a:t>
            </a:r>
            <a:r>
              <a:rPr lang="de-DE" sz="1200" dirty="0" smtClean="0">
                <a:latin typeface="Arial" panose="020B0604020202020204" pitchFamily="34" charset="0"/>
                <a:ea typeface="Calibri" panose="020F0502020204030204" pitchFamily="34" charset="0"/>
                <a:cs typeface="Arial" panose="020B0604020202020204" pitchFamily="34" charset="0"/>
              </a:rPr>
              <a:t>.</a:t>
            </a:r>
          </a:p>
          <a:p>
            <a:pPr>
              <a:lnSpc>
                <a:spcPct val="150000"/>
              </a:lnSpc>
              <a:tabLst>
                <a:tab pos="1371600" algn="l"/>
              </a:tabLst>
            </a:pPr>
            <a:endParaRPr lang="de-DE" sz="1400" b="1" dirty="0" smtClean="0">
              <a:latin typeface="Arial" panose="020B0604020202020204" pitchFamily="34" charset="0"/>
              <a:cs typeface="Arial" panose="020B0604020202020204" pitchFamily="34" charset="0"/>
            </a:endParaRPr>
          </a:p>
          <a:p>
            <a:pPr>
              <a:lnSpc>
                <a:spcPct val="150000"/>
              </a:lnSpc>
              <a:tabLst>
                <a:tab pos="1371600" algn="l"/>
              </a:tabLst>
            </a:pPr>
            <a:r>
              <a:rPr lang="de-DE" sz="1400" b="1" dirty="0" smtClean="0">
                <a:latin typeface="Arial" panose="020B0604020202020204" pitchFamily="34" charset="0"/>
                <a:cs typeface="Arial" panose="020B0604020202020204" pitchFamily="34" charset="0"/>
              </a:rPr>
              <a:t>Bearbeite </a:t>
            </a:r>
            <a:r>
              <a:rPr lang="de-DE" sz="1400" b="1" dirty="0">
                <a:latin typeface="Arial" panose="020B0604020202020204" pitchFamily="34" charset="0"/>
                <a:cs typeface="Arial" panose="020B0604020202020204" pitchFamily="34" charset="0"/>
              </a:rPr>
              <a:t>die dazugehörenden Aufgaben im Skript</a:t>
            </a:r>
            <a:r>
              <a:rPr lang="de-DE" sz="1400" b="1" dirty="0" smtClean="0">
                <a:latin typeface="Arial" panose="020B0604020202020204" pitchFamily="34" charset="0"/>
                <a:cs typeface="Arial" panose="020B0604020202020204" pitchFamily="34" charset="0"/>
              </a:rPr>
              <a:t>.</a:t>
            </a:r>
            <a:endParaRPr lang="de-DE" sz="1400" b="1" dirty="0">
              <a:latin typeface="Arial" panose="020B0604020202020204" pitchFamily="34" charset="0"/>
              <a:cs typeface="Arial" panose="020B0604020202020204" pitchFamily="34" charset="0"/>
            </a:endParaRPr>
          </a:p>
        </p:txBody>
      </p:sp>
      <p:sp>
        <p:nvSpPr>
          <p:cNvPr id="10" name="Textfeld 9"/>
          <p:cNvSpPr txBox="1"/>
          <p:nvPr/>
        </p:nvSpPr>
        <p:spPr>
          <a:xfrm>
            <a:off x="200025" y="6562725"/>
            <a:ext cx="65434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4" action="ppaction://hlinksldjump"/>
              </a:rPr>
              <a:t>Zurück</a:t>
            </a:r>
            <a:endParaRPr lang="de-DE" sz="1200" dirty="0">
              <a:latin typeface="Arial" panose="020B0604020202020204" pitchFamily="34" charset="0"/>
              <a:cs typeface="Arial" panose="020B0604020202020204" pitchFamily="34" charset="0"/>
            </a:endParaRPr>
          </a:p>
        </p:txBody>
      </p:sp>
      <p:sp>
        <p:nvSpPr>
          <p:cNvPr id="9" name="Textfeld 325"/>
          <p:cNvSpPr txBox="1"/>
          <p:nvPr/>
        </p:nvSpPr>
        <p:spPr>
          <a:xfrm>
            <a:off x="7547292" y="1708770"/>
            <a:ext cx="888365" cy="304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de-DE" sz="1100">
                <a:effectLst/>
                <a:latin typeface="Arial" panose="020B0604020202020204" pitchFamily="34" charset="0"/>
                <a:ea typeface="Calibri" panose="020F0502020204030204" pitchFamily="34" charset="0"/>
                <a:cs typeface="Times New Roman" panose="02020603050405020304" pitchFamily="18" charset="0"/>
              </a:rPr>
              <a:t>Markierung</a:t>
            </a:r>
            <a:endParaRPr lang="de-DE" sz="1100">
              <a:effectLst/>
              <a:ea typeface="Calibri" panose="020F0502020204030204" pitchFamily="34" charset="0"/>
              <a:cs typeface="Times New Roman" panose="02020603050405020304" pitchFamily="18" charset="0"/>
            </a:endParaRPr>
          </a:p>
        </p:txBody>
      </p:sp>
      <p:cxnSp>
        <p:nvCxnSpPr>
          <p:cNvPr id="11" name="Gerader Verbinder 10"/>
          <p:cNvCxnSpPr/>
          <p:nvPr/>
        </p:nvCxnSpPr>
        <p:spPr>
          <a:xfrm flipV="1">
            <a:off x="7767637" y="1927845"/>
            <a:ext cx="84455" cy="605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961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p:nvPr/>
        </p:nvPicPr>
        <p:blipFill rotWithShape="1">
          <a:blip r:embed="rId2">
            <a:extLst>
              <a:ext uri="{28A0092B-C50C-407E-A947-70E740481C1C}">
                <a14:useLocalDpi xmlns:a14="http://schemas.microsoft.com/office/drawing/2010/main" val="0"/>
              </a:ext>
            </a:extLst>
          </a:blip>
          <a:srcRect t="5334" b="5123"/>
          <a:stretch/>
        </p:blipFill>
        <p:spPr>
          <a:xfrm>
            <a:off x="0" y="506850"/>
            <a:ext cx="12191999" cy="6332100"/>
          </a:xfrm>
          <a:prstGeom prst="rect">
            <a:avLst/>
          </a:prstGeom>
        </p:spPr>
      </p:pic>
      <p:sp>
        <p:nvSpPr>
          <p:cNvPr id="3" name="Legende mit Linie 1 2"/>
          <p:cNvSpPr/>
          <p:nvPr/>
        </p:nvSpPr>
        <p:spPr>
          <a:xfrm>
            <a:off x="179705" y="2701293"/>
            <a:ext cx="1712903" cy="2331458"/>
          </a:xfrm>
          <a:prstGeom prst="borderCallout1">
            <a:avLst>
              <a:gd name="adj1" fmla="val 31456"/>
              <a:gd name="adj2" fmla="val 99771"/>
              <a:gd name="adj3" fmla="val 610"/>
              <a:gd name="adj4" fmla="val 12455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de-DE" sz="1200">
                <a:effectLst/>
                <a:latin typeface="Times New Roman" panose="02020603050405020304" pitchFamily="18" charset="0"/>
                <a:ea typeface="Times New Roman" panose="02020603050405020304" pitchFamily="18" charset="0"/>
              </a:rPr>
              <a:t> </a:t>
            </a:r>
          </a:p>
        </p:txBody>
      </p:sp>
      <p:sp>
        <p:nvSpPr>
          <p:cNvPr id="4" name="Legende mit Linie 1 3"/>
          <p:cNvSpPr/>
          <p:nvPr/>
        </p:nvSpPr>
        <p:spPr>
          <a:xfrm>
            <a:off x="1609691" y="5266848"/>
            <a:ext cx="2836778" cy="1443128"/>
          </a:xfrm>
          <a:prstGeom prst="borderCallout1">
            <a:avLst>
              <a:gd name="adj1" fmla="val 56456"/>
              <a:gd name="adj2" fmla="val 101141"/>
              <a:gd name="adj3" fmla="val 91999"/>
              <a:gd name="adj4" fmla="val 132399"/>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de-DE" sz="1200">
                <a:effectLst/>
                <a:latin typeface="Times New Roman" panose="02020603050405020304" pitchFamily="18" charset="0"/>
                <a:ea typeface="Times New Roman" panose="02020603050405020304" pitchFamily="18" charset="0"/>
              </a:rPr>
              <a:t> </a:t>
            </a:r>
          </a:p>
        </p:txBody>
      </p:sp>
      <p:sp>
        <p:nvSpPr>
          <p:cNvPr id="5" name="Legende mit Linie 1 4"/>
          <p:cNvSpPr/>
          <p:nvPr/>
        </p:nvSpPr>
        <p:spPr>
          <a:xfrm>
            <a:off x="6705599" y="5800725"/>
            <a:ext cx="1995169" cy="909251"/>
          </a:xfrm>
          <a:prstGeom prst="borderCallout1">
            <a:avLst>
              <a:gd name="adj1" fmla="val 62686"/>
              <a:gd name="adj2" fmla="val -1533"/>
              <a:gd name="adj3" fmla="val 61476"/>
              <a:gd name="adj4" fmla="val -32466"/>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de-DE" sz="1200">
                <a:effectLst/>
                <a:latin typeface="Times New Roman" panose="02020603050405020304" pitchFamily="18" charset="0"/>
                <a:ea typeface="Times New Roman" panose="02020603050405020304" pitchFamily="18" charset="0"/>
              </a:rPr>
              <a:t> </a:t>
            </a:r>
          </a:p>
        </p:txBody>
      </p:sp>
      <p:sp>
        <p:nvSpPr>
          <p:cNvPr id="6" name="Legende mit Linie 1 5"/>
          <p:cNvSpPr/>
          <p:nvPr/>
        </p:nvSpPr>
        <p:spPr>
          <a:xfrm>
            <a:off x="8957945" y="1219200"/>
            <a:ext cx="1995806" cy="1054926"/>
          </a:xfrm>
          <a:prstGeom prst="borderCallout1">
            <a:avLst>
              <a:gd name="adj1" fmla="val 99099"/>
              <a:gd name="adj2" fmla="val 606"/>
              <a:gd name="adj3" fmla="val 191165"/>
              <a:gd name="adj4" fmla="val -6192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de-DE" sz="1200">
                <a:effectLst/>
                <a:latin typeface="Times New Roman" panose="02020603050405020304" pitchFamily="18" charset="0"/>
                <a:ea typeface="Times New Roman" panose="02020603050405020304" pitchFamily="18" charset="0"/>
              </a:rPr>
              <a:t> </a:t>
            </a:r>
          </a:p>
        </p:txBody>
      </p:sp>
      <p:sp>
        <p:nvSpPr>
          <p:cNvPr id="7" name="Legende mit Linie 1 6"/>
          <p:cNvSpPr/>
          <p:nvPr/>
        </p:nvSpPr>
        <p:spPr>
          <a:xfrm>
            <a:off x="9695179" y="2879846"/>
            <a:ext cx="2193569" cy="2438983"/>
          </a:xfrm>
          <a:prstGeom prst="borderCallout1">
            <a:avLst>
              <a:gd name="adj1" fmla="val 50933"/>
              <a:gd name="adj2" fmla="val -998"/>
              <a:gd name="adj3" fmla="val 36884"/>
              <a:gd name="adj4" fmla="val -65299"/>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0"/>
              </a:spcAft>
            </a:pPr>
            <a:r>
              <a:rPr lang="de-DE" sz="1200">
                <a:effectLst/>
                <a:latin typeface="Times New Roman" panose="02020603050405020304" pitchFamily="18" charset="0"/>
                <a:ea typeface="Times New Roman" panose="02020603050405020304" pitchFamily="18" charset="0"/>
              </a:rPr>
              <a:t> </a:t>
            </a:r>
          </a:p>
        </p:txBody>
      </p:sp>
      <p:sp>
        <p:nvSpPr>
          <p:cNvPr id="8" name="Rechteck 7"/>
          <p:cNvSpPr/>
          <p:nvPr/>
        </p:nvSpPr>
        <p:spPr>
          <a:xfrm>
            <a:off x="476249" y="45185"/>
            <a:ext cx="11715749" cy="461665"/>
          </a:xfrm>
          <a:prstGeom prst="rect">
            <a:avLst/>
          </a:prstGeom>
        </p:spPr>
        <p:txBody>
          <a:bodyPr wrap="square">
            <a:spAutoFit/>
          </a:bodyPr>
          <a:lstStyle/>
          <a:p>
            <a:r>
              <a:rPr lang="de-DE" sz="1200" b="1" dirty="0" smtClean="0">
                <a:effectLst/>
                <a:latin typeface="Arial" panose="020B0604020202020204" pitchFamily="34" charset="0"/>
                <a:ea typeface="Calibri" panose="020F0502020204030204" pitchFamily="34" charset="0"/>
              </a:rPr>
              <a:t>Im folgenden Schema</a:t>
            </a:r>
            <a:r>
              <a:rPr lang="de-DE" sz="1200" b="1" baseline="30000" dirty="0" smtClean="0">
                <a:effectLst/>
                <a:latin typeface="Arial" panose="020B0604020202020204" pitchFamily="34" charset="0"/>
                <a:ea typeface="Calibri" panose="020F0502020204030204" pitchFamily="34" charset="0"/>
              </a:rPr>
              <a:t>3</a:t>
            </a:r>
            <a:r>
              <a:rPr lang="de-DE" sz="1200" dirty="0" smtClean="0">
                <a:effectLst/>
                <a:latin typeface="Arial" panose="020B0604020202020204" pitchFamily="34" charset="0"/>
                <a:ea typeface="Calibri" panose="020F0502020204030204" pitchFamily="34" charset="0"/>
              </a:rPr>
              <a:t> </a:t>
            </a:r>
            <a:r>
              <a:rPr lang="de-DE" sz="1200" b="1" dirty="0" smtClean="0">
                <a:effectLst/>
                <a:latin typeface="Arial" panose="020B0604020202020204" pitchFamily="34" charset="0"/>
                <a:ea typeface="Calibri" panose="020F0502020204030204" pitchFamily="34" charset="0"/>
              </a:rPr>
              <a:t>ist der Treibhauseffekt vereinfacht dargestellt. Ordne den leeren Kästchen den richtigen Text zu. Die Texte liegen aus. Vergewissere dich anhand einer Musterlösung, dass dein Ergebnis richtig ist, bevor du die Texte </a:t>
            </a:r>
            <a:r>
              <a:rPr lang="de-DE" sz="1200" b="1" dirty="0" smtClean="0">
                <a:latin typeface="Arial" panose="020B0604020202020204" pitchFamily="34" charset="0"/>
                <a:ea typeface="Calibri" panose="020F0502020204030204" pitchFamily="34" charset="0"/>
              </a:rPr>
              <a:t>in dein Skript einklebst.</a:t>
            </a:r>
            <a:endParaRPr lang="de-DE" sz="1200" dirty="0"/>
          </a:p>
        </p:txBody>
      </p:sp>
      <p:sp>
        <p:nvSpPr>
          <p:cNvPr id="10" name="Textfeld 9"/>
          <p:cNvSpPr txBox="1"/>
          <p:nvPr/>
        </p:nvSpPr>
        <p:spPr>
          <a:xfrm>
            <a:off x="10566995" y="6532602"/>
            <a:ext cx="1378904" cy="276999"/>
          </a:xfrm>
          <a:prstGeom prst="rect">
            <a:avLst/>
          </a:prstGeom>
          <a:solidFill>
            <a:schemeClr val="bg1"/>
          </a:solidFill>
        </p:spPr>
        <p:txBody>
          <a:bodyPr wrap="none" rtlCol="0">
            <a:spAutoFit/>
          </a:bodyPr>
          <a:lstStyle/>
          <a:p>
            <a:r>
              <a:rPr lang="de-DE" sz="1200" dirty="0" smtClean="0">
                <a:latin typeface="Arial" panose="020B0604020202020204" pitchFamily="34" charset="0"/>
                <a:cs typeface="Arial" panose="020B0604020202020204" pitchFamily="34" charset="0"/>
                <a:hlinkClick r:id="rId3" action="ppaction://hlinksldjump"/>
              </a:rPr>
              <a:t>Zur Musterlösung</a:t>
            </a:r>
            <a:endParaRPr lang="de-DE" sz="1200" dirty="0">
              <a:latin typeface="Arial" panose="020B0604020202020204" pitchFamily="34" charset="0"/>
              <a:cs typeface="Arial" panose="020B0604020202020204" pitchFamily="34" charset="0"/>
            </a:endParaRPr>
          </a:p>
        </p:txBody>
      </p:sp>
      <p:sp>
        <p:nvSpPr>
          <p:cNvPr id="11" name="Textfeld 10"/>
          <p:cNvSpPr txBox="1"/>
          <p:nvPr/>
        </p:nvSpPr>
        <p:spPr>
          <a:xfrm>
            <a:off x="-19040" y="6581001"/>
            <a:ext cx="654346" cy="276999"/>
          </a:xfrm>
          <a:prstGeom prst="rect">
            <a:avLst/>
          </a:prstGeom>
          <a:solidFill>
            <a:schemeClr val="bg1"/>
          </a:solidFill>
        </p:spPr>
        <p:txBody>
          <a:bodyPr wrap="none" rtlCol="0">
            <a:spAutoFit/>
          </a:bodyPr>
          <a:lstStyle/>
          <a:p>
            <a:r>
              <a:rPr lang="de-DE" sz="1200" dirty="0" smtClean="0">
                <a:latin typeface="Arial" panose="020B0604020202020204" pitchFamily="34" charset="0"/>
                <a:cs typeface="Arial" panose="020B0604020202020204" pitchFamily="34" charset="0"/>
                <a:hlinkClick r:id="rId4" action="ppaction://hlinksldjump"/>
              </a:rPr>
              <a:t>Zurück</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8263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t="5334" b="5123"/>
          <a:stretch/>
        </p:blipFill>
        <p:spPr>
          <a:xfrm>
            <a:off x="0" y="0"/>
            <a:ext cx="12254106" cy="6858000"/>
          </a:xfrm>
          <a:prstGeom prst="rect">
            <a:avLst/>
          </a:prstGeom>
        </p:spPr>
      </p:pic>
      <p:sp>
        <p:nvSpPr>
          <p:cNvPr id="3" name="Legende mit Linie 1 2"/>
          <p:cNvSpPr/>
          <p:nvPr/>
        </p:nvSpPr>
        <p:spPr>
          <a:xfrm>
            <a:off x="120315" y="2538662"/>
            <a:ext cx="2165685" cy="1205565"/>
          </a:xfrm>
          <a:prstGeom prst="borderCallout1">
            <a:avLst>
              <a:gd name="adj1" fmla="val 31456"/>
              <a:gd name="adj2" fmla="val 99771"/>
              <a:gd name="adj3" fmla="val -10121"/>
              <a:gd name="adj4" fmla="val 10784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Arial" panose="020B0604020202020204" pitchFamily="34" charset="0"/>
                <a:cs typeface="Arial" panose="020B0604020202020204" pitchFamily="34" charset="0"/>
              </a:rPr>
              <a:t>Die kurzwellige Strahlung der Sonne gelangt durch die Atmosphäre. Nur ein geringer Teil davon wird reflektiert. Zum Teil wird sie ins Weltall abgestrahlt.</a:t>
            </a:r>
          </a:p>
        </p:txBody>
      </p:sp>
      <p:sp>
        <p:nvSpPr>
          <p:cNvPr id="4" name="Legende mit Linie 1 3"/>
          <p:cNvSpPr/>
          <p:nvPr/>
        </p:nvSpPr>
        <p:spPr>
          <a:xfrm>
            <a:off x="1568919" y="5370897"/>
            <a:ext cx="2327710" cy="1203158"/>
          </a:xfrm>
          <a:prstGeom prst="borderCallout1">
            <a:avLst>
              <a:gd name="adj1" fmla="val 56456"/>
              <a:gd name="adj2" fmla="val 101141"/>
              <a:gd name="adj3" fmla="val 55586"/>
              <a:gd name="adj4" fmla="val 147396"/>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Arial" panose="020B0604020202020204" pitchFamily="34" charset="0"/>
                <a:cs typeface="Arial" panose="020B0604020202020204" pitchFamily="34" charset="0"/>
              </a:rPr>
              <a:t>Ein Teil der kurzwelligen Strahlung wird von der Erdoberfläche reflektiert. Die restliche kurzwellige Strahlung wird absorbiert und erwärmt die Erdoberfläche.</a:t>
            </a:r>
          </a:p>
        </p:txBody>
      </p:sp>
      <p:sp>
        <p:nvSpPr>
          <p:cNvPr id="5" name="Legende mit Linie 1 4"/>
          <p:cNvSpPr/>
          <p:nvPr/>
        </p:nvSpPr>
        <p:spPr>
          <a:xfrm>
            <a:off x="6707207" y="5902695"/>
            <a:ext cx="1799923" cy="772427"/>
          </a:xfrm>
          <a:prstGeom prst="borderCallout1">
            <a:avLst>
              <a:gd name="adj1" fmla="val 62686"/>
              <a:gd name="adj2" fmla="val -1533"/>
              <a:gd name="adj3" fmla="val 59184"/>
              <a:gd name="adj4" fmla="val -4213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smtClean="0">
                <a:solidFill>
                  <a:schemeClr val="tx1"/>
                </a:solidFill>
                <a:latin typeface="Arial" panose="020B0604020202020204" pitchFamily="34" charset="0"/>
                <a:cs typeface="Arial" panose="020B0604020202020204" pitchFamily="34" charset="0"/>
              </a:rPr>
              <a:t>Die warme Erdoberfläche sendet langwellige Wärmestrahlung aus. </a:t>
            </a:r>
            <a:endParaRPr lang="de-DE" sz="1200" dirty="0">
              <a:latin typeface="Arial" panose="020B0604020202020204" pitchFamily="34" charset="0"/>
              <a:cs typeface="Arial" panose="020B0604020202020204" pitchFamily="34" charset="0"/>
            </a:endParaRPr>
          </a:p>
        </p:txBody>
      </p:sp>
      <p:sp>
        <p:nvSpPr>
          <p:cNvPr id="6" name="Legende mit Linie 1 5"/>
          <p:cNvSpPr/>
          <p:nvPr/>
        </p:nvSpPr>
        <p:spPr>
          <a:xfrm>
            <a:off x="8622632" y="779645"/>
            <a:ext cx="1799923" cy="1015719"/>
          </a:xfrm>
          <a:prstGeom prst="borderCallout1">
            <a:avLst>
              <a:gd name="adj1" fmla="val 99099"/>
              <a:gd name="adj2" fmla="val 606"/>
              <a:gd name="adj3" fmla="val 219103"/>
              <a:gd name="adj4" fmla="val -54973"/>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Arial" panose="020B0604020202020204" pitchFamily="34" charset="0"/>
                <a:cs typeface="Arial" panose="020B0604020202020204" pitchFamily="34" charset="0"/>
              </a:rPr>
              <a:t>Die langwellige Strahlung wird zum Teil von den Treibhausgasen absorbiert. </a:t>
            </a:r>
          </a:p>
        </p:txBody>
      </p:sp>
      <p:sp>
        <p:nvSpPr>
          <p:cNvPr id="7" name="Legende mit Linie 1 6"/>
          <p:cNvSpPr/>
          <p:nvPr/>
        </p:nvSpPr>
        <p:spPr>
          <a:xfrm>
            <a:off x="9692640" y="2580073"/>
            <a:ext cx="2388211" cy="1323222"/>
          </a:xfrm>
          <a:prstGeom prst="borderCallout1">
            <a:avLst>
              <a:gd name="adj1" fmla="val 50933"/>
              <a:gd name="adj2" fmla="val -998"/>
              <a:gd name="adj3" fmla="val 78568"/>
              <a:gd name="adj4" fmla="val -58884"/>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Arial" panose="020B0604020202020204" pitchFamily="34" charset="0"/>
                <a:cs typeface="Arial" panose="020B0604020202020204" pitchFamily="34" charset="0"/>
              </a:rPr>
              <a:t>Die von den Treibhausgasen aufgenommene Energie wird als sogenannte „atmosphärische Gegenstrahlung“ (langwellige Wärmestrahlung) wieder auf die Erde zurückgestrahlt</a:t>
            </a:r>
            <a:r>
              <a:rPr lang="de-DE" sz="1200" dirty="0" smtClean="0">
                <a:solidFill>
                  <a:schemeClr val="tx1"/>
                </a:solidFill>
                <a:latin typeface="Arial" panose="020B0604020202020204" pitchFamily="34" charset="0"/>
                <a:cs typeface="Arial" panose="020B0604020202020204" pitchFamily="34" charset="0"/>
              </a:rPr>
              <a:t>.</a:t>
            </a:r>
            <a:endParaRPr lang="de-DE" sz="1200" dirty="0">
              <a:solidFill>
                <a:schemeClr val="tx1"/>
              </a:solidFill>
              <a:latin typeface="Arial" panose="020B0604020202020204" pitchFamily="34" charset="0"/>
              <a:cs typeface="Arial" panose="020B0604020202020204" pitchFamily="34" charset="0"/>
            </a:endParaRPr>
          </a:p>
        </p:txBody>
      </p:sp>
      <p:sp>
        <p:nvSpPr>
          <p:cNvPr id="8" name="Textfeld 7"/>
          <p:cNvSpPr txBox="1"/>
          <p:nvPr/>
        </p:nvSpPr>
        <p:spPr>
          <a:xfrm>
            <a:off x="9692640" y="6536622"/>
            <a:ext cx="2484976" cy="276999"/>
          </a:xfrm>
          <a:prstGeom prst="rect">
            <a:avLst/>
          </a:prstGeom>
          <a:solidFill>
            <a:schemeClr val="bg1"/>
          </a:solidFill>
        </p:spPr>
        <p:txBody>
          <a:bodyPr wrap="none" rtlCol="0">
            <a:spAutoFit/>
          </a:bodyPr>
          <a:lstStyle/>
          <a:p>
            <a:r>
              <a:rPr lang="de-DE" sz="1200" dirty="0" smtClean="0">
                <a:latin typeface="Arial" panose="020B0604020202020204" pitchFamily="34" charset="0"/>
                <a:cs typeface="Arial" panose="020B0604020202020204" pitchFamily="34" charset="0"/>
                <a:hlinkClick r:id="rId3" action="ppaction://hlinksldjump"/>
              </a:rPr>
              <a:t>Der Klimawandel und der Mensch</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969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657350" y="738187"/>
            <a:ext cx="10534650" cy="481013"/>
          </a:xfrm>
          <a:prstGeom prst="rect">
            <a:avLst/>
          </a:prstGeom>
          <a:solidFill>
            <a:schemeClr val="accent6"/>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sz="2800" b="1" dirty="0">
                <a:effectLst/>
                <a:latin typeface="Arial" panose="020B0604020202020204" pitchFamily="34" charset="0"/>
                <a:ea typeface="Calibri" panose="020F0502020204030204" pitchFamily="34" charset="0"/>
                <a:cs typeface="Times New Roman" panose="02020603050405020304" pitchFamily="18" charset="0"/>
              </a:rPr>
              <a:t>Der Klimawandel und der Mensch</a:t>
            </a:r>
            <a:endParaRPr lang="de-DE" sz="2000" dirty="0">
              <a:effectLst/>
              <a:ea typeface="Calibri" panose="020F0502020204030204" pitchFamily="34" charset="0"/>
              <a:cs typeface="Times New Roman" panose="02020603050405020304" pitchFamily="18" charset="0"/>
            </a:endParaRPr>
          </a:p>
        </p:txBody>
      </p:sp>
      <p:sp>
        <p:nvSpPr>
          <p:cNvPr id="3" name="Rechteck 2"/>
          <p:cNvSpPr/>
          <p:nvPr/>
        </p:nvSpPr>
        <p:spPr>
          <a:xfrm>
            <a:off x="2528888" y="4187939"/>
            <a:ext cx="7519988" cy="12377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Der anthropogene Klimawandel</a:t>
            </a:r>
            <a:endParaRPr lang="de-DE" sz="11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Der Mensch hat einen starken Einfluss auf einen sehr wichtigen Faktor des Klimawandels: Die Treibhausgase. Besonders Kohlenstoffdioxid und Methan gelangen vermehrt in die Atmosphäre. Seit der Industrialisierung </a:t>
            </a: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im 20. Jahrhundert steigt </a:t>
            </a:r>
            <a:r>
              <a:rPr lang="de-DE" sz="1200" dirty="0">
                <a:effectLst/>
                <a:latin typeface="Arial" panose="020B0604020202020204" pitchFamily="34" charset="0"/>
                <a:ea typeface="Calibri" panose="020F0502020204030204" pitchFamily="34" charset="0"/>
                <a:cs typeface="Times New Roman" panose="02020603050405020304" pitchFamily="18" charset="0"/>
              </a:rPr>
              <a:t>deren Anteil in relativ kurzer Zeit schneller </a:t>
            </a: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an als zuvor.</a:t>
            </a:r>
            <a:r>
              <a:rPr lang="de-DE" sz="1200" baseline="30000" dirty="0" smtClean="0">
                <a:effectLst/>
                <a:latin typeface="Arial" panose="020B0604020202020204" pitchFamily="34" charset="0"/>
                <a:ea typeface="Calibri" panose="020F0502020204030204" pitchFamily="34" charset="0"/>
                <a:cs typeface="Times New Roman" panose="02020603050405020304" pitchFamily="18" charset="0"/>
              </a:rPr>
              <a:t>3</a:t>
            </a: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 </a:t>
            </a:r>
            <a:r>
              <a:rPr lang="de-DE" sz="1200" dirty="0">
                <a:effectLst/>
                <a:latin typeface="Arial" panose="020B0604020202020204" pitchFamily="34" charset="0"/>
                <a:ea typeface="Calibri" panose="020F0502020204030204" pitchFamily="34" charset="0"/>
                <a:cs typeface="Times New Roman" panose="02020603050405020304" pitchFamily="18" charset="0"/>
              </a:rPr>
              <a:t>Dies hat weitreichende Folgen für den Klimawandel und damit auch für die Biodiversität.</a:t>
            </a:r>
            <a:endParaRPr lang="de-DE" sz="1100" dirty="0">
              <a:effectLst/>
              <a:ea typeface="Calibri" panose="020F0502020204030204" pitchFamily="34" charset="0"/>
              <a:cs typeface="Times New Roman" panose="02020603050405020304" pitchFamily="18" charset="0"/>
            </a:endParaRPr>
          </a:p>
        </p:txBody>
      </p:sp>
      <p:pic>
        <p:nvPicPr>
          <p:cNvPr id="4" name="Grafik 3" descr="Erde, Globus, Welt, Amerika, Geographie, Planeten"/>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419475" y="1823223"/>
            <a:ext cx="1305877" cy="1215072"/>
          </a:xfrm>
          <a:prstGeom prst="rect">
            <a:avLst/>
          </a:prstGeom>
          <a:noFill/>
          <a:ln>
            <a:noFill/>
          </a:ln>
        </p:spPr>
      </p:pic>
      <p:pic>
        <p:nvPicPr>
          <p:cNvPr id="5" name="Grafik 4" descr="Saturn, Planeten, Saturn Ringe, Astronomie, Himmlische"/>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549832" y="2430759"/>
            <a:ext cx="2267903" cy="1215072"/>
          </a:xfrm>
          <a:prstGeom prst="rect">
            <a:avLst/>
          </a:prstGeom>
          <a:noFill/>
          <a:ln>
            <a:noFill/>
          </a:ln>
        </p:spPr>
      </p:pic>
      <p:sp>
        <p:nvSpPr>
          <p:cNvPr id="6" name="Abgerundete rechteckige Legende 5"/>
          <p:cNvSpPr/>
          <p:nvPr/>
        </p:nvSpPr>
        <p:spPr>
          <a:xfrm>
            <a:off x="5082857" y="1622583"/>
            <a:ext cx="2057400" cy="488315"/>
          </a:xfrm>
          <a:prstGeom prst="wedgeRoundRectCallout">
            <a:avLst>
              <a:gd name="adj1" fmla="val -64814"/>
              <a:gd name="adj2" fmla="val 82006"/>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sz="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Mir geht’s schlecht, ich habe Mensch!</a:t>
            </a:r>
            <a:endParaRPr lang="de-DE" sz="1100">
              <a:effectLst/>
              <a:ea typeface="Calibri" panose="020F0502020204030204" pitchFamily="34" charset="0"/>
              <a:cs typeface="Times New Roman" panose="02020603050405020304" pitchFamily="18" charset="0"/>
            </a:endParaRPr>
          </a:p>
        </p:txBody>
      </p:sp>
      <p:sp>
        <p:nvSpPr>
          <p:cNvPr id="7" name="Abgerundete rechteckige Legende 6"/>
          <p:cNvSpPr/>
          <p:nvPr/>
        </p:nvSpPr>
        <p:spPr>
          <a:xfrm>
            <a:off x="4901882" y="3060519"/>
            <a:ext cx="2743200" cy="523875"/>
          </a:xfrm>
          <a:prstGeom prst="wedgeRoundRectCallout">
            <a:avLst>
              <a:gd name="adj1" fmla="val 71644"/>
              <a:gd name="adj2" fmla="val -34358"/>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sz="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Mach dir keine Sorgen, das hatte ich auch mal. Das geht wieder weg!</a:t>
            </a:r>
            <a:endParaRPr lang="de-DE" sz="1100">
              <a:effectLst/>
              <a:ea typeface="Calibri" panose="020F0502020204030204" pitchFamily="34" charset="0"/>
              <a:cs typeface="Times New Roman" panose="02020603050405020304" pitchFamily="18" charset="0"/>
            </a:endParaRPr>
          </a:p>
        </p:txBody>
      </p:sp>
      <p:sp>
        <p:nvSpPr>
          <p:cNvPr id="8" name="Textfeld 7"/>
          <p:cNvSpPr txBox="1"/>
          <p:nvPr/>
        </p:nvSpPr>
        <p:spPr>
          <a:xfrm>
            <a:off x="10949352" y="6569192"/>
            <a:ext cx="1242648"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6" action="ppaction://hlinksldjump"/>
              </a:rPr>
              <a:t>Zum Diagramm</a:t>
            </a:r>
            <a:endParaRPr lang="de-DE" sz="1200" dirty="0">
              <a:latin typeface="Arial" panose="020B0604020202020204" pitchFamily="34" charset="0"/>
              <a:cs typeface="Arial" panose="020B0604020202020204" pitchFamily="34" charset="0"/>
            </a:endParaRPr>
          </a:p>
        </p:txBody>
      </p:sp>
      <p:sp>
        <p:nvSpPr>
          <p:cNvPr id="9" name="Textfeld 8"/>
          <p:cNvSpPr txBox="1"/>
          <p:nvPr/>
        </p:nvSpPr>
        <p:spPr>
          <a:xfrm>
            <a:off x="195262" y="6569192"/>
            <a:ext cx="65434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7" action="ppaction://hlinksldjump"/>
              </a:rPr>
              <a:t>Zurück</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3993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https://upload.wikimedia.org/wikipedia/commons/thumb/e/e5/Mauna_Loa_CO2_monthly_mean_concentration_DE.svg/708px-Mauna_Loa_CO2_monthly_mean_concentration_DE.svg.png"/>
          <p:cNvPicPr/>
          <p:nvPr/>
        </p:nvPicPr>
        <p:blipFill>
          <a:blip r:embed="rId2">
            <a:extLst>
              <a:ext uri="{28A0092B-C50C-407E-A947-70E740481C1C}">
                <a14:useLocalDpi xmlns:a14="http://schemas.microsoft.com/office/drawing/2010/main" val="0"/>
              </a:ext>
            </a:extLst>
          </a:blip>
          <a:srcRect/>
          <a:stretch>
            <a:fillRect/>
          </a:stretch>
        </p:blipFill>
        <p:spPr bwMode="auto">
          <a:xfrm>
            <a:off x="4394518" y="1619251"/>
            <a:ext cx="5501958" cy="5111544"/>
          </a:xfrm>
          <a:prstGeom prst="rect">
            <a:avLst/>
          </a:prstGeom>
          <a:noFill/>
          <a:ln>
            <a:solidFill>
              <a:schemeClr val="tx1"/>
            </a:solidFill>
          </a:ln>
        </p:spPr>
      </p:pic>
      <p:sp>
        <p:nvSpPr>
          <p:cNvPr id="14" name="Abgerundete rechteckige Legende 13"/>
          <p:cNvSpPr/>
          <p:nvPr/>
        </p:nvSpPr>
        <p:spPr>
          <a:xfrm>
            <a:off x="1568132" y="2368667"/>
            <a:ext cx="2826385" cy="666750"/>
          </a:xfrm>
          <a:prstGeom prst="wedgeRoundRectCallout">
            <a:avLst>
              <a:gd name="adj1" fmla="val 71802"/>
              <a:gd name="adj2" fmla="val -25768"/>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Die Schwankungen kommen durch jahreszeitlich bedingte Unterschiede der CO</a:t>
            </a:r>
            <a:r>
              <a:rPr lang="de-DE" sz="1100" baseline="-25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r>
              <a:rPr lang="de-DE"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Aufnahme von Pflanzen zustande.</a:t>
            </a:r>
            <a:endParaRPr lang="de-DE" sz="1100" dirty="0">
              <a:effectLst/>
              <a:ea typeface="Calibri" panose="020F0502020204030204" pitchFamily="34" charset="0"/>
              <a:cs typeface="Times New Roman" panose="02020603050405020304" pitchFamily="18" charset="0"/>
            </a:endParaRPr>
          </a:p>
        </p:txBody>
      </p:sp>
      <p:sp>
        <p:nvSpPr>
          <p:cNvPr id="15" name="Rechteck 14"/>
          <p:cNvSpPr/>
          <p:nvPr/>
        </p:nvSpPr>
        <p:spPr>
          <a:xfrm>
            <a:off x="3133722" y="704245"/>
            <a:ext cx="7715249" cy="738664"/>
          </a:xfrm>
          <a:prstGeom prst="rect">
            <a:avLst/>
          </a:prstGeom>
        </p:spPr>
        <p:txBody>
          <a:bodyPr wrap="square">
            <a:spAutoFit/>
          </a:bodyPr>
          <a:lstStyle/>
          <a:p>
            <a:pPr algn="ctr"/>
            <a:r>
              <a:rPr lang="de-DE" sz="1400" b="1" dirty="0" smtClean="0">
                <a:effectLst/>
                <a:latin typeface="Arial" panose="020B0604020202020204" pitchFamily="34" charset="0"/>
                <a:ea typeface="Calibri" panose="020F0502020204030204" pitchFamily="34" charset="0"/>
              </a:rPr>
              <a:t>Schätze mit Hilfe des Diagramms ab, wann sich der CO</a:t>
            </a:r>
            <a:r>
              <a:rPr lang="de-DE" sz="1400" b="1" baseline="-25000" dirty="0" smtClean="0">
                <a:effectLst/>
                <a:latin typeface="Arial" panose="020B0604020202020204" pitchFamily="34" charset="0"/>
                <a:ea typeface="Calibri" panose="020F0502020204030204" pitchFamily="34" charset="0"/>
              </a:rPr>
              <a:t>2</a:t>
            </a:r>
            <a:r>
              <a:rPr lang="de-DE" sz="1400" b="1" dirty="0" smtClean="0">
                <a:effectLst/>
                <a:latin typeface="Arial" panose="020B0604020202020204" pitchFamily="34" charset="0"/>
                <a:ea typeface="Calibri" panose="020F0502020204030204" pitchFamily="34" charset="0"/>
              </a:rPr>
              <a:t>-Anteil in trockener Luft der Atmosphäre von 280 µ</a:t>
            </a:r>
            <a:r>
              <a:rPr lang="de-DE" sz="1400" b="1" dirty="0" err="1" smtClean="0">
                <a:effectLst/>
                <a:latin typeface="Arial" panose="020B0604020202020204" pitchFamily="34" charset="0"/>
                <a:ea typeface="Calibri" panose="020F0502020204030204" pitchFamily="34" charset="0"/>
              </a:rPr>
              <a:t>mol</a:t>
            </a:r>
            <a:r>
              <a:rPr lang="de-DE" sz="1400" b="1" dirty="0" smtClean="0">
                <a:effectLst/>
                <a:latin typeface="Arial" panose="020B0604020202020204" pitchFamily="34" charset="0"/>
                <a:ea typeface="Calibri" panose="020F0502020204030204" pitchFamily="34" charset="0"/>
              </a:rPr>
              <a:t>/</a:t>
            </a:r>
            <a:r>
              <a:rPr lang="de-DE" sz="1400" b="1" dirty="0" err="1" smtClean="0">
                <a:effectLst/>
                <a:latin typeface="Arial" panose="020B0604020202020204" pitchFamily="34" charset="0"/>
                <a:ea typeface="Calibri" panose="020F0502020204030204" pitchFamily="34" charset="0"/>
              </a:rPr>
              <a:t>mol</a:t>
            </a:r>
            <a:r>
              <a:rPr lang="de-DE" sz="1400" b="1" dirty="0" smtClean="0">
                <a:effectLst/>
                <a:latin typeface="Arial" panose="020B0604020202020204" pitchFamily="34" charset="0"/>
                <a:ea typeface="Calibri" panose="020F0502020204030204" pitchFamily="34" charset="0"/>
              </a:rPr>
              <a:t> (vor der Industrialisierung) auf 560 µ</a:t>
            </a:r>
            <a:r>
              <a:rPr lang="de-DE" sz="1400" b="1" dirty="0" err="1" smtClean="0">
                <a:effectLst/>
                <a:latin typeface="Arial" panose="020B0604020202020204" pitchFamily="34" charset="0"/>
                <a:ea typeface="Calibri" panose="020F0502020204030204" pitchFamily="34" charset="0"/>
              </a:rPr>
              <a:t>mol</a:t>
            </a:r>
            <a:r>
              <a:rPr lang="de-DE" sz="1400" b="1" dirty="0" smtClean="0">
                <a:effectLst/>
                <a:latin typeface="Arial" panose="020B0604020202020204" pitchFamily="34" charset="0"/>
                <a:ea typeface="Calibri" panose="020F0502020204030204" pitchFamily="34" charset="0"/>
              </a:rPr>
              <a:t>/</a:t>
            </a:r>
            <a:r>
              <a:rPr lang="de-DE" sz="1400" b="1" dirty="0" err="1" smtClean="0">
                <a:effectLst/>
                <a:latin typeface="Arial" panose="020B0604020202020204" pitchFamily="34" charset="0"/>
                <a:ea typeface="Calibri" panose="020F0502020204030204" pitchFamily="34" charset="0"/>
              </a:rPr>
              <a:t>mol</a:t>
            </a:r>
            <a:r>
              <a:rPr lang="de-DE" sz="1400" b="1" dirty="0" smtClean="0">
                <a:effectLst/>
                <a:latin typeface="Arial" panose="020B0604020202020204" pitchFamily="34" charset="0"/>
                <a:ea typeface="Calibri" panose="020F0502020204030204" pitchFamily="34" charset="0"/>
              </a:rPr>
              <a:t> verdoppelt haben wird. Notiere deine Schätzung im Skript. </a:t>
            </a:r>
            <a:endParaRPr lang="de-DE" sz="1400" dirty="0"/>
          </a:p>
        </p:txBody>
      </p:sp>
      <p:sp>
        <p:nvSpPr>
          <p:cNvPr id="16" name="Rechteck 15"/>
          <p:cNvSpPr/>
          <p:nvPr/>
        </p:nvSpPr>
        <p:spPr>
          <a:xfrm>
            <a:off x="1956117" y="5846781"/>
            <a:ext cx="2438400" cy="877869"/>
          </a:xfrm>
          <a:prstGeom prst="rect">
            <a:avLst/>
          </a:prstGeom>
        </p:spPr>
        <p:txBody>
          <a:bodyPr wrap="square">
            <a:spAutoFit/>
          </a:bodyPr>
          <a:lstStyle/>
          <a:p>
            <a:pPr>
              <a:lnSpc>
                <a:spcPct val="107000"/>
              </a:lnSpc>
              <a:spcAft>
                <a:spcPts val="800"/>
              </a:spcAft>
            </a:pPr>
            <a:r>
              <a:rPr lang="de-DE" sz="600" kern="1800" dirty="0" err="1" smtClean="0">
                <a:effectLst/>
                <a:latin typeface="Arial" panose="020B0604020202020204" pitchFamily="34" charset="0"/>
                <a:ea typeface="Times New Roman" panose="02020603050405020304" pitchFamily="18" charset="0"/>
                <a:cs typeface="Times New Roman" panose="02020603050405020304" pitchFamily="18" charset="0"/>
              </a:rPr>
              <a:t>Mauna</a:t>
            </a:r>
            <a:r>
              <a:rPr lang="de-DE" sz="600" kern="1800"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de-DE" sz="600" kern="1800" dirty="0" err="1" smtClean="0">
                <a:effectLst/>
                <a:latin typeface="Arial" panose="020B0604020202020204" pitchFamily="34" charset="0"/>
                <a:ea typeface="Times New Roman" panose="02020603050405020304" pitchFamily="18" charset="0"/>
                <a:cs typeface="Times New Roman" panose="02020603050405020304" pitchFamily="18" charset="0"/>
              </a:rPr>
              <a:t>Loa</a:t>
            </a:r>
            <a:r>
              <a:rPr lang="de-DE" sz="600" kern="1800" dirty="0" smtClean="0">
                <a:effectLst/>
                <a:latin typeface="Arial" panose="020B0604020202020204" pitchFamily="34" charset="0"/>
                <a:ea typeface="Times New Roman" panose="02020603050405020304" pitchFamily="18" charset="0"/>
                <a:cs typeface="Times New Roman" panose="02020603050405020304" pitchFamily="18" charset="0"/>
              </a:rPr>
              <a:t> CO2 </a:t>
            </a:r>
            <a:r>
              <a:rPr lang="de-DE" sz="600" kern="1800" dirty="0" err="1" smtClean="0">
                <a:effectLst/>
                <a:latin typeface="Arial" panose="020B0604020202020204" pitchFamily="34" charset="0"/>
                <a:ea typeface="Times New Roman" panose="02020603050405020304" pitchFamily="18" charset="0"/>
                <a:cs typeface="Times New Roman" panose="02020603050405020304" pitchFamily="18" charset="0"/>
              </a:rPr>
              <a:t>monthly</a:t>
            </a:r>
            <a:r>
              <a:rPr lang="de-DE" sz="600" kern="1800"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de-DE" sz="600" kern="1800" dirty="0" err="1" smtClean="0">
                <a:effectLst/>
                <a:latin typeface="Arial" panose="020B0604020202020204" pitchFamily="34" charset="0"/>
                <a:ea typeface="Times New Roman" panose="02020603050405020304" pitchFamily="18" charset="0"/>
                <a:cs typeface="Times New Roman" panose="02020603050405020304" pitchFamily="18" charset="0"/>
              </a:rPr>
              <a:t>mean</a:t>
            </a:r>
            <a:r>
              <a:rPr lang="de-DE" sz="600" kern="1800"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de-DE" sz="600" kern="1800" dirty="0" err="1" smtClean="0">
                <a:effectLst/>
                <a:latin typeface="Arial" panose="020B0604020202020204" pitchFamily="34" charset="0"/>
                <a:ea typeface="Times New Roman" panose="02020603050405020304" pitchFamily="18" charset="0"/>
                <a:cs typeface="Times New Roman" panose="02020603050405020304" pitchFamily="18" charset="0"/>
              </a:rPr>
              <a:t>concentration</a:t>
            </a:r>
            <a:r>
              <a:rPr lang="de-DE" sz="600" kern="1800" dirty="0" smtClean="0">
                <a:effectLst/>
                <a:latin typeface="Arial" panose="020B0604020202020204" pitchFamily="34" charset="0"/>
                <a:ea typeface="Times New Roman" panose="02020603050405020304" pitchFamily="18" charset="0"/>
                <a:cs typeface="Times New Roman" panose="02020603050405020304" pitchFamily="18" charset="0"/>
              </a:rPr>
              <a:t> DE, </a:t>
            </a:r>
            <a:r>
              <a:rPr lang="de-DE" sz="600" kern="1800" dirty="0" err="1" smtClean="0">
                <a:effectLst/>
                <a:latin typeface="Arial" panose="020B0604020202020204" pitchFamily="34" charset="0"/>
                <a:ea typeface="Times New Roman" panose="02020603050405020304" pitchFamily="18" charset="0"/>
                <a:cs typeface="Times New Roman" panose="02020603050405020304" pitchFamily="18" charset="0"/>
              </a:rPr>
              <a:t>by</a:t>
            </a:r>
            <a:r>
              <a:rPr lang="de-DE" sz="600" kern="1800"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de-DE" sz="600" dirty="0" smtClean="0">
                <a:effectLst/>
                <a:latin typeface="Arial" panose="020B0604020202020204" pitchFamily="34" charset="0"/>
                <a:ea typeface="Calibri" panose="020F0502020204030204" pitchFamily="34" charset="0"/>
                <a:cs typeface="Times New Roman" panose="02020603050405020304" pitchFamily="18" charset="0"/>
              </a:rPr>
              <a:t>Dr. Pieter Tans, </a:t>
            </a:r>
            <a:r>
              <a:rPr lang="de-DE" sz="600" u="sng" dirty="0" smtClean="0">
                <a:solidFill>
                  <a:srgbClr val="0563C1"/>
                </a:solidFill>
                <a:effectLst/>
                <a:latin typeface="Arial" panose="020B0604020202020204" pitchFamily="34" charset="0"/>
                <a:ea typeface="Calibri" panose="020F0502020204030204" pitchFamily="34" charset="0"/>
                <a:cs typeface="Times New Roman" panose="02020603050405020304" pitchFamily="18" charset="0"/>
              </a:rPr>
              <a:t>NOAA/ESRL</a:t>
            </a:r>
            <a:r>
              <a:rPr lang="de-DE" sz="600" dirty="0" smtClean="0">
                <a:effectLst/>
                <a:latin typeface="Arial" panose="020B0604020202020204" pitchFamily="34" charset="0"/>
                <a:ea typeface="Calibri" panose="020F0502020204030204" pitchFamily="34" charset="0"/>
                <a:cs typeface="Times New Roman" panose="02020603050405020304" pitchFamily="18" charset="0"/>
              </a:rPr>
              <a:t> </a:t>
            </a:r>
            <a:r>
              <a:rPr lang="de-DE" sz="600" dirty="0" err="1" smtClean="0">
                <a:effectLst/>
                <a:latin typeface="Arial" panose="020B0604020202020204" pitchFamily="34" charset="0"/>
                <a:ea typeface="Calibri" panose="020F0502020204030204" pitchFamily="34" charset="0"/>
                <a:cs typeface="Times New Roman" panose="02020603050405020304" pitchFamily="18" charset="0"/>
              </a:rPr>
              <a:t>and</a:t>
            </a:r>
            <a:r>
              <a:rPr lang="de-DE" sz="600" dirty="0" smtClean="0">
                <a:effectLst/>
                <a:latin typeface="Arial" panose="020B0604020202020204" pitchFamily="34" charset="0"/>
                <a:ea typeface="Calibri" panose="020F0502020204030204" pitchFamily="34" charset="0"/>
                <a:cs typeface="Times New Roman" panose="02020603050405020304" pitchFamily="18" charset="0"/>
              </a:rPr>
              <a:t> Dr. </a:t>
            </a:r>
            <a:r>
              <a:rPr lang="de-DE" sz="600" u="sng" dirty="0" smtClean="0">
                <a:solidFill>
                  <a:srgbClr val="0563C1"/>
                </a:solidFill>
                <a:effectLst/>
                <a:latin typeface="Arial" panose="020B0604020202020204" pitchFamily="34" charset="0"/>
                <a:ea typeface="Calibri" panose="020F0502020204030204" pitchFamily="34" charset="0"/>
                <a:cs typeface="Times New Roman" panose="02020603050405020304" pitchFamily="18" charset="0"/>
              </a:rPr>
              <a:t>Ralph </a:t>
            </a:r>
            <a:r>
              <a:rPr lang="de-DE" sz="600" u="sng" dirty="0" err="1" smtClean="0">
                <a:solidFill>
                  <a:srgbClr val="0563C1"/>
                </a:solidFill>
                <a:effectLst/>
                <a:latin typeface="Arial" panose="020B0604020202020204" pitchFamily="34" charset="0"/>
                <a:ea typeface="Calibri" panose="020F0502020204030204" pitchFamily="34" charset="0"/>
                <a:cs typeface="Times New Roman" panose="02020603050405020304" pitchFamily="18" charset="0"/>
              </a:rPr>
              <a:t>Keeling</a:t>
            </a:r>
            <a:r>
              <a:rPr lang="de-DE" sz="600" dirty="0" smtClean="0">
                <a:effectLst/>
                <a:latin typeface="Arial" panose="020B0604020202020204" pitchFamily="34" charset="0"/>
                <a:ea typeface="Calibri" panose="020F0502020204030204" pitchFamily="34" charset="0"/>
                <a:cs typeface="Times New Roman" panose="02020603050405020304" pitchFamily="18" charset="0"/>
              </a:rPr>
              <a:t>, </a:t>
            </a:r>
            <a:r>
              <a:rPr lang="de-DE" sz="600" u="sng" dirty="0" smtClean="0">
                <a:solidFill>
                  <a:srgbClr val="0563C1"/>
                </a:solidFill>
                <a:effectLst/>
                <a:latin typeface="Arial" panose="020B0604020202020204" pitchFamily="34" charset="0"/>
                <a:ea typeface="Calibri" panose="020F0502020204030204" pitchFamily="34" charset="0"/>
                <a:cs typeface="Times New Roman" panose="02020603050405020304" pitchFamily="18" charset="0"/>
              </a:rPr>
              <a:t>Scripps Institution </a:t>
            </a:r>
            <a:r>
              <a:rPr lang="de-DE" sz="600" u="sng" dirty="0" err="1" smtClean="0">
                <a:solidFill>
                  <a:srgbClr val="0563C1"/>
                </a:solidFill>
                <a:effectLst/>
                <a:latin typeface="Arial" panose="020B0604020202020204" pitchFamily="34" charset="0"/>
                <a:ea typeface="Calibri" panose="020F0502020204030204" pitchFamily="34" charset="0"/>
                <a:cs typeface="Times New Roman" panose="02020603050405020304" pitchFamily="18" charset="0"/>
              </a:rPr>
              <a:t>of</a:t>
            </a:r>
            <a:r>
              <a:rPr lang="de-DE" sz="600" u="sng" dirty="0" smtClean="0">
                <a:solidFill>
                  <a:srgbClr val="0563C1"/>
                </a:solidFill>
                <a:effectLst/>
                <a:latin typeface="Arial" panose="020B0604020202020204" pitchFamily="34" charset="0"/>
                <a:ea typeface="Calibri" panose="020F0502020204030204" pitchFamily="34" charset="0"/>
                <a:cs typeface="Times New Roman" panose="02020603050405020304" pitchFamily="18" charset="0"/>
              </a:rPr>
              <a:t> </a:t>
            </a:r>
            <a:r>
              <a:rPr lang="de-DE" sz="600" u="sng" dirty="0" err="1" smtClean="0">
                <a:solidFill>
                  <a:srgbClr val="0563C1"/>
                </a:solidFill>
                <a:effectLst/>
                <a:latin typeface="Arial" panose="020B0604020202020204" pitchFamily="34" charset="0"/>
                <a:ea typeface="Calibri" panose="020F0502020204030204" pitchFamily="34" charset="0"/>
                <a:cs typeface="Times New Roman" panose="02020603050405020304" pitchFamily="18" charset="0"/>
              </a:rPr>
              <a:t>Oceanography</a:t>
            </a:r>
            <a:r>
              <a:rPr lang="de-DE" sz="600" dirty="0" smtClean="0">
                <a:effectLst/>
                <a:latin typeface="Arial" panose="020B0604020202020204" pitchFamily="34" charset="0"/>
                <a:ea typeface="Calibri" panose="020F0502020204030204" pitchFamily="34" charset="0"/>
                <a:cs typeface="Times New Roman" panose="02020603050405020304" pitchFamily="18" charset="0"/>
              </a:rPr>
              <a:t>,  verfügbar unter: </a:t>
            </a:r>
            <a:r>
              <a:rPr lang="de-DE" sz="600" u="sng" dirty="0" smtClean="0">
                <a:solidFill>
                  <a:srgbClr val="0563C1"/>
                </a:solidFill>
                <a:effectLst/>
                <a:latin typeface="Arial" panose="020B0604020202020204" pitchFamily="34" charset="0"/>
                <a:ea typeface="Calibri" panose="020F0502020204030204" pitchFamily="34" charset="0"/>
                <a:cs typeface="Times New Roman" panose="02020603050405020304" pitchFamily="18" charset="0"/>
              </a:rPr>
              <a:t>https://commons.wikimedia.org/wiki/File:Mauna_Loa_CO2_monthly_mean_concentration_DE.svg</a:t>
            </a:r>
            <a:r>
              <a:rPr lang="de-DE" sz="600" dirty="0" smtClean="0">
                <a:effectLst/>
                <a:latin typeface="Arial" panose="020B0604020202020204" pitchFamily="34" charset="0"/>
                <a:ea typeface="Calibri" panose="020F0502020204030204" pitchFamily="34" charset="0"/>
                <a:cs typeface="Times New Roman" panose="02020603050405020304" pitchFamily="18" charset="0"/>
              </a:rPr>
              <a:t> (zuletzt geprüft: 24.07.18), </a:t>
            </a:r>
            <a:r>
              <a:rPr lang="de-DE" sz="600" dirty="0" err="1" smtClean="0">
                <a:effectLst/>
                <a:latin typeface="Arial" panose="020B0604020202020204" pitchFamily="34" charset="0"/>
                <a:ea typeface="Calibri" panose="020F0502020204030204" pitchFamily="34" charset="0"/>
                <a:cs typeface="Times New Roman" panose="02020603050405020304" pitchFamily="18" charset="0"/>
              </a:rPr>
              <a:t>i</a:t>
            </a:r>
            <a:r>
              <a:rPr lang="de-DE" sz="600" dirty="0" err="1" smtClean="0">
                <a:effectLst/>
                <a:latin typeface="Arial" panose="020B0604020202020204" pitchFamily="34" charset="0"/>
                <a:ea typeface="Times New Roman" panose="02020603050405020304" pitchFamily="18" charset="0"/>
                <a:cs typeface="Times New Roman" panose="02020603050405020304" pitchFamily="18" charset="0"/>
              </a:rPr>
              <a:t>s</a:t>
            </a:r>
            <a:r>
              <a:rPr lang="de-DE" sz="600"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de-DE" sz="600" dirty="0" err="1" smtClean="0">
                <a:effectLst/>
                <a:latin typeface="Arial" panose="020B0604020202020204" pitchFamily="34" charset="0"/>
                <a:ea typeface="Times New Roman" panose="02020603050405020304" pitchFamily="18" charset="0"/>
                <a:cs typeface="Times New Roman" panose="02020603050405020304" pitchFamily="18" charset="0"/>
              </a:rPr>
              <a:t>licensed</a:t>
            </a:r>
            <a:r>
              <a:rPr lang="de-DE" sz="600"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de-DE" sz="600" dirty="0" err="1" smtClean="0">
                <a:effectLst/>
                <a:latin typeface="Arial" panose="020B0604020202020204" pitchFamily="34" charset="0"/>
                <a:ea typeface="Times New Roman" panose="02020603050405020304" pitchFamily="18" charset="0"/>
                <a:cs typeface="Times New Roman" panose="02020603050405020304" pitchFamily="18" charset="0"/>
              </a:rPr>
              <a:t>under</a:t>
            </a:r>
            <a:r>
              <a:rPr lang="de-DE" sz="6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600" dirty="0" smtClean="0">
                <a:effectLst/>
                <a:latin typeface="Arial" panose="020B0604020202020204" pitchFamily="34" charset="0"/>
                <a:ea typeface="Calibri" panose="020F0502020204030204" pitchFamily="34" charset="0"/>
                <a:cs typeface="Times New Roman" panose="02020603050405020304" pitchFamily="18" charset="0"/>
              </a:rPr>
              <a:t> [CC BY-SA 4.0 (</a:t>
            </a:r>
            <a:r>
              <a:rPr lang="de-DE" sz="600" u="sng" dirty="0" smtClean="0">
                <a:solidFill>
                  <a:srgbClr val="0563C1"/>
                </a:solidFill>
                <a:effectLst/>
                <a:latin typeface="Arial" panose="020B0604020202020204" pitchFamily="34" charset="0"/>
                <a:ea typeface="Calibri" panose="020F0502020204030204" pitchFamily="34" charset="0"/>
                <a:cs typeface="Times New Roman" panose="02020603050405020304" pitchFamily="18" charset="0"/>
              </a:rPr>
              <a:t>https://creativecommons.org/licenses/by-sa/4.0</a:t>
            </a:r>
            <a:r>
              <a:rPr lang="de-DE" sz="600" dirty="0" smtClean="0">
                <a:effectLst/>
                <a:latin typeface="Arial" panose="020B0604020202020204" pitchFamily="34" charset="0"/>
                <a:ea typeface="Calibri" panose="020F0502020204030204" pitchFamily="34" charset="0"/>
                <a:cs typeface="Times New Roman" panose="02020603050405020304" pitchFamily="18" charset="0"/>
              </a:rPr>
              <a:t>)], </a:t>
            </a:r>
            <a:r>
              <a:rPr lang="de-DE" sz="600" dirty="0" err="1" smtClean="0">
                <a:effectLst/>
                <a:latin typeface="Arial" panose="020B0604020202020204" pitchFamily="34" charset="0"/>
                <a:ea typeface="Calibri" panose="020F0502020204030204" pitchFamily="34" charset="0"/>
                <a:cs typeface="Times New Roman" panose="02020603050405020304" pitchFamily="18" charset="0"/>
              </a:rPr>
              <a:t>from</a:t>
            </a:r>
            <a:r>
              <a:rPr lang="de-DE" sz="600" dirty="0" smtClean="0">
                <a:effectLst/>
                <a:latin typeface="Arial" panose="020B0604020202020204" pitchFamily="34" charset="0"/>
                <a:ea typeface="Calibri" panose="020F0502020204030204" pitchFamily="34" charset="0"/>
                <a:cs typeface="Times New Roman" panose="02020603050405020304" pitchFamily="18" charset="0"/>
              </a:rPr>
              <a:t> Wikimedia </a:t>
            </a:r>
            <a:r>
              <a:rPr lang="de-DE" sz="600" dirty="0" err="1" smtClean="0">
                <a:effectLst/>
                <a:latin typeface="Arial" panose="020B0604020202020204" pitchFamily="34" charset="0"/>
                <a:ea typeface="Calibri" panose="020F0502020204030204" pitchFamily="34" charset="0"/>
                <a:cs typeface="Times New Roman" panose="02020603050405020304" pitchFamily="18" charset="0"/>
              </a:rPr>
              <a:t>Commons</a:t>
            </a:r>
            <a:r>
              <a:rPr lang="de-DE" sz="600" dirty="0" smtClean="0">
                <a:effectLst/>
                <a:latin typeface="Arial" panose="020B0604020202020204" pitchFamily="34" charset="0"/>
                <a:ea typeface="Calibri" panose="020F0502020204030204" pitchFamily="34" charset="0"/>
                <a:cs typeface="Times New Roman" panose="02020603050405020304" pitchFamily="18" charset="0"/>
              </a:rPr>
              <a:t>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feld 2"/>
          <p:cNvSpPr txBox="1"/>
          <p:nvPr/>
        </p:nvSpPr>
        <p:spPr>
          <a:xfrm>
            <a:off x="10848971" y="6596993"/>
            <a:ext cx="1351652"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3" action="ppaction://hlinksldjump"/>
              </a:rPr>
              <a:t>Station beenden</a:t>
            </a:r>
            <a:endParaRPr lang="de-DE" sz="1200" dirty="0">
              <a:latin typeface="Arial" panose="020B0604020202020204" pitchFamily="34" charset="0"/>
              <a:cs typeface="Arial" panose="020B0604020202020204" pitchFamily="34" charset="0"/>
            </a:endParaRPr>
          </a:p>
        </p:txBody>
      </p:sp>
      <p:sp>
        <p:nvSpPr>
          <p:cNvPr id="9" name="Textfeld 8"/>
          <p:cNvSpPr txBox="1"/>
          <p:nvPr/>
        </p:nvSpPr>
        <p:spPr>
          <a:xfrm>
            <a:off x="185907" y="6569192"/>
            <a:ext cx="65434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4" action="ppaction://hlinksldjump"/>
              </a:rPr>
              <a:t>Zurück</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473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743074" y="709612"/>
            <a:ext cx="10448925" cy="547688"/>
          </a:xfrm>
          <a:prstGeom prst="rect">
            <a:avLst/>
          </a:prstGeom>
          <a:solidFill>
            <a:schemeClr val="accent6"/>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sz="2400" b="1" dirty="0">
                <a:effectLst/>
                <a:latin typeface="Arial" panose="020B0604020202020204" pitchFamily="34" charset="0"/>
                <a:ea typeface="Calibri" panose="020F0502020204030204" pitchFamily="34" charset="0"/>
                <a:cs typeface="Times New Roman" panose="02020603050405020304" pitchFamily="18" charset="0"/>
              </a:rPr>
              <a:t>Die Erwärmung – Welche Rolle spielt Kohlenstoffdioxid dabei?</a:t>
            </a:r>
            <a:endParaRPr lang="de-DE" dirty="0">
              <a:effectLst/>
              <a:ea typeface="Calibri" panose="020F0502020204030204" pitchFamily="34" charset="0"/>
              <a:cs typeface="Times New Roman" panose="02020603050405020304" pitchFamily="18" charset="0"/>
            </a:endParaRPr>
          </a:p>
        </p:txBody>
      </p:sp>
      <p:pic>
        <p:nvPicPr>
          <p:cNvPr id="3" name="Grafik 2"/>
          <p:cNvPicPr/>
          <p:nvPr/>
        </p:nvPicPr>
        <p:blipFill rotWithShape="1">
          <a:blip r:embed="rId2">
            <a:extLst>
              <a:ext uri="{28A0092B-C50C-407E-A947-70E740481C1C}">
                <a14:useLocalDpi xmlns:a14="http://schemas.microsoft.com/office/drawing/2010/main" val="0"/>
              </a:ext>
            </a:extLst>
          </a:blip>
          <a:srcRect l="7606" t="7408" r="20469" b="6349"/>
          <a:stretch/>
        </p:blipFill>
        <p:spPr bwMode="auto">
          <a:xfrm>
            <a:off x="187007" y="1380649"/>
            <a:ext cx="5534025" cy="4147185"/>
          </a:xfrm>
          <a:prstGeom prst="rect">
            <a:avLst/>
          </a:prstGeom>
          <a:ln>
            <a:noFill/>
          </a:ln>
          <a:extLst>
            <a:ext uri="{53640926-AAD7-44D8-BBD7-CCE9431645EC}">
              <a14:shadowObscured xmlns:a14="http://schemas.microsoft.com/office/drawing/2010/main"/>
            </a:ext>
          </a:extLst>
        </p:spPr>
      </p:pic>
      <p:sp>
        <p:nvSpPr>
          <p:cNvPr id="4" name="Abgerundete rechteckige Legende 3"/>
          <p:cNvSpPr/>
          <p:nvPr/>
        </p:nvSpPr>
        <p:spPr>
          <a:xfrm>
            <a:off x="5930582" y="1646396"/>
            <a:ext cx="6162675" cy="2801779"/>
          </a:xfrm>
          <a:prstGeom prst="wedgeRoundRectCallout">
            <a:avLst>
              <a:gd name="adj1" fmla="val -69638"/>
              <a:gd name="adj2" fmla="val 6354"/>
              <a:gd name="adj3" fmla="val 16667"/>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de-DE" sz="1200" kern="1200" dirty="0">
                <a:solidFill>
                  <a:srgbClr val="000000"/>
                </a:solidFill>
                <a:effectLst/>
                <a:latin typeface="Arial" panose="020B0604020202020204" pitchFamily="34" charset="0"/>
                <a:ea typeface="Calibri" panose="020F0502020204030204" pitchFamily="34" charset="0"/>
              </a:rPr>
              <a:t>Die CO</a:t>
            </a:r>
            <a:r>
              <a:rPr lang="de-DE" sz="1200" kern="1200" baseline="-25000" dirty="0">
                <a:solidFill>
                  <a:srgbClr val="000000"/>
                </a:solidFill>
                <a:effectLst/>
                <a:latin typeface="Arial" panose="020B0604020202020204" pitchFamily="34" charset="0"/>
                <a:ea typeface="Calibri" panose="020F0502020204030204" pitchFamily="34" charset="0"/>
              </a:rPr>
              <a:t>2</a:t>
            </a:r>
            <a:r>
              <a:rPr lang="de-DE" sz="1200" kern="1200" dirty="0">
                <a:solidFill>
                  <a:srgbClr val="000000"/>
                </a:solidFill>
                <a:effectLst/>
                <a:latin typeface="Arial" panose="020B0604020202020204" pitchFamily="34" charset="0"/>
                <a:ea typeface="Calibri" panose="020F0502020204030204" pitchFamily="34" charset="0"/>
              </a:rPr>
              <a:t>-Konzentration in der Atmosphäre hat seit der Industrialisierung stark zugenommen. Dieses Treibhausgas absorbiert Wärmestrahlung, gibt diese wieder ab und heizt so den natürlichen Treibhauseffekt an. Dadurch steigen die Temperaturen. Das hat zur Folge, dass die Anzahl einiger Schädlinge zunimmt, die sich bei diesen Klimaverhältnissen besonders wohl fühlen - so auch der Borkenkäfer. Durch extreme Trocken- und Hitzeperioden erhöht sich die Anfälligkeit seiner Wirtsbäume. Vermehrt auftretende Stürme führen zu mehr </a:t>
            </a:r>
            <a:r>
              <a:rPr lang="de-DE" sz="1200" kern="1200" dirty="0" err="1">
                <a:solidFill>
                  <a:srgbClr val="000000"/>
                </a:solidFill>
                <a:effectLst/>
                <a:latin typeface="Arial" panose="020B0604020202020204" pitchFamily="34" charset="0"/>
                <a:ea typeface="Calibri" panose="020F0502020204030204" pitchFamily="34" charset="0"/>
              </a:rPr>
              <a:t>Brutraum</a:t>
            </a:r>
            <a:r>
              <a:rPr lang="de-DE" sz="1200" kern="1200" dirty="0">
                <a:solidFill>
                  <a:srgbClr val="000000"/>
                </a:solidFill>
                <a:effectLst/>
                <a:latin typeface="Arial" panose="020B0604020202020204" pitchFamily="34" charset="0"/>
                <a:ea typeface="Calibri" panose="020F0502020204030204" pitchFamily="34" charset="0"/>
              </a:rPr>
              <a:t>. Höhere Temperaturen </a:t>
            </a:r>
            <a:r>
              <a:rPr lang="de-DE" sz="1200" kern="1200" dirty="0" smtClean="0">
                <a:solidFill>
                  <a:srgbClr val="000000"/>
                </a:solidFill>
                <a:effectLst/>
                <a:latin typeface="Arial" panose="020B0604020202020204" pitchFamily="34" charset="0"/>
                <a:ea typeface="Calibri" panose="020F0502020204030204" pitchFamily="34" charset="0"/>
              </a:rPr>
              <a:t>bedeuten jahreszeitlich </a:t>
            </a:r>
            <a:r>
              <a:rPr lang="de-DE" sz="1200" kern="1200" dirty="0">
                <a:solidFill>
                  <a:srgbClr val="000000"/>
                </a:solidFill>
                <a:effectLst/>
                <a:latin typeface="Arial" panose="020B0604020202020204" pitchFamily="34" charset="0"/>
                <a:ea typeface="Calibri" panose="020F0502020204030204" pitchFamily="34" charset="0"/>
              </a:rPr>
              <a:t>frühere Vermehrung mit höherer Rate und </a:t>
            </a:r>
            <a:r>
              <a:rPr lang="de-DE" sz="1200" dirty="0" smtClean="0">
                <a:solidFill>
                  <a:srgbClr val="000000"/>
                </a:solidFill>
                <a:latin typeface="Arial" panose="020B0604020202020204" pitchFamily="34" charset="0"/>
                <a:ea typeface="Calibri" panose="020F0502020204030204" pitchFamily="34" charset="0"/>
              </a:rPr>
              <a:t>kürzeren</a:t>
            </a:r>
            <a:r>
              <a:rPr lang="de-DE" sz="1200" kern="1200" dirty="0" smtClean="0">
                <a:solidFill>
                  <a:srgbClr val="000000"/>
                </a:solidFill>
                <a:effectLst/>
                <a:latin typeface="Arial" panose="020B0604020202020204" pitchFamily="34" charset="0"/>
                <a:ea typeface="Calibri" panose="020F0502020204030204" pitchFamily="34" charset="0"/>
              </a:rPr>
              <a:t> </a:t>
            </a:r>
            <a:r>
              <a:rPr lang="de-DE" sz="1200" kern="1200" dirty="0">
                <a:solidFill>
                  <a:srgbClr val="000000"/>
                </a:solidFill>
                <a:effectLst/>
                <a:latin typeface="Arial" panose="020B0604020202020204" pitchFamily="34" charset="0"/>
                <a:ea typeface="Calibri" panose="020F0502020204030204" pitchFamily="34" charset="0"/>
              </a:rPr>
              <a:t>Entwicklungszeiten. Am Ende sorgt die vermehrte Kohlenstoffdioxid-Emission also für günstige Umweltbedingungen und Massenvermehrung dieses Schädlings. Die Höhe der damit verbundenen Schäden und Verluste wird noch </a:t>
            </a:r>
            <a:r>
              <a:rPr lang="de-DE" sz="1200" kern="1200" dirty="0" smtClean="0">
                <a:solidFill>
                  <a:srgbClr val="000000"/>
                </a:solidFill>
                <a:effectLst/>
                <a:latin typeface="Arial" panose="020B0604020202020204" pitchFamily="34" charset="0"/>
                <a:ea typeface="Calibri" panose="020F0502020204030204" pitchFamily="34" charset="0"/>
              </a:rPr>
              <a:t>untersucht.</a:t>
            </a:r>
            <a:r>
              <a:rPr lang="de-DE" sz="1200" kern="1200" baseline="30000" dirty="0" smtClean="0">
                <a:solidFill>
                  <a:srgbClr val="000000"/>
                </a:solidFill>
                <a:effectLst/>
                <a:latin typeface="Arial" panose="020B0604020202020204" pitchFamily="34" charset="0"/>
                <a:ea typeface="Calibri" panose="020F0502020204030204" pitchFamily="34" charset="0"/>
              </a:rPr>
              <a:t>5</a:t>
            </a:r>
            <a:r>
              <a:rPr lang="de-DE" sz="1200" kern="1200" dirty="0" smtClean="0">
                <a:solidFill>
                  <a:srgbClr val="000000"/>
                </a:solidFill>
                <a:effectLst/>
                <a:latin typeface="Arial" panose="020B0604020202020204" pitchFamily="34" charset="0"/>
                <a:ea typeface="Calibri" panose="020F0502020204030204" pitchFamily="34" charset="0"/>
              </a:rPr>
              <a:t>   </a:t>
            </a:r>
            <a:endParaRPr lang="de-DE" sz="1200" dirty="0">
              <a:effectLst/>
              <a:latin typeface="Times New Roman" panose="02020603050405020304" pitchFamily="18" charset="0"/>
              <a:ea typeface="Times New Roman" panose="02020603050405020304" pitchFamily="18" charset="0"/>
            </a:endParaRPr>
          </a:p>
        </p:txBody>
      </p:sp>
      <p:sp>
        <p:nvSpPr>
          <p:cNvPr id="5" name="Rechteck 4"/>
          <p:cNvSpPr/>
          <p:nvPr/>
        </p:nvSpPr>
        <p:spPr>
          <a:xfrm>
            <a:off x="3588542" y="5086350"/>
            <a:ext cx="7212808" cy="152685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800"/>
              </a:spcAft>
            </a:pPr>
            <a:r>
              <a:rPr lang="de-DE" sz="12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Wie diesem Bericht zu entnehmen ist, kann die Klimaerwärmung starke Auswirkungen auf ein Ökosystem haben. Artzusammensetzungen verändern sich und bringen Verschiebungen in Räuber-Beute-Beziehungen, Konkurrenz und anderen komplexen Wechselwirkungen mit sich. </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800"/>
              </a:spcAft>
            </a:pPr>
            <a:r>
              <a:rPr lang="de-DE" sz="1200" kern="12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Doch ist die Absorption von Wärme durch Kohlenstoffdioxid wirklich deutlich </a:t>
            </a:r>
            <a:r>
              <a:rPr lang="de-DE" sz="1200" dirty="0" smtClean="0">
                <a:solidFill>
                  <a:srgbClr val="000000"/>
                </a:solidFill>
                <a:latin typeface="Arial" panose="020B0604020202020204" pitchFamily="34" charset="0"/>
                <a:ea typeface="Calibri" panose="020F0502020204030204" pitchFamily="34" charset="0"/>
                <a:cs typeface="Arial" panose="020B0604020202020204" pitchFamily="34" charset="0"/>
              </a:rPr>
              <a:t>größer</a:t>
            </a:r>
            <a:r>
              <a:rPr lang="de-DE" sz="1200" kern="12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als die von Luft?</a:t>
            </a:r>
            <a:r>
              <a:rPr lang="de-DE" sz="1100" dirty="0">
                <a:effectLst/>
                <a:ea typeface="Calibri" panose="020F0502020204030204" pitchFamily="34" charset="0"/>
                <a:cs typeface="Times New Roman" panose="02020603050405020304" pitchFamily="18" charset="0"/>
              </a:rPr>
              <a:t> </a:t>
            </a:r>
            <a:r>
              <a:rPr lang="de-DE" sz="1100" dirty="0" smtClean="0">
                <a:effectLst/>
                <a:ea typeface="Calibri" panose="020F0502020204030204" pitchFamily="34" charset="0"/>
                <a:cs typeface="Times New Roman" panose="02020603050405020304" pitchFamily="18" charset="0"/>
              </a:rPr>
              <a:t> </a:t>
            </a:r>
          </a:p>
          <a:p>
            <a:pPr>
              <a:lnSpc>
                <a:spcPct val="115000"/>
              </a:lnSpc>
              <a:spcAft>
                <a:spcPts val="800"/>
              </a:spcAft>
            </a:pPr>
            <a:r>
              <a:rPr lang="de-DE" sz="1100" b="1" dirty="0" smtClean="0">
                <a:solidFill>
                  <a:schemeClr val="tx1"/>
                </a:solidFill>
                <a:latin typeface="Arial" panose="020B0604020202020204" pitchFamily="34" charset="0"/>
                <a:ea typeface="Calibri" panose="020F0502020204030204" pitchFamily="34" charset="0"/>
              </a:rPr>
              <a:t>Führe </a:t>
            </a:r>
            <a:r>
              <a:rPr lang="de-DE" sz="1100" b="1" dirty="0">
                <a:solidFill>
                  <a:schemeClr val="tx1"/>
                </a:solidFill>
                <a:latin typeface="Arial" panose="020B0604020202020204" pitchFamily="34" charset="0"/>
                <a:ea typeface="Calibri" panose="020F0502020204030204" pitchFamily="34" charset="0"/>
              </a:rPr>
              <a:t>das </a:t>
            </a:r>
            <a:r>
              <a:rPr lang="de-DE" sz="1100" b="1" dirty="0" smtClean="0">
                <a:solidFill>
                  <a:schemeClr val="tx1"/>
                </a:solidFill>
                <a:latin typeface="Arial" panose="020B0604020202020204" pitchFamily="34" charset="0"/>
                <a:ea typeface="Calibri" panose="020F0502020204030204" pitchFamily="34" charset="0"/>
              </a:rPr>
              <a:t>Experiment</a:t>
            </a:r>
            <a:r>
              <a:rPr lang="de-DE" sz="1100" b="1" baseline="30000" dirty="0" smtClean="0">
                <a:solidFill>
                  <a:schemeClr val="tx1"/>
                </a:solidFill>
                <a:latin typeface="Arial" panose="020B0604020202020204" pitchFamily="34" charset="0"/>
                <a:ea typeface="Calibri" panose="020F0502020204030204" pitchFamily="34" charset="0"/>
              </a:rPr>
              <a:t>6</a:t>
            </a:r>
            <a:r>
              <a:rPr lang="de-DE" sz="1100" b="1" dirty="0" smtClean="0">
                <a:solidFill>
                  <a:schemeClr val="tx1"/>
                </a:solidFill>
                <a:latin typeface="Arial" panose="020B0604020202020204" pitchFamily="34" charset="0"/>
                <a:ea typeface="Calibri" panose="020F0502020204030204" pitchFamily="34" charset="0"/>
              </a:rPr>
              <a:t> </a:t>
            </a:r>
            <a:r>
              <a:rPr lang="de-DE" sz="1100" b="1" dirty="0">
                <a:solidFill>
                  <a:schemeClr val="tx1"/>
                </a:solidFill>
                <a:latin typeface="Arial" panose="020B0604020202020204" pitchFamily="34" charset="0"/>
                <a:ea typeface="Calibri" panose="020F0502020204030204" pitchFamily="34" charset="0"/>
              </a:rPr>
              <a:t>„Vergleich der Wärmeabsorption von Kohlenstoffdioxid und Luft“ durch, um dieser Frage auf den Grund zu </a:t>
            </a:r>
            <a:r>
              <a:rPr lang="de-DE" sz="1100" b="1" dirty="0" smtClean="0">
                <a:solidFill>
                  <a:schemeClr val="tx1"/>
                </a:solidFill>
                <a:latin typeface="Arial" panose="020B0604020202020204" pitchFamily="34" charset="0"/>
                <a:ea typeface="Calibri" panose="020F0502020204030204" pitchFamily="34" charset="0"/>
              </a:rPr>
              <a:t>gehen.</a:t>
            </a:r>
            <a:endParaRPr lang="de-DE" sz="1100" dirty="0">
              <a:solidFill>
                <a:schemeClr val="tx1"/>
              </a:solidFill>
              <a:effectLst/>
              <a:ea typeface="Calibri" panose="020F0502020204030204" pitchFamily="34" charset="0"/>
              <a:cs typeface="Times New Roman" panose="02020603050405020304" pitchFamily="18" charset="0"/>
            </a:endParaRPr>
          </a:p>
        </p:txBody>
      </p:sp>
      <p:sp>
        <p:nvSpPr>
          <p:cNvPr id="7" name="Textfeld 6"/>
          <p:cNvSpPr txBox="1"/>
          <p:nvPr/>
        </p:nvSpPr>
        <p:spPr>
          <a:xfrm>
            <a:off x="187007" y="6581001"/>
            <a:ext cx="65434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3" action="ppaction://hlinksldjump"/>
              </a:rPr>
              <a:t>Zurück</a:t>
            </a:r>
            <a:endParaRPr lang="de-DE" sz="1200" dirty="0">
              <a:latin typeface="Arial" panose="020B0604020202020204" pitchFamily="34" charset="0"/>
              <a:cs typeface="Arial" panose="020B0604020202020204" pitchFamily="34" charset="0"/>
            </a:endParaRPr>
          </a:p>
        </p:txBody>
      </p:sp>
      <p:sp>
        <p:nvSpPr>
          <p:cNvPr id="8" name="Textfeld 7"/>
          <p:cNvSpPr txBox="1"/>
          <p:nvPr/>
        </p:nvSpPr>
        <p:spPr>
          <a:xfrm>
            <a:off x="10880422" y="6581000"/>
            <a:ext cx="1311578"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4" action="ppaction://hlinksldjump"/>
              </a:rPr>
              <a:t>Zum Experiment</a:t>
            </a:r>
            <a:endParaRPr lang="de-DE" sz="1200" dirty="0">
              <a:latin typeface="Arial" panose="020B0604020202020204" pitchFamily="34" charset="0"/>
              <a:cs typeface="Arial" panose="020B0604020202020204" pitchFamily="34" charset="0"/>
            </a:endParaRPr>
          </a:p>
        </p:txBody>
      </p:sp>
      <p:pic>
        <p:nvPicPr>
          <p:cNvPr id="9" name="Grafik 8" descr="Bayerischer Wald, Wald, Bäume, Borkenkäfer, Zerstörung"/>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28799" y="2606516"/>
            <a:ext cx="1986280" cy="1543050"/>
          </a:xfrm>
          <a:prstGeom prst="rect">
            <a:avLst/>
          </a:prstGeom>
          <a:noFill/>
          <a:ln w="38100">
            <a:solidFill>
              <a:schemeClr val="bg1"/>
            </a:solidFill>
          </a:ln>
        </p:spPr>
      </p:pic>
    </p:spTree>
    <p:extLst>
      <p:ext uri="{BB962C8B-B14F-4D97-AF65-F5344CB8AC3E}">
        <p14:creationId xmlns:p14="http://schemas.microsoft.com/office/powerpoint/2010/main" val="1974571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Wichtig, Achtung, Ausrufezeichen, Verkehrszeich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39" y="566736"/>
            <a:ext cx="1442086" cy="985839"/>
          </a:xfrm>
          <a:prstGeom prst="rect">
            <a:avLst/>
          </a:prstGeom>
          <a:noFill/>
          <a:ln>
            <a:noFill/>
          </a:ln>
        </p:spPr>
      </p:pic>
      <p:sp>
        <p:nvSpPr>
          <p:cNvPr id="3" name="Abgerundete rechteckige Legende 2"/>
          <p:cNvSpPr/>
          <p:nvPr/>
        </p:nvSpPr>
        <p:spPr>
          <a:xfrm>
            <a:off x="3385185" y="566736"/>
            <a:ext cx="7006590" cy="785813"/>
          </a:xfrm>
          <a:prstGeom prst="wedgeRoundRectCallout">
            <a:avLst>
              <a:gd name="adj1" fmla="val -59771"/>
              <a:gd name="adj2" fmla="val -3279"/>
              <a:gd name="adj3" fmla="val 16667"/>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Jede Gruppe untersucht </a:t>
            </a:r>
            <a:r>
              <a:rPr lang="de-DE" sz="1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entweder</a:t>
            </a:r>
            <a:r>
              <a:rPr lang="de-D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Kohlenstoffdioxid </a:t>
            </a:r>
            <a:r>
              <a:rPr lang="de-DE" sz="1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oder</a:t>
            </a:r>
            <a:r>
              <a:rPr lang="de-D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Luft, aber </a:t>
            </a:r>
            <a:r>
              <a:rPr lang="de-DE" sz="1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nicht beides</a:t>
            </a:r>
            <a:r>
              <a:rPr lang="de-D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Das heißt: Die Gruppen, die Kohlenstoffdioxid eingesetzt haben, tauschen nach dem Experiment ihre Ergebnisse mit den Gruppen aus, die Luft eingesetzt haben. </a:t>
            </a:r>
            <a:endParaRPr lang="de-DE" sz="1100" dirty="0">
              <a:effectLst/>
              <a:ea typeface="Calibri" panose="020F0502020204030204" pitchFamily="34" charset="0"/>
              <a:cs typeface="Times New Roman" panose="02020603050405020304" pitchFamily="18" charset="0"/>
            </a:endParaRPr>
          </a:p>
        </p:txBody>
      </p:sp>
      <p:pic>
        <p:nvPicPr>
          <p:cNvPr id="5" name="Grafik 4"/>
          <p:cNvPicPr/>
          <p:nvPr/>
        </p:nvPicPr>
        <p:blipFill rotWithShape="1">
          <a:blip r:embed="rId3"/>
          <a:srcRect l="8929" t="5556" r="21792" b="13227"/>
          <a:stretch/>
        </p:blipFill>
        <p:spPr bwMode="auto">
          <a:xfrm>
            <a:off x="4687965" y="2729471"/>
            <a:ext cx="3842862" cy="2728812"/>
          </a:xfrm>
          <a:prstGeom prst="rect">
            <a:avLst/>
          </a:prstGeom>
          <a:ln>
            <a:solidFill>
              <a:schemeClr val="tx1"/>
            </a:solidFill>
          </a:ln>
          <a:extLst>
            <a:ext uri="{53640926-AAD7-44D8-BBD7-CCE9431645EC}">
              <a14:shadowObscured xmlns:a14="http://schemas.microsoft.com/office/drawing/2010/main"/>
            </a:ext>
          </a:extLst>
        </p:spPr>
      </p:pic>
      <p:sp>
        <p:nvSpPr>
          <p:cNvPr id="6" name="Pfeil nach rechts 5"/>
          <p:cNvSpPr/>
          <p:nvPr/>
        </p:nvSpPr>
        <p:spPr>
          <a:xfrm>
            <a:off x="2412682" y="3646073"/>
            <a:ext cx="2200037" cy="6804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Versuchsaufbau</a:t>
            </a:r>
            <a:endParaRPr lang="de-DE" dirty="0"/>
          </a:p>
        </p:txBody>
      </p:sp>
      <p:sp>
        <p:nvSpPr>
          <p:cNvPr id="7" name="Textfeld 6"/>
          <p:cNvSpPr txBox="1"/>
          <p:nvPr/>
        </p:nvSpPr>
        <p:spPr>
          <a:xfrm>
            <a:off x="10761800" y="6581001"/>
            <a:ext cx="1430200"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4" action="ppaction://hlinksldjump"/>
              </a:rPr>
              <a:t>Zur Durchführung</a:t>
            </a:r>
            <a:endParaRPr lang="de-DE" sz="1200" dirty="0">
              <a:latin typeface="Arial" panose="020B0604020202020204" pitchFamily="34" charset="0"/>
              <a:cs typeface="Arial" panose="020B0604020202020204" pitchFamily="34" charset="0"/>
            </a:endParaRPr>
          </a:p>
        </p:txBody>
      </p:sp>
      <p:sp>
        <p:nvSpPr>
          <p:cNvPr id="8" name="Textfeld 7"/>
          <p:cNvSpPr txBox="1"/>
          <p:nvPr/>
        </p:nvSpPr>
        <p:spPr>
          <a:xfrm>
            <a:off x="190500" y="6581001"/>
            <a:ext cx="65434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5" action="ppaction://hlinksldjump"/>
              </a:rPr>
              <a:t>Zurück</a:t>
            </a:r>
            <a:endParaRPr lang="de-DE" sz="1200" dirty="0">
              <a:latin typeface="Arial" panose="020B0604020202020204" pitchFamily="34" charset="0"/>
              <a:cs typeface="Arial" panose="020B0604020202020204" pitchFamily="34" charset="0"/>
            </a:endParaRPr>
          </a:p>
        </p:txBody>
      </p:sp>
      <p:sp>
        <p:nvSpPr>
          <p:cNvPr id="11" name="Rechteck 10"/>
          <p:cNvSpPr/>
          <p:nvPr/>
        </p:nvSpPr>
        <p:spPr>
          <a:xfrm>
            <a:off x="3228974" y="1448115"/>
            <a:ext cx="7162799" cy="1289392"/>
          </a:xfrm>
          <a:prstGeom prst="rect">
            <a:avLst/>
          </a:prstGeom>
        </p:spPr>
        <p:txBody>
          <a:bodyPr wrap="square">
            <a:spAutoFit/>
          </a:bodyPr>
          <a:lstStyle/>
          <a:p>
            <a:pPr>
              <a:lnSpc>
                <a:spcPct val="107000"/>
              </a:lnSpc>
              <a:spcAft>
                <a:spcPts val="800"/>
              </a:spcAft>
            </a:pPr>
            <a:r>
              <a:rPr lang="de-DE" sz="1600" b="1" u="sng" dirty="0">
                <a:latin typeface="Arial" panose="020B0604020202020204" pitchFamily="34" charset="0"/>
                <a:ea typeface="Calibri" panose="020F0502020204030204" pitchFamily="34" charset="0"/>
                <a:cs typeface="Times New Roman" panose="02020603050405020304" pitchFamily="18" charset="0"/>
              </a:rPr>
              <a:t>Vorbereitung: </a:t>
            </a:r>
            <a:endParaRPr lang="de-DE" sz="1600" b="1"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50000"/>
              </a:lnSpc>
              <a:spcAft>
                <a:spcPts val="0"/>
              </a:spcAft>
              <a:buFont typeface="Arial" panose="020B0604020202020204" pitchFamily="34" charset="0"/>
              <a:buChar char="•"/>
            </a:pPr>
            <a:r>
              <a:rPr lang="de-DE" sz="1200" dirty="0">
                <a:latin typeface="Arial" panose="020B0604020202020204" pitchFamily="34" charset="0"/>
                <a:ea typeface="Calibri" panose="020F0502020204030204" pitchFamily="34" charset="0"/>
                <a:cs typeface="Times New Roman" panose="02020603050405020304" pitchFamily="18" charset="0"/>
              </a:rPr>
              <a:t>Achte darauf, dass alle Geräte trocken sind!</a:t>
            </a: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50000"/>
              </a:lnSpc>
              <a:spcAft>
                <a:spcPts val="800"/>
              </a:spcAft>
              <a:buFont typeface="Arial" panose="020B0604020202020204" pitchFamily="34" charset="0"/>
              <a:buChar char="•"/>
            </a:pPr>
            <a:r>
              <a:rPr lang="de-DE" sz="1200" dirty="0">
                <a:latin typeface="Arial" panose="020B0604020202020204" pitchFamily="34" charset="0"/>
                <a:ea typeface="Calibri" panose="020F0502020204030204" pitchFamily="34" charset="0"/>
                <a:cs typeface="Times New Roman" panose="02020603050405020304" pitchFamily="18" charset="0"/>
              </a:rPr>
              <a:t>Überprüfe, ob du den Aufbau so vorfindest, wie auf der Abbildung dargestellt. Wenn nicht, korrigiere den Versuchsaufbau entsprechend.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hteck 11"/>
          <p:cNvSpPr/>
          <p:nvPr/>
        </p:nvSpPr>
        <p:spPr>
          <a:xfrm>
            <a:off x="3228974" y="5371605"/>
            <a:ext cx="7715248" cy="1477328"/>
          </a:xfrm>
          <a:prstGeom prst="rect">
            <a:avLst/>
          </a:prstGeom>
        </p:spPr>
        <p:txBody>
          <a:bodyPr wrap="square">
            <a:spAutoFit/>
          </a:bodyPr>
          <a:lstStyle/>
          <a:p>
            <a:pPr marL="171450" lvl="0" indent="-171450">
              <a:lnSpc>
                <a:spcPct val="150000"/>
              </a:lnSpc>
              <a:spcAft>
                <a:spcPts val="0"/>
              </a:spcAft>
              <a:buFont typeface="Arial" panose="020B0604020202020204" pitchFamily="34" charset="0"/>
              <a:buChar char="•"/>
            </a:pPr>
            <a:r>
              <a:rPr lang="de-DE" sz="1200" dirty="0">
                <a:latin typeface="Arial" panose="020B0604020202020204" pitchFamily="34" charset="0"/>
                <a:ea typeface="Calibri" panose="020F0502020204030204" pitchFamily="34" charset="0"/>
                <a:cs typeface="Times New Roman" panose="02020603050405020304" pitchFamily="18" charset="0"/>
              </a:rPr>
              <a:t>Bereite den Taschenrechner vor, indem du </a:t>
            </a:r>
            <a:r>
              <a:rPr lang="de-DE" sz="1200" dirty="0" smtClean="0">
                <a:latin typeface="Arial" panose="020B0604020202020204" pitchFamily="34" charset="0"/>
                <a:ea typeface="Calibri" panose="020F0502020204030204" pitchFamily="34" charset="0"/>
                <a:cs typeface="Times New Roman" panose="02020603050405020304" pitchFamily="18" charset="0"/>
              </a:rPr>
              <a:t>folgende Werte </a:t>
            </a:r>
            <a:r>
              <a:rPr lang="de-DE" sz="1200" dirty="0">
                <a:latin typeface="Arial" panose="020B0604020202020204" pitchFamily="34" charset="0"/>
                <a:ea typeface="Calibri" panose="020F0502020204030204" pitchFamily="34" charset="0"/>
                <a:cs typeface="Times New Roman" panose="02020603050405020304" pitchFamily="18" charset="0"/>
              </a:rPr>
              <a:t>einstellst. Frage einen Betreuer, falls du Hilfe brauchst. </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50000"/>
              </a:lnSpc>
              <a:spcAft>
                <a:spcPts val="0"/>
              </a:spcAft>
              <a:buFont typeface="Courier New" panose="02070309020205020404" pitchFamily="49" charset="0"/>
              <a:buChar char="o"/>
            </a:pPr>
            <a:r>
              <a:rPr lang="de-DE" sz="1200" dirty="0">
                <a:latin typeface="Arial" panose="020B0604020202020204" pitchFamily="34" charset="0"/>
                <a:ea typeface="Calibri" panose="020F0502020204030204" pitchFamily="34" charset="0"/>
                <a:cs typeface="Times New Roman" panose="02020603050405020304" pitchFamily="18" charset="0"/>
              </a:rPr>
              <a:t>Modus: zeitbasiert</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50000"/>
              </a:lnSpc>
              <a:spcAft>
                <a:spcPts val="0"/>
              </a:spcAft>
              <a:buFont typeface="Courier New" panose="02070309020205020404" pitchFamily="49" charset="0"/>
              <a:buChar char="o"/>
            </a:pPr>
            <a:r>
              <a:rPr lang="de-DE" sz="1200" dirty="0">
                <a:latin typeface="Arial" panose="020B0604020202020204" pitchFamily="34" charset="0"/>
                <a:ea typeface="Calibri" panose="020F0502020204030204" pitchFamily="34" charset="0"/>
                <a:cs typeface="Times New Roman" panose="02020603050405020304" pitchFamily="18" charset="0"/>
              </a:rPr>
              <a:t>Intervall: 60 s/Stichprobe</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50000"/>
              </a:lnSpc>
              <a:spcAft>
                <a:spcPts val="800"/>
              </a:spcAft>
              <a:buFont typeface="Courier New" panose="02070309020205020404" pitchFamily="49" charset="0"/>
              <a:buChar char="o"/>
            </a:pPr>
            <a:r>
              <a:rPr lang="de-DE" sz="1200" dirty="0">
                <a:latin typeface="Arial" panose="020B0604020202020204" pitchFamily="34" charset="0"/>
                <a:ea typeface="Calibri" panose="020F0502020204030204" pitchFamily="34" charset="0"/>
                <a:cs typeface="Times New Roman" panose="02020603050405020304" pitchFamily="18" charset="0"/>
              </a:rPr>
              <a:t>Dauer: 300 s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0480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23850" y="1759346"/>
            <a:ext cx="5724525" cy="4278094"/>
          </a:xfrm>
          <a:prstGeom prst="rect">
            <a:avLst/>
          </a:prstGeom>
          <a:solidFill>
            <a:schemeClr val="accent5">
              <a:lumMod val="60000"/>
              <a:lumOff val="40000"/>
            </a:schemeClr>
          </a:solidFill>
        </p:spPr>
        <p:txBody>
          <a:bodyPr wrap="square">
            <a:spAutoFit/>
          </a:bodyPr>
          <a:lstStyle/>
          <a:p>
            <a:pPr>
              <a:lnSpc>
                <a:spcPct val="150000"/>
              </a:lnSpc>
              <a:spcAft>
                <a:spcPts val="800"/>
              </a:spcAft>
            </a:pPr>
            <a:r>
              <a:rPr lang="de-DE" sz="1200" b="1" u="sng" dirty="0">
                <a:latin typeface="Arial" panose="020B0604020202020204" pitchFamily="34" charset="0"/>
                <a:ea typeface="Calibri" panose="020F0502020204030204" pitchFamily="34" charset="0"/>
                <a:cs typeface="Times New Roman" panose="02020603050405020304" pitchFamily="18" charset="0"/>
              </a:rPr>
              <a:t>Einsatz von Luft: </a:t>
            </a: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50000"/>
              </a:lnSpc>
              <a:spcAft>
                <a:spcPts val="0"/>
              </a:spcAft>
              <a:buFont typeface="Arial" panose="020B0604020202020204" pitchFamily="34" charset="0"/>
              <a:buChar char="•"/>
            </a:pPr>
            <a:r>
              <a:rPr lang="de-DE" sz="1200" dirty="0">
                <a:latin typeface="Arial" panose="020B0604020202020204" pitchFamily="34" charset="0"/>
                <a:ea typeface="Calibri" panose="020F0502020204030204" pitchFamily="34" charset="0"/>
                <a:cs typeface="Times New Roman" panose="02020603050405020304" pitchFamily="18" charset="0"/>
              </a:rPr>
              <a:t>Lege eine Glasplatte auf das isolierte Gefäß, so dass die Öffnung so gut wie möglich bedeckt ist. </a:t>
            </a: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50000"/>
              </a:lnSpc>
              <a:spcAft>
                <a:spcPts val="0"/>
              </a:spcAft>
              <a:buFont typeface="Arial" panose="020B0604020202020204" pitchFamily="34" charset="0"/>
              <a:buChar char="•"/>
            </a:pPr>
            <a:r>
              <a:rPr lang="de-DE" sz="1200" dirty="0">
                <a:latin typeface="Arial" panose="020B0604020202020204" pitchFamily="34" charset="0"/>
                <a:ea typeface="Calibri" panose="020F0502020204030204" pitchFamily="34" charset="0"/>
                <a:cs typeface="Times New Roman" panose="02020603050405020304" pitchFamily="18" charset="0"/>
              </a:rPr>
              <a:t>Starte die Messung und schalte </a:t>
            </a:r>
            <a:r>
              <a:rPr lang="de-DE" sz="1200" b="1" dirty="0">
                <a:latin typeface="Arial" panose="020B0604020202020204" pitchFamily="34" charset="0"/>
                <a:ea typeface="Calibri" panose="020F0502020204030204" pitchFamily="34" charset="0"/>
                <a:cs typeface="Times New Roman" panose="02020603050405020304" pitchFamily="18" charset="0"/>
              </a:rPr>
              <a:t>gleichzeitig</a:t>
            </a:r>
            <a:r>
              <a:rPr lang="de-DE" sz="1200" dirty="0">
                <a:latin typeface="Arial" panose="020B0604020202020204" pitchFamily="34" charset="0"/>
                <a:ea typeface="Calibri" panose="020F0502020204030204" pitchFamily="34" charset="0"/>
                <a:cs typeface="Times New Roman" panose="02020603050405020304" pitchFamily="18" charset="0"/>
              </a:rPr>
              <a:t> die Lampe am Kippschalter ein. </a:t>
            </a: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50000"/>
              </a:lnSpc>
              <a:spcAft>
                <a:spcPts val="0"/>
              </a:spcAft>
              <a:buFont typeface="Arial" panose="020B0604020202020204" pitchFamily="34" charset="0"/>
              <a:buChar char="•"/>
            </a:pPr>
            <a:r>
              <a:rPr lang="de-DE" sz="1200" dirty="0">
                <a:latin typeface="Arial" panose="020B0604020202020204" pitchFamily="34" charset="0"/>
                <a:ea typeface="Calibri" panose="020F0502020204030204" pitchFamily="34" charset="0"/>
                <a:cs typeface="Times New Roman" panose="02020603050405020304" pitchFamily="18" charset="0"/>
              </a:rPr>
              <a:t>Übertrage bereits während der Messung die Messwerte in die Tabelle. </a:t>
            </a: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50000"/>
              </a:lnSpc>
              <a:spcAft>
                <a:spcPts val="800"/>
              </a:spcAft>
              <a:buFont typeface="Arial" panose="020B0604020202020204" pitchFamily="34" charset="0"/>
              <a:buChar char="•"/>
            </a:pPr>
            <a:r>
              <a:rPr lang="de-DE" sz="1200" dirty="0">
                <a:latin typeface="Arial" panose="020B0604020202020204" pitchFamily="34" charset="0"/>
                <a:ea typeface="Calibri" panose="020F0502020204030204" pitchFamily="34" charset="0"/>
                <a:cs typeface="Times New Roman" panose="02020603050405020304" pitchFamily="18" charset="0"/>
              </a:rPr>
              <a:t>Schalte die Lampe aus, nachdem der letzte Messwert aufgenommen wurde (nach 5 Minuten). </a:t>
            </a: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de-DE" sz="1200" u="sng" dirty="0">
                <a:latin typeface="Arial" panose="020B0604020202020204" pitchFamily="34" charset="0"/>
                <a:ea typeface="Calibri" panose="020F0502020204030204" pitchFamily="34" charset="0"/>
                <a:cs typeface="Times New Roman" panose="02020603050405020304" pitchFamily="18" charset="0"/>
              </a:rPr>
              <a:t>Vorbereitung für die nächste Gruppe: </a:t>
            </a: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50000"/>
              </a:lnSpc>
              <a:spcAft>
                <a:spcPts val="0"/>
              </a:spcAft>
              <a:buFont typeface="Arial" panose="020B0604020202020204" pitchFamily="34" charset="0"/>
              <a:buChar char="•"/>
            </a:pPr>
            <a:r>
              <a:rPr lang="de-DE" sz="1200" dirty="0">
                <a:latin typeface="Arial" panose="020B0604020202020204" pitchFamily="34" charset="0"/>
                <a:ea typeface="Calibri" panose="020F0502020204030204" pitchFamily="34" charset="0"/>
                <a:cs typeface="Times New Roman" panose="02020603050405020304" pitchFamily="18" charset="0"/>
              </a:rPr>
              <a:t>Entferne das </a:t>
            </a:r>
            <a:r>
              <a:rPr lang="de-DE" sz="1200" dirty="0" smtClean="0">
                <a:latin typeface="Arial" panose="020B0604020202020204" pitchFamily="34" charset="0"/>
                <a:ea typeface="Calibri" panose="020F0502020204030204" pitchFamily="34" charset="0"/>
                <a:cs typeface="Times New Roman" panose="02020603050405020304" pitchFamily="18" charset="0"/>
              </a:rPr>
              <a:t>Thermometer vom Stativ, ohne </a:t>
            </a:r>
            <a:r>
              <a:rPr lang="de-DE" sz="1200" dirty="0">
                <a:latin typeface="Arial" panose="020B0604020202020204" pitchFamily="34" charset="0"/>
                <a:ea typeface="Calibri" panose="020F0502020204030204" pitchFamily="34" charset="0"/>
                <a:cs typeface="Times New Roman" panose="02020603050405020304" pitchFamily="18" charset="0"/>
              </a:rPr>
              <a:t>die Stellung der Klammer zu </a:t>
            </a:r>
            <a:r>
              <a:rPr lang="de-DE" sz="1200" dirty="0" smtClean="0">
                <a:latin typeface="Arial" panose="020B0604020202020204" pitchFamily="34" charset="0"/>
                <a:ea typeface="Calibri" panose="020F0502020204030204" pitchFamily="34" charset="0"/>
                <a:cs typeface="Times New Roman" panose="02020603050405020304" pitchFamily="18" charset="0"/>
              </a:rPr>
              <a:t>verändern. </a:t>
            </a: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50000"/>
              </a:lnSpc>
              <a:spcAft>
                <a:spcPts val="0"/>
              </a:spcAft>
              <a:buFont typeface="Arial" panose="020B0604020202020204" pitchFamily="34" charset="0"/>
              <a:buChar char="•"/>
            </a:pPr>
            <a:r>
              <a:rPr lang="de-DE" sz="1200" dirty="0">
                <a:latin typeface="Arial" panose="020B0604020202020204" pitchFamily="34" charset="0"/>
                <a:ea typeface="Calibri" panose="020F0502020204030204" pitchFamily="34" charset="0"/>
                <a:cs typeface="Times New Roman" panose="02020603050405020304" pitchFamily="18" charset="0"/>
              </a:rPr>
              <a:t>Zieh </a:t>
            </a:r>
            <a:r>
              <a:rPr lang="de-DE" sz="1200" dirty="0" smtClean="0">
                <a:latin typeface="Arial" panose="020B0604020202020204" pitchFamily="34" charset="0"/>
                <a:ea typeface="Calibri" panose="020F0502020204030204" pitchFamily="34" charset="0"/>
                <a:cs typeface="Times New Roman" panose="02020603050405020304" pitchFamily="18" charset="0"/>
              </a:rPr>
              <a:t>das Thermometer </a:t>
            </a:r>
            <a:r>
              <a:rPr lang="de-DE" sz="1200" dirty="0">
                <a:latin typeface="Arial" panose="020B0604020202020204" pitchFamily="34" charset="0"/>
                <a:ea typeface="Calibri" panose="020F0502020204030204" pitchFamily="34" charset="0"/>
                <a:cs typeface="Times New Roman" panose="02020603050405020304" pitchFamily="18" charset="0"/>
              </a:rPr>
              <a:t>vom Taschenrechner ab.</a:t>
            </a: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50000"/>
              </a:lnSpc>
              <a:spcAft>
                <a:spcPts val="0"/>
              </a:spcAft>
              <a:buFont typeface="Arial" panose="020B0604020202020204" pitchFamily="34" charset="0"/>
              <a:buChar char="•"/>
            </a:pPr>
            <a:r>
              <a:rPr lang="de-DE" sz="1200" dirty="0">
                <a:latin typeface="Arial" panose="020B0604020202020204" pitchFamily="34" charset="0"/>
                <a:ea typeface="Calibri" panose="020F0502020204030204" pitchFamily="34" charset="0"/>
                <a:cs typeface="Times New Roman" panose="02020603050405020304" pitchFamily="18" charset="0"/>
              </a:rPr>
              <a:t>Fülle das Gefäß mit kaltem Wasser und rühre einige Male mit dem Messfühler um. </a:t>
            </a: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50000"/>
              </a:lnSpc>
              <a:spcAft>
                <a:spcPts val="800"/>
              </a:spcAft>
              <a:buFont typeface="Arial" panose="020B0604020202020204" pitchFamily="34" charset="0"/>
              <a:buChar char="•"/>
            </a:pPr>
            <a:r>
              <a:rPr lang="de-DE" sz="1200" dirty="0">
                <a:latin typeface="Arial" panose="020B0604020202020204" pitchFamily="34" charset="0"/>
                <a:ea typeface="Calibri" panose="020F0502020204030204" pitchFamily="34" charset="0"/>
                <a:cs typeface="Times New Roman" panose="02020603050405020304" pitchFamily="18" charset="0"/>
              </a:rPr>
              <a:t>Lass die Geräte so stehen</a:t>
            </a:r>
            <a:r>
              <a:rPr lang="de-DE" sz="1200" dirty="0" smtClean="0">
                <a:latin typeface="Arial" panose="020B0604020202020204" pitchFamily="34" charset="0"/>
                <a:ea typeface="Calibri" panose="020F0502020204030204" pitchFamily="34" charset="0"/>
                <a:cs typeface="Times New Roman" panose="02020603050405020304" pitchFamily="18" charset="0"/>
              </a:rPr>
              <a:t>.</a:t>
            </a:r>
            <a:endParaRPr lang="de-DE"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hteck 2"/>
          <p:cNvSpPr/>
          <p:nvPr/>
        </p:nvSpPr>
        <p:spPr>
          <a:xfrm>
            <a:off x="6238875" y="1759346"/>
            <a:ext cx="5943600" cy="4278094"/>
          </a:xfrm>
          <a:prstGeom prst="rect">
            <a:avLst/>
          </a:prstGeom>
          <a:solidFill>
            <a:schemeClr val="accent5">
              <a:lumMod val="60000"/>
              <a:lumOff val="40000"/>
            </a:schemeClr>
          </a:solidFill>
        </p:spPr>
        <p:txBody>
          <a:bodyPr wrap="square">
            <a:spAutoFit/>
          </a:bodyPr>
          <a:lstStyle/>
          <a:p>
            <a:pPr>
              <a:lnSpc>
                <a:spcPct val="150000"/>
              </a:lnSpc>
              <a:spcAft>
                <a:spcPts val="800"/>
              </a:spcAft>
            </a:pPr>
            <a:r>
              <a:rPr lang="de-DE" sz="1200" b="1" u="sng" dirty="0" smtClean="0">
                <a:latin typeface="Arial" panose="020B0604020202020204" pitchFamily="34" charset="0"/>
                <a:ea typeface="Calibri" panose="020F0502020204030204" pitchFamily="34" charset="0"/>
                <a:cs typeface="Times New Roman" panose="02020603050405020304" pitchFamily="18" charset="0"/>
              </a:rPr>
              <a:t>Einsatz </a:t>
            </a:r>
            <a:r>
              <a:rPr lang="de-DE" sz="1200" b="1" u="sng" dirty="0">
                <a:latin typeface="Arial" panose="020B0604020202020204" pitchFamily="34" charset="0"/>
                <a:ea typeface="Calibri" panose="020F0502020204030204" pitchFamily="34" charset="0"/>
                <a:cs typeface="Times New Roman" panose="02020603050405020304" pitchFamily="18" charset="0"/>
              </a:rPr>
              <a:t>von Kohlenstoffdioxid: </a:t>
            </a: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50000"/>
              </a:lnSpc>
              <a:spcAft>
                <a:spcPts val="0"/>
              </a:spcAft>
              <a:buFont typeface="Arial" panose="020B0604020202020204" pitchFamily="34" charset="0"/>
              <a:buChar char="•"/>
            </a:pPr>
            <a:r>
              <a:rPr lang="de-DE" sz="1200" dirty="0">
                <a:latin typeface="Arial" panose="020B0604020202020204" pitchFamily="34" charset="0"/>
                <a:ea typeface="Calibri" panose="020F0502020204030204" pitchFamily="34" charset="0"/>
                <a:cs typeface="Times New Roman" panose="02020603050405020304" pitchFamily="18" charset="0"/>
              </a:rPr>
              <a:t>Leite </a:t>
            </a:r>
            <a:r>
              <a:rPr lang="de-DE" sz="1200" b="1" dirty="0">
                <a:latin typeface="Arial" panose="020B0604020202020204" pitchFamily="34" charset="0"/>
                <a:ea typeface="Calibri" panose="020F0502020204030204" pitchFamily="34" charset="0"/>
                <a:cs typeface="Times New Roman" panose="02020603050405020304" pitchFamily="18" charset="0"/>
              </a:rPr>
              <a:t>eine Minute lang</a:t>
            </a:r>
            <a:r>
              <a:rPr lang="de-DE" sz="1200" dirty="0">
                <a:latin typeface="Arial" panose="020B0604020202020204" pitchFamily="34" charset="0"/>
                <a:ea typeface="Calibri" panose="020F0502020204030204" pitchFamily="34" charset="0"/>
                <a:cs typeface="Times New Roman" panose="02020603050405020304" pitchFamily="18" charset="0"/>
              </a:rPr>
              <a:t> Kohlenstoffdioxid-Gas aus einer Druckgasflasche in das isolierte Gefäß. Lass dir dabei von einem Betreuer helfen. </a:t>
            </a: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50000"/>
              </a:lnSpc>
              <a:spcAft>
                <a:spcPts val="0"/>
              </a:spcAft>
              <a:buFont typeface="Arial" panose="020B0604020202020204" pitchFamily="34" charset="0"/>
              <a:buChar char="•"/>
            </a:pPr>
            <a:r>
              <a:rPr lang="de-DE" sz="1200" dirty="0">
                <a:latin typeface="Arial" panose="020B0604020202020204" pitchFamily="34" charset="0"/>
                <a:ea typeface="Calibri" panose="020F0502020204030204" pitchFamily="34" charset="0"/>
                <a:cs typeface="Times New Roman" panose="02020603050405020304" pitchFamily="18" charset="0"/>
              </a:rPr>
              <a:t>Bedecke die Öffnung sofort mit der Glasplatte. </a:t>
            </a: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50000"/>
              </a:lnSpc>
              <a:spcAft>
                <a:spcPts val="0"/>
              </a:spcAft>
              <a:buFont typeface="Arial" panose="020B0604020202020204" pitchFamily="34" charset="0"/>
              <a:buChar char="•"/>
            </a:pPr>
            <a:r>
              <a:rPr lang="de-DE" sz="1200" dirty="0">
                <a:latin typeface="Arial" panose="020B0604020202020204" pitchFamily="34" charset="0"/>
                <a:ea typeface="Calibri" panose="020F0502020204030204" pitchFamily="34" charset="0"/>
                <a:cs typeface="Times New Roman" panose="02020603050405020304" pitchFamily="18" charset="0"/>
              </a:rPr>
              <a:t>Starte nun eine neue Messung und schalte</a:t>
            </a:r>
            <a:r>
              <a:rPr lang="de-DE" sz="1200" b="1" dirty="0">
                <a:latin typeface="Arial" panose="020B0604020202020204" pitchFamily="34" charset="0"/>
                <a:ea typeface="Calibri" panose="020F0502020204030204" pitchFamily="34" charset="0"/>
                <a:cs typeface="Times New Roman" panose="02020603050405020304" pitchFamily="18" charset="0"/>
              </a:rPr>
              <a:t> gleichzeitig</a:t>
            </a:r>
            <a:r>
              <a:rPr lang="de-DE" sz="1200" dirty="0">
                <a:latin typeface="Arial" panose="020B0604020202020204" pitchFamily="34" charset="0"/>
                <a:ea typeface="Calibri" panose="020F0502020204030204" pitchFamily="34" charset="0"/>
                <a:cs typeface="Times New Roman" panose="02020603050405020304" pitchFamily="18" charset="0"/>
              </a:rPr>
              <a:t> die Lampe ein. </a:t>
            </a: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50000"/>
              </a:lnSpc>
              <a:spcAft>
                <a:spcPts val="0"/>
              </a:spcAft>
              <a:buFont typeface="Arial" panose="020B0604020202020204" pitchFamily="34" charset="0"/>
              <a:buChar char="•"/>
            </a:pPr>
            <a:r>
              <a:rPr lang="de-DE" sz="1200" dirty="0">
                <a:latin typeface="Arial" panose="020B0604020202020204" pitchFamily="34" charset="0"/>
                <a:ea typeface="Calibri" panose="020F0502020204030204" pitchFamily="34" charset="0"/>
                <a:cs typeface="Times New Roman" panose="02020603050405020304" pitchFamily="18" charset="0"/>
              </a:rPr>
              <a:t>Übertrage bereits während der Messung die Messwerte in die Tabelle. </a:t>
            </a: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50000"/>
              </a:lnSpc>
              <a:spcAft>
                <a:spcPts val="800"/>
              </a:spcAft>
              <a:buFont typeface="Arial" panose="020B0604020202020204" pitchFamily="34" charset="0"/>
              <a:buChar char="•"/>
            </a:pPr>
            <a:r>
              <a:rPr lang="de-DE" sz="1200" dirty="0">
                <a:latin typeface="Arial" panose="020B0604020202020204" pitchFamily="34" charset="0"/>
                <a:ea typeface="Calibri" panose="020F0502020204030204" pitchFamily="34" charset="0"/>
                <a:cs typeface="Times New Roman" panose="02020603050405020304" pitchFamily="18" charset="0"/>
              </a:rPr>
              <a:t>Schalte die Lampe aus, nachdem der letzte Messwert aufgenommen wurde </a:t>
            </a:r>
            <a:r>
              <a:rPr lang="de-DE" sz="1200" dirty="0" smtClean="0">
                <a:latin typeface="Arial" panose="020B0604020202020204" pitchFamily="34" charset="0"/>
                <a:ea typeface="Calibri" panose="020F0502020204030204" pitchFamily="34" charset="0"/>
                <a:cs typeface="Times New Roman" panose="02020603050405020304" pitchFamily="18" charset="0"/>
              </a:rPr>
              <a:t>(nach 5 </a:t>
            </a:r>
            <a:r>
              <a:rPr lang="de-DE" sz="1200" dirty="0">
                <a:latin typeface="Arial" panose="020B0604020202020204" pitchFamily="34" charset="0"/>
                <a:ea typeface="Calibri" panose="020F0502020204030204" pitchFamily="34" charset="0"/>
                <a:cs typeface="Times New Roman" panose="02020603050405020304" pitchFamily="18" charset="0"/>
              </a:rPr>
              <a:t>Minuten). </a:t>
            </a: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de-DE" sz="1200" u="sng" dirty="0">
                <a:latin typeface="Arial" panose="020B0604020202020204" pitchFamily="34" charset="0"/>
                <a:ea typeface="Calibri" panose="020F0502020204030204" pitchFamily="34" charset="0"/>
                <a:cs typeface="Times New Roman" panose="02020603050405020304" pitchFamily="18" charset="0"/>
              </a:rPr>
              <a:t>Vorbereitung für die nächste Gruppe: </a:t>
            </a: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50000"/>
              </a:lnSpc>
              <a:spcAft>
                <a:spcPts val="0"/>
              </a:spcAft>
              <a:buFont typeface="Arial" panose="020B0604020202020204" pitchFamily="34" charset="0"/>
              <a:buChar char="•"/>
            </a:pPr>
            <a:r>
              <a:rPr lang="de-DE" sz="1200" dirty="0">
                <a:latin typeface="Arial" panose="020B0604020202020204" pitchFamily="34" charset="0"/>
                <a:ea typeface="Calibri" panose="020F0502020204030204" pitchFamily="34" charset="0"/>
                <a:cs typeface="Times New Roman" panose="02020603050405020304" pitchFamily="18" charset="0"/>
              </a:rPr>
              <a:t>Entferne das Thermometer vom Stativ, ohne die Stellung der Klammer zu verändern. </a:t>
            </a: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50000"/>
              </a:lnSpc>
              <a:spcAft>
                <a:spcPts val="0"/>
              </a:spcAft>
              <a:buFont typeface="Arial" panose="020B0604020202020204" pitchFamily="34" charset="0"/>
              <a:buChar char="•"/>
            </a:pPr>
            <a:r>
              <a:rPr lang="de-DE" sz="1200" dirty="0">
                <a:latin typeface="Arial" panose="020B0604020202020204" pitchFamily="34" charset="0"/>
                <a:ea typeface="Calibri" panose="020F0502020204030204" pitchFamily="34" charset="0"/>
                <a:cs typeface="Times New Roman" panose="02020603050405020304" pitchFamily="18" charset="0"/>
              </a:rPr>
              <a:t>Zieh das Thermometer vom Taschenrechner ab.</a:t>
            </a: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50000"/>
              </a:lnSpc>
              <a:spcAft>
                <a:spcPts val="0"/>
              </a:spcAft>
              <a:buFont typeface="Arial" panose="020B0604020202020204" pitchFamily="34" charset="0"/>
              <a:buChar char="•"/>
            </a:pPr>
            <a:r>
              <a:rPr lang="de-DE" sz="1200" dirty="0">
                <a:latin typeface="Arial" panose="020B0604020202020204" pitchFamily="34" charset="0"/>
                <a:ea typeface="Calibri" panose="020F0502020204030204" pitchFamily="34" charset="0"/>
                <a:cs typeface="Times New Roman" panose="02020603050405020304" pitchFamily="18" charset="0"/>
              </a:rPr>
              <a:t>Fülle das Gefäß mit kaltem Wasser und rühre einige Male mit dem Messfühler um. </a:t>
            </a: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50000"/>
              </a:lnSpc>
              <a:spcAft>
                <a:spcPts val="800"/>
              </a:spcAft>
              <a:buFont typeface="Arial" panose="020B0604020202020204" pitchFamily="34" charset="0"/>
              <a:buChar char="•"/>
            </a:pPr>
            <a:r>
              <a:rPr lang="de-DE" sz="1200" dirty="0">
                <a:latin typeface="Arial" panose="020B0604020202020204" pitchFamily="34" charset="0"/>
                <a:ea typeface="Calibri" panose="020F0502020204030204" pitchFamily="34" charset="0"/>
                <a:cs typeface="Times New Roman" panose="02020603050405020304" pitchFamily="18" charset="0"/>
              </a:rPr>
              <a:t>Lass die Geräte so stehen.</a:t>
            </a:r>
            <a:endParaRPr lang="de-DE"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feld 3"/>
          <p:cNvSpPr txBox="1"/>
          <p:nvPr/>
        </p:nvSpPr>
        <p:spPr>
          <a:xfrm>
            <a:off x="5147663" y="428625"/>
            <a:ext cx="1896673" cy="400110"/>
          </a:xfrm>
          <a:prstGeom prst="rect">
            <a:avLst/>
          </a:prstGeom>
          <a:noFill/>
        </p:spPr>
        <p:txBody>
          <a:bodyPr wrap="none" rtlCol="0">
            <a:spAutoFit/>
          </a:bodyPr>
          <a:lstStyle/>
          <a:p>
            <a:r>
              <a:rPr lang="de-DE" sz="2000" b="1" u="sng" dirty="0" smtClean="0">
                <a:latin typeface="Arial" panose="020B0604020202020204" pitchFamily="34" charset="0"/>
                <a:cs typeface="Arial" panose="020B0604020202020204" pitchFamily="34" charset="0"/>
              </a:rPr>
              <a:t>Durchführung</a:t>
            </a:r>
            <a:endParaRPr lang="de-DE" sz="2000" b="1" u="sng" dirty="0">
              <a:latin typeface="Arial" panose="020B0604020202020204" pitchFamily="34" charset="0"/>
              <a:cs typeface="Arial" panose="020B0604020202020204" pitchFamily="34" charset="0"/>
            </a:endParaRPr>
          </a:p>
        </p:txBody>
      </p:sp>
      <p:cxnSp>
        <p:nvCxnSpPr>
          <p:cNvPr id="6" name="Gerader Verbinder 5"/>
          <p:cNvCxnSpPr>
            <a:stCxn id="4" idx="2"/>
            <a:endCxn id="2" idx="0"/>
          </p:cNvCxnSpPr>
          <p:nvPr/>
        </p:nvCxnSpPr>
        <p:spPr>
          <a:xfrm flipH="1">
            <a:off x="3186113" y="828735"/>
            <a:ext cx="2909887" cy="93061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Gerader Verbinder 7"/>
          <p:cNvCxnSpPr>
            <a:stCxn id="4" idx="2"/>
            <a:endCxn id="3" idx="0"/>
          </p:cNvCxnSpPr>
          <p:nvPr/>
        </p:nvCxnSpPr>
        <p:spPr>
          <a:xfrm>
            <a:off x="6096000" y="828735"/>
            <a:ext cx="3114675" cy="930611"/>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5798481" y="1124763"/>
            <a:ext cx="595035" cy="33855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de-DE" sz="1600" dirty="0" smtClean="0">
                <a:latin typeface="Arial" panose="020B0604020202020204" pitchFamily="34" charset="0"/>
                <a:cs typeface="Arial" panose="020B0604020202020204" pitchFamily="34" charset="0"/>
              </a:rPr>
              <a:t>oder</a:t>
            </a:r>
            <a:endParaRPr lang="de-DE" sz="1600" dirty="0">
              <a:latin typeface="Arial" panose="020B0604020202020204" pitchFamily="34" charset="0"/>
              <a:cs typeface="Arial" panose="020B0604020202020204" pitchFamily="34" charset="0"/>
            </a:endParaRPr>
          </a:p>
        </p:txBody>
      </p:sp>
      <p:sp>
        <p:nvSpPr>
          <p:cNvPr id="10" name="Rechteck 9"/>
          <p:cNvSpPr/>
          <p:nvPr/>
        </p:nvSpPr>
        <p:spPr>
          <a:xfrm>
            <a:off x="1461845" y="6037440"/>
            <a:ext cx="9268306" cy="456535"/>
          </a:xfrm>
          <a:prstGeom prst="rect">
            <a:avLst/>
          </a:prstGeom>
        </p:spPr>
        <p:txBody>
          <a:bodyPr wrap="none">
            <a:spAutoFit/>
          </a:bodyPr>
          <a:lstStyle/>
          <a:p>
            <a:pPr>
              <a:lnSpc>
                <a:spcPct val="150000"/>
              </a:lnSpc>
              <a:tabLst>
                <a:tab pos="1371600" algn="l"/>
              </a:tabLst>
            </a:pPr>
            <a:r>
              <a:rPr lang="de-DE" b="1" dirty="0" smtClean="0">
                <a:latin typeface="Arial" panose="020B0604020202020204" pitchFamily="34" charset="0"/>
                <a:cs typeface="Arial" panose="020B0604020202020204" pitchFamily="34" charset="0"/>
              </a:rPr>
              <a:t>Notiere deine Beobachtung und bearbeite </a:t>
            </a:r>
            <a:r>
              <a:rPr lang="de-DE" b="1" dirty="0">
                <a:latin typeface="Arial" panose="020B0604020202020204" pitchFamily="34" charset="0"/>
                <a:cs typeface="Arial" panose="020B0604020202020204" pitchFamily="34" charset="0"/>
              </a:rPr>
              <a:t>die dazugehörenden Aufgaben im Skript.</a:t>
            </a:r>
          </a:p>
        </p:txBody>
      </p:sp>
      <p:sp>
        <p:nvSpPr>
          <p:cNvPr id="11" name="Textfeld 10"/>
          <p:cNvSpPr txBox="1"/>
          <p:nvPr/>
        </p:nvSpPr>
        <p:spPr>
          <a:xfrm>
            <a:off x="10891644" y="6581001"/>
            <a:ext cx="130035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2" action="ppaction://hlinksldjump"/>
              </a:rPr>
              <a:t>Station beenden</a:t>
            </a:r>
            <a:endParaRPr lang="de-DE" sz="1200" dirty="0">
              <a:latin typeface="Arial" panose="020B0604020202020204" pitchFamily="34" charset="0"/>
              <a:cs typeface="Arial" panose="020B0604020202020204" pitchFamily="34" charset="0"/>
            </a:endParaRPr>
          </a:p>
        </p:txBody>
      </p:sp>
      <p:sp>
        <p:nvSpPr>
          <p:cNvPr id="12" name="Textfeld 11"/>
          <p:cNvSpPr txBox="1"/>
          <p:nvPr/>
        </p:nvSpPr>
        <p:spPr>
          <a:xfrm>
            <a:off x="190500" y="6581001"/>
            <a:ext cx="65434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3" action="ppaction://hlinksldjump"/>
              </a:rPr>
              <a:t>Zurück</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23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10521629" y="6551652"/>
            <a:ext cx="1207382"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2" action="ppaction://hlinksldjump"/>
              </a:rPr>
              <a:t>Zur Simulation</a:t>
            </a:r>
            <a:endParaRPr lang="de-DE" sz="1200" dirty="0">
              <a:latin typeface="Arial" panose="020B0604020202020204" pitchFamily="34" charset="0"/>
              <a:cs typeface="Arial" panose="020B0604020202020204" pitchFamily="34" charset="0"/>
            </a:endParaRPr>
          </a:p>
        </p:txBody>
      </p:sp>
      <p:sp>
        <p:nvSpPr>
          <p:cNvPr id="12" name="Textfeld 11"/>
          <p:cNvSpPr txBox="1"/>
          <p:nvPr/>
        </p:nvSpPr>
        <p:spPr>
          <a:xfrm>
            <a:off x="190500" y="6581001"/>
            <a:ext cx="65434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3" action="ppaction://hlinksldjump"/>
              </a:rPr>
              <a:t>Zurück</a:t>
            </a:r>
            <a:endParaRPr lang="de-DE" sz="1200" dirty="0">
              <a:latin typeface="Arial" panose="020B0604020202020204" pitchFamily="34" charset="0"/>
              <a:cs typeface="Arial" panose="020B0604020202020204" pitchFamily="34" charset="0"/>
            </a:endParaRPr>
          </a:p>
        </p:txBody>
      </p:sp>
      <p:pic>
        <p:nvPicPr>
          <p:cNvPr id="13" name="Grafik 12" descr="Fragezeichen, Haufen, Frage, Marke, Stapel, Symbol"/>
          <p:cNvPicPr/>
          <p:nvPr/>
        </p:nvPicPr>
        <p:blipFill>
          <a:blip r:embed="rId4">
            <a:extLst>
              <a:ext uri="{28A0092B-C50C-407E-A947-70E740481C1C}">
                <a14:useLocalDpi xmlns:a14="http://schemas.microsoft.com/office/drawing/2010/main" val="0"/>
              </a:ext>
            </a:extLst>
          </a:blip>
          <a:srcRect/>
          <a:stretch>
            <a:fillRect/>
          </a:stretch>
        </p:blipFill>
        <p:spPr bwMode="auto">
          <a:xfrm>
            <a:off x="2870517" y="1450181"/>
            <a:ext cx="6987858" cy="3677840"/>
          </a:xfrm>
          <a:prstGeom prst="rect">
            <a:avLst/>
          </a:prstGeom>
          <a:noFill/>
          <a:ln>
            <a:noFill/>
          </a:ln>
        </p:spPr>
      </p:pic>
      <p:sp>
        <p:nvSpPr>
          <p:cNvPr id="14" name="Rechteck 13"/>
          <p:cNvSpPr/>
          <p:nvPr/>
        </p:nvSpPr>
        <p:spPr>
          <a:xfrm>
            <a:off x="2707322" y="5128021"/>
            <a:ext cx="7543936" cy="6858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Mit dem Klimawandel sind viele Fragen </a:t>
            </a:r>
            <a:r>
              <a:rPr lang="de-DE" sz="12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über dessen </a:t>
            </a:r>
            <a:r>
              <a:rPr lang="de-D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Folgen und die Zukunft verbunden. Um Antworten hierfür zu finden, nutzt man meist Modelle oder Simulationen, die zukünftige Szenarien berechnen</a:t>
            </a:r>
            <a:r>
              <a:rPr lang="de-DE" sz="12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de-DE" sz="1100" dirty="0">
                <a:effectLst/>
                <a:ea typeface="Calibri" panose="020F0502020204030204" pitchFamily="34" charset="0"/>
                <a:cs typeface="Times New Roman" panose="02020603050405020304" pitchFamily="18" charset="0"/>
              </a:rPr>
              <a:t> </a:t>
            </a:r>
          </a:p>
        </p:txBody>
      </p:sp>
      <p:sp>
        <p:nvSpPr>
          <p:cNvPr id="15" name="Wolkenförmige Legende 14"/>
          <p:cNvSpPr/>
          <p:nvPr/>
        </p:nvSpPr>
        <p:spPr>
          <a:xfrm>
            <a:off x="7728585" y="1671637"/>
            <a:ext cx="2257425" cy="914400"/>
          </a:xfrm>
          <a:prstGeom prst="cloudCallout">
            <a:avLst>
              <a:gd name="adj1" fmla="val -55010"/>
              <a:gd name="adj2" fmla="val 81250"/>
            </a:avLst>
          </a:prstGeom>
          <a:solidFill>
            <a:schemeClr val="accent6">
              <a:lumMod val="75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sz="1100">
                <a:effectLst/>
                <a:latin typeface="Arial" panose="020B0604020202020204" pitchFamily="34" charset="0"/>
                <a:ea typeface="Calibri" panose="020F0502020204030204" pitchFamily="34" charset="0"/>
                <a:cs typeface="Times New Roman" panose="02020603050405020304" pitchFamily="18" charset="0"/>
              </a:rPr>
              <a:t>Wie hoch steigen die Temperaturen? </a:t>
            </a:r>
            <a:endParaRPr lang="de-DE" sz="1100">
              <a:effectLst/>
              <a:ea typeface="Calibri" panose="020F0502020204030204" pitchFamily="34" charset="0"/>
              <a:cs typeface="Times New Roman" panose="02020603050405020304" pitchFamily="18" charset="0"/>
            </a:endParaRPr>
          </a:p>
        </p:txBody>
      </p:sp>
      <p:sp>
        <p:nvSpPr>
          <p:cNvPr id="16" name="Wolkenförmige Legende 15"/>
          <p:cNvSpPr/>
          <p:nvPr/>
        </p:nvSpPr>
        <p:spPr>
          <a:xfrm>
            <a:off x="3926590" y="2418963"/>
            <a:ext cx="2552700" cy="981075"/>
          </a:xfrm>
          <a:prstGeom prst="cloudCallout">
            <a:avLst>
              <a:gd name="adj1" fmla="val 62376"/>
              <a:gd name="adj2" fmla="val 40170"/>
            </a:avLst>
          </a:prstGeom>
          <a:solidFill>
            <a:schemeClr val="accent6">
              <a:lumMod val="75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sz="1100">
                <a:effectLst/>
                <a:latin typeface="Arial" panose="020B0604020202020204" pitchFamily="34" charset="0"/>
                <a:ea typeface="Calibri" panose="020F0502020204030204" pitchFamily="34" charset="0"/>
                <a:cs typeface="Times New Roman" panose="02020603050405020304" pitchFamily="18" charset="0"/>
              </a:rPr>
              <a:t>Wie wird sich das Klima voraussichtlich verändern? </a:t>
            </a:r>
            <a:endParaRPr lang="de-DE" sz="1100">
              <a:effectLst/>
              <a:ea typeface="Calibri" panose="020F0502020204030204" pitchFamily="34" charset="0"/>
              <a:cs typeface="Times New Roman" panose="02020603050405020304" pitchFamily="18" charset="0"/>
            </a:endParaRPr>
          </a:p>
        </p:txBody>
      </p:sp>
      <p:sp>
        <p:nvSpPr>
          <p:cNvPr id="17" name="Rechteck 16"/>
          <p:cNvSpPr/>
          <p:nvPr/>
        </p:nvSpPr>
        <p:spPr>
          <a:xfrm>
            <a:off x="1604962" y="764381"/>
            <a:ext cx="10558463" cy="454819"/>
          </a:xfrm>
          <a:prstGeom prst="rect">
            <a:avLst/>
          </a:prstGeom>
          <a:solidFill>
            <a:schemeClr val="accent6"/>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sz="2800" b="1" dirty="0">
                <a:effectLst/>
                <a:latin typeface="Arial" panose="020B0604020202020204" pitchFamily="34" charset="0"/>
                <a:ea typeface="Calibri" panose="020F0502020204030204" pitchFamily="34" charset="0"/>
                <a:cs typeface="Times New Roman" panose="02020603050405020304" pitchFamily="18" charset="0"/>
              </a:rPr>
              <a:t>Zukunftsmusik– Die Folgen des Klimawandels voraussagen</a:t>
            </a:r>
            <a:endParaRPr lang="de-DE"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3900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10891644" y="6594755"/>
            <a:ext cx="130035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2" action="ppaction://hlinksldjump"/>
              </a:rPr>
              <a:t>Station beenden</a:t>
            </a:r>
            <a:endParaRPr lang="de-DE" sz="1200" dirty="0">
              <a:latin typeface="Arial" panose="020B0604020202020204" pitchFamily="34" charset="0"/>
              <a:cs typeface="Arial" panose="020B0604020202020204" pitchFamily="34" charset="0"/>
            </a:endParaRPr>
          </a:p>
        </p:txBody>
      </p:sp>
      <p:sp>
        <p:nvSpPr>
          <p:cNvPr id="9" name="Textfeld 8"/>
          <p:cNvSpPr txBox="1"/>
          <p:nvPr/>
        </p:nvSpPr>
        <p:spPr>
          <a:xfrm>
            <a:off x="180975" y="6575079"/>
            <a:ext cx="65434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3" action="ppaction://hlinksldjump"/>
              </a:rPr>
              <a:t>Zurück</a:t>
            </a:r>
            <a:endParaRPr lang="de-DE" sz="1200" dirty="0">
              <a:latin typeface="Arial" panose="020B0604020202020204" pitchFamily="34" charset="0"/>
              <a:cs typeface="Arial" panose="020B0604020202020204" pitchFamily="34" charset="0"/>
            </a:endParaRPr>
          </a:p>
        </p:txBody>
      </p:sp>
      <p:sp>
        <p:nvSpPr>
          <p:cNvPr id="3" name="Rechteck 2"/>
          <p:cNvSpPr/>
          <p:nvPr/>
        </p:nvSpPr>
        <p:spPr>
          <a:xfrm>
            <a:off x="2771775" y="1187754"/>
            <a:ext cx="8020050" cy="4533933"/>
          </a:xfrm>
          <a:prstGeom prst="rect">
            <a:avLst/>
          </a:prstGeom>
        </p:spPr>
        <p:txBody>
          <a:bodyPr wrap="square">
            <a:spAutoFit/>
          </a:bodyPr>
          <a:lstStyle/>
          <a:p>
            <a:pPr>
              <a:lnSpc>
                <a:spcPct val="107000"/>
              </a:lnSpc>
              <a:spcAft>
                <a:spcPts val="800"/>
              </a:spcAft>
            </a:pPr>
            <a:r>
              <a:rPr lang="de-DE" sz="1400" b="1" dirty="0">
                <a:latin typeface="Arial" panose="020B0604020202020204" pitchFamily="34" charset="0"/>
                <a:ea typeface="Calibri" panose="020F0502020204030204" pitchFamily="34" charset="0"/>
                <a:cs typeface="Arial" panose="020B0604020202020204" pitchFamily="34" charset="0"/>
              </a:rPr>
              <a:t>Nutze die Computersimulation unter </a:t>
            </a:r>
            <a:r>
              <a:rPr lang="de-DE" sz="1400" b="1" i="1"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4"/>
              </a:rPr>
              <a:t>www.klimafolgenonline.com</a:t>
            </a:r>
            <a:r>
              <a:rPr lang="de-DE" sz="1400" b="1" dirty="0">
                <a:latin typeface="Arial" panose="020B0604020202020204" pitchFamily="34" charset="0"/>
                <a:ea typeface="Calibri" panose="020F0502020204030204" pitchFamily="34" charset="0"/>
                <a:cs typeface="Arial" panose="020B0604020202020204" pitchFamily="34" charset="0"/>
              </a:rPr>
              <a:t>, um dich über die prognostizierten Klimaverhältnisse in Leipzig zu informieren. </a:t>
            </a:r>
            <a:endParaRPr lang="de-DE" sz="12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Aft>
                <a:spcPts val="0"/>
              </a:spcAft>
              <a:buFont typeface="Calibri" panose="020F0502020204030204" pitchFamily="34" charset="0"/>
              <a:buChar char="-"/>
            </a:pPr>
            <a:r>
              <a:rPr lang="de-DE" sz="1200" dirty="0">
                <a:latin typeface="Arial" panose="020B0604020202020204" pitchFamily="34" charset="0"/>
                <a:ea typeface="Calibri" panose="020F0502020204030204" pitchFamily="34" charset="0"/>
                <a:cs typeface="Arial" panose="020B0604020202020204" pitchFamily="34" charset="0"/>
              </a:rPr>
              <a:t>Rufe die angegebene Internetseite auf. </a:t>
            </a:r>
          </a:p>
          <a:p>
            <a:pPr marL="342900" lvl="0" indent="-342900">
              <a:lnSpc>
                <a:spcPct val="150000"/>
              </a:lnSpc>
              <a:spcAft>
                <a:spcPts val="0"/>
              </a:spcAft>
              <a:buFont typeface="Calibri" panose="020F0502020204030204" pitchFamily="34" charset="0"/>
              <a:buChar char="-"/>
            </a:pPr>
            <a:r>
              <a:rPr lang="de-DE" sz="1200" dirty="0">
                <a:latin typeface="Arial" panose="020B0604020202020204" pitchFamily="34" charset="0"/>
                <a:ea typeface="Calibri" panose="020F0502020204030204" pitchFamily="34" charset="0"/>
                <a:cs typeface="Arial" panose="020B0604020202020204" pitchFamily="34" charset="0"/>
              </a:rPr>
              <a:t>Gib oben rechts „Leipzig“ ein und klicke auf die rechts danebenstehenden Pfeile, um die Suche zu starten. Schließe das sich öffnende Fenster.</a:t>
            </a:r>
          </a:p>
          <a:p>
            <a:pPr marL="342900" lvl="0" indent="-342900">
              <a:lnSpc>
                <a:spcPct val="150000"/>
              </a:lnSpc>
              <a:spcAft>
                <a:spcPts val="0"/>
              </a:spcAft>
              <a:buFont typeface="Calibri" panose="020F0502020204030204" pitchFamily="34" charset="0"/>
              <a:buChar char="-"/>
            </a:pPr>
            <a:r>
              <a:rPr lang="de-DE" sz="1200" dirty="0">
                <a:latin typeface="Arial" panose="020B0604020202020204" pitchFamily="34" charset="0"/>
                <a:ea typeface="Calibri" panose="020F0502020204030204" pitchFamily="34" charset="0"/>
                <a:cs typeface="Arial" panose="020B0604020202020204" pitchFamily="34" charset="0"/>
              </a:rPr>
              <a:t>Wähle zunächst an der rechten Seite unter </a:t>
            </a:r>
            <a:r>
              <a:rPr lang="de-DE" sz="1200" i="1" dirty="0">
                <a:latin typeface="Arial" panose="020B0604020202020204" pitchFamily="34" charset="0"/>
                <a:ea typeface="Calibri" panose="020F0502020204030204" pitchFamily="34" charset="0"/>
                <a:cs typeface="Arial" panose="020B0604020202020204" pitchFamily="34" charset="0"/>
              </a:rPr>
              <a:t>RCP 8,5</a:t>
            </a:r>
            <a:r>
              <a:rPr lang="de-DE" sz="1200" dirty="0">
                <a:latin typeface="Arial" panose="020B0604020202020204" pitchFamily="34" charset="0"/>
                <a:ea typeface="Calibri" panose="020F0502020204030204" pitchFamily="34" charset="0"/>
                <a:cs typeface="Arial" panose="020B0604020202020204" pitchFamily="34" charset="0"/>
              </a:rPr>
              <a:t> den Fall „geringe Temperaturzunahme“ aus. </a:t>
            </a:r>
          </a:p>
          <a:p>
            <a:pPr marL="342900" lvl="0" indent="-342900">
              <a:lnSpc>
                <a:spcPct val="150000"/>
              </a:lnSpc>
              <a:spcAft>
                <a:spcPts val="0"/>
              </a:spcAft>
              <a:buFont typeface="Calibri" panose="020F0502020204030204" pitchFamily="34" charset="0"/>
              <a:buChar char="-"/>
            </a:pPr>
            <a:r>
              <a:rPr lang="de-DE" sz="1200" dirty="0">
                <a:latin typeface="Arial" panose="020B0604020202020204" pitchFamily="34" charset="0"/>
                <a:ea typeface="Calibri" panose="020F0502020204030204" pitchFamily="34" charset="0"/>
                <a:cs typeface="Arial" panose="020B0604020202020204" pitchFamily="34" charset="0"/>
              </a:rPr>
              <a:t>Starte die Simulation, indem du unten auf das „Play-Symbol“ (Dreieck) klickst.</a:t>
            </a:r>
          </a:p>
          <a:p>
            <a:pPr marL="342900" lvl="0" indent="-342900">
              <a:lnSpc>
                <a:spcPct val="150000"/>
              </a:lnSpc>
              <a:spcAft>
                <a:spcPts val="0"/>
              </a:spcAft>
              <a:buFont typeface="Calibri" panose="020F0502020204030204" pitchFamily="34" charset="0"/>
              <a:buChar char="-"/>
            </a:pPr>
            <a:r>
              <a:rPr lang="de-DE" sz="1200" dirty="0">
                <a:latin typeface="Arial" panose="020B0604020202020204" pitchFamily="34" charset="0"/>
                <a:ea typeface="Calibri" panose="020F0502020204030204" pitchFamily="34" charset="0"/>
                <a:cs typeface="Arial" panose="020B0604020202020204" pitchFamily="34" charset="0"/>
              </a:rPr>
              <a:t>Stoppe die Simulation (Pause-Symbol), wenn der rote Balken auf der Zeitleiste ganz rechts angekommen ist. Links oben wird die Dekade 2071-2100 angezeigt.  </a:t>
            </a:r>
          </a:p>
          <a:p>
            <a:pPr marL="342900" lvl="0" indent="-342900">
              <a:lnSpc>
                <a:spcPct val="150000"/>
              </a:lnSpc>
              <a:spcAft>
                <a:spcPts val="0"/>
              </a:spcAft>
              <a:buFont typeface="Calibri" panose="020F0502020204030204" pitchFamily="34" charset="0"/>
              <a:buChar char="-"/>
            </a:pPr>
            <a:r>
              <a:rPr lang="de-DE" sz="1200" dirty="0">
                <a:latin typeface="Arial" panose="020B0604020202020204" pitchFamily="34" charset="0"/>
                <a:ea typeface="Calibri" panose="020F0502020204030204" pitchFamily="34" charset="0"/>
                <a:cs typeface="Arial" panose="020B0604020202020204" pitchFamily="34" charset="0"/>
              </a:rPr>
              <a:t>Klicke nun unten links auf das Symbol mit dem Diagramm für detailliertere Informationen. </a:t>
            </a:r>
          </a:p>
          <a:p>
            <a:pPr marL="342900" lvl="0" indent="-342900">
              <a:lnSpc>
                <a:spcPct val="150000"/>
              </a:lnSpc>
              <a:spcAft>
                <a:spcPts val="0"/>
              </a:spcAft>
              <a:buFont typeface="Calibri" panose="020F0502020204030204" pitchFamily="34" charset="0"/>
              <a:buChar char="-"/>
            </a:pPr>
            <a:r>
              <a:rPr lang="de-DE" sz="1200" dirty="0">
                <a:latin typeface="Arial" panose="020B0604020202020204" pitchFamily="34" charset="0"/>
                <a:ea typeface="Calibri" panose="020F0502020204030204" pitchFamily="34" charset="0"/>
                <a:cs typeface="Arial" panose="020B0604020202020204" pitchFamily="34" charset="0"/>
              </a:rPr>
              <a:t>Es öffnet sich ein neues Fenster. Wähle „Tabelle“ aus. Ergänze die dort angegebenen Werte in der </a:t>
            </a:r>
            <a:r>
              <a:rPr lang="de-DE" sz="1200" dirty="0" smtClean="0">
                <a:latin typeface="Arial" panose="020B0604020202020204" pitchFamily="34" charset="0"/>
                <a:ea typeface="Calibri" panose="020F0502020204030204" pitchFamily="34" charset="0"/>
                <a:cs typeface="Arial" panose="020B0604020202020204" pitchFamily="34" charset="0"/>
              </a:rPr>
              <a:t>Tabelle im Skript. </a:t>
            </a:r>
            <a:endParaRPr lang="de-DE" sz="12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Aft>
                <a:spcPts val="0"/>
              </a:spcAft>
              <a:buFont typeface="Wingdings" panose="05000000000000000000" pitchFamily="2" charset="2"/>
              <a:buChar char=""/>
            </a:pPr>
            <a:r>
              <a:rPr lang="de-DE" sz="1200" dirty="0">
                <a:latin typeface="Arial" panose="020B0604020202020204" pitchFamily="34" charset="0"/>
                <a:ea typeface="Calibri" panose="020F0502020204030204" pitchFamily="34" charset="0"/>
                <a:cs typeface="Arial" panose="020B0604020202020204" pitchFamily="34" charset="0"/>
              </a:rPr>
              <a:t>Schließe das Fenster wieder und wähle unter </a:t>
            </a:r>
            <a:r>
              <a:rPr lang="de-DE" sz="1200" i="1" dirty="0">
                <a:latin typeface="Arial" panose="020B0604020202020204" pitchFamily="34" charset="0"/>
                <a:ea typeface="Calibri" panose="020F0502020204030204" pitchFamily="34" charset="0"/>
                <a:cs typeface="Arial" panose="020B0604020202020204" pitchFamily="34" charset="0"/>
              </a:rPr>
              <a:t>RCP 8,5</a:t>
            </a:r>
            <a:r>
              <a:rPr lang="de-DE" sz="1200" dirty="0">
                <a:latin typeface="Arial" panose="020B0604020202020204" pitchFamily="34" charset="0"/>
                <a:ea typeface="Calibri" panose="020F0502020204030204" pitchFamily="34" charset="0"/>
                <a:cs typeface="Arial" panose="020B0604020202020204" pitchFamily="34" charset="0"/>
              </a:rPr>
              <a:t> den Fall „mittlere Temperaturzunahme“ aus. Wiederhole die nachfolgenden Schritte. </a:t>
            </a:r>
          </a:p>
          <a:p>
            <a:pPr marL="342900" lvl="0" indent="-342900">
              <a:lnSpc>
                <a:spcPct val="150000"/>
              </a:lnSpc>
              <a:spcAft>
                <a:spcPts val="800"/>
              </a:spcAft>
              <a:buFont typeface="Wingdings" panose="05000000000000000000" pitchFamily="2" charset="2"/>
              <a:buChar char=""/>
            </a:pPr>
            <a:r>
              <a:rPr lang="de-DE" sz="1200" dirty="0">
                <a:latin typeface="Arial" panose="020B0604020202020204" pitchFamily="34" charset="0"/>
                <a:ea typeface="Calibri" panose="020F0502020204030204" pitchFamily="34" charset="0"/>
                <a:cs typeface="Arial" panose="020B0604020202020204" pitchFamily="34" charset="0"/>
              </a:rPr>
              <a:t>Schließe das Fenster wieder und wähle jetzt unter </a:t>
            </a:r>
            <a:r>
              <a:rPr lang="de-DE" sz="1200" i="1" dirty="0">
                <a:latin typeface="Arial" panose="020B0604020202020204" pitchFamily="34" charset="0"/>
                <a:ea typeface="Calibri" panose="020F0502020204030204" pitchFamily="34" charset="0"/>
                <a:cs typeface="Arial" panose="020B0604020202020204" pitchFamily="34" charset="0"/>
              </a:rPr>
              <a:t>RCP 8,5</a:t>
            </a:r>
            <a:r>
              <a:rPr lang="de-DE" sz="1200" dirty="0">
                <a:latin typeface="Arial" panose="020B0604020202020204" pitchFamily="34" charset="0"/>
                <a:ea typeface="Calibri" panose="020F0502020204030204" pitchFamily="34" charset="0"/>
                <a:cs typeface="Arial" panose="020B0604020202020204" pitchFamily="34" charset="0"/>
              </a:rPr>
              <a:t> den Fall „hohe Temperaturzunahme“ aus. Wiederhole die nachfolgenden Schritte.</a:t>
            </a:r>
            <a:endParaRPr lang="de-DE"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Rechteck 10"/>
          <p:cNvSpPr/>
          <p:nvPr/>
        </p:nvSpPr>
        <p:spPr>
          <a:xfrm>
            <a:off x="3904505" y="5899235"/>
            <a:ext cx="5754589" cy="456535"/>
          </a:xfrm>
          <a:prstGeom prst="rect">
            <a:avLst/>
          </a:prstGeom>
        </p:spPr>
        <p:txBody>
          <a:bodyPr wrap="none">
            <a:spAutoFit/>
          </a:bodyPr>
          <a:lstStyle/>
          <a:p>
            <a:pPr>
              <a:lnSpc>
                <a:spcPct val="150000"/>
              </a:lnSpc>
              <a:tabLst>
                <a:tab pos="1371600" algn="l"/>
              </a:tabLst>
            </a:pPr>
            <a:r>
              <a:rPr lang="de-DE" b="1" dirty="0">
                <a:latin typeface="Arial" panose="020B0604020202020204" pitchFamily="34" charset="0"/>
                <a:cs typeface="Arial" panose="020B0604020202020204" pitchFamily="34" charset="0"/>
              </a:rPr>
              <a:t>B</a:t>
            </a:r>
            <a:r>
              <a:rPr lang="de-DE" b="1" dirty="0" smtClean="0">
                <a:latin typeface="Arial" panose="020B0604020202020204" pitchFamily="34" charset="0"/>
                <a:cs typeface="Arial" panose="020B0604020202020204" pitchFamily="34" charset="0"/>
              </a:rPr>
              <a:t>earbeite </a:t>
            </a:r>
            <a:r>
              <a:rPr lang="de-DE" b="1" dirty="0">
                <a:latin typeface="Arial" panose="020B0604020202020204" pitchFamily="34" charset="0"/>
                <a:cs typeface="Arial" panose="020B0604020202020204" pitchFamily="34" charset="0"/>
              </a:rPr>
              <a:t>die dazugehörenden Aufgaben im Skript.</a:t>
            </a:r>
          </a:p>
        </p:txBody>
      </p:sp>
    </p:spTree>
    <p:extLst>
      <p:ext uri="{BB962C8B-B14F-4D97-AF65-F5344CB8AC3E}">
        <p14:creationId xmlns:p14="http://schemas.microsoft.com/office/powerpoint/2010/main" val="185875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650364" y="704853"/>
            <a:ext cx="10541636" cy="500062"/>
          </a:xfrm>
          <a:prstGeom prst="rect">
            <a:avLst/>
          </a:prstGeom>
          <a:solidFill>
            <a:schemeClr val="accent6"/>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1" rIns="91440" bIns="45721" numCol="1" spcCol="0" rtlCol="0" fromWordArt="0" anchor="ctr" anchorCtr="0" forceAA="0" compatLnSpc="1">
            <a:prstTxWarp prst="textNoShape">
              <a:avLst/>
            </a:prstTxWarp>
            <a:noAutofit/>
          </a:bodyPr>
          <a:lstStyle/>
          <a:p>
            <a:pPr algn="ctr">
              <a:lnSpc>
                <a:spcPct val="107000"/>
              </a:lnSpc>
              <a:spcAft>
                <a:spcPts val="800"/>
              </a:spcAft>
            </a:pPr>
            <a:r>
              <a:rPr lang="de-DE" sz="2800" b="1" dirty="0">
                <a:latin typeface="Arial" panose="020B0604020202020204" pitchFamily="34" charset="0"/>
                <a:ea typeface="Calibri" panose="020F0502020204030204" pitchFamily="34" charset="0"/>
                <a:cs typeface="Times New Roman" panose="02020603050405020304" pitchFamily="18" charset="0"/>
              </a:rPr>
              <a:t>Biodiversität - Die Vielfalt des Lebens</a:t>
            </a:r>
            <a:endParaRPr lang="de-DE" sz="2000" dirty="0">
              <a:ea typeface="Calibri" panose="020F0502020204030204" pitchFamily="34" charset="0"/>
              <a:cs typeface="Times New Roman" panose="02020603050405020304" pitchFamily="18" charset="0"/>
            </a:endParaRPr>
          </a:p>
        </p:txBody>
      </p:sp>
      <p:sp>
        <p:nvSpPr>
          <p:cNvPr id="3" name="Abgerundete rechteckige Legende 2"/>
          <p:cNvSpPr/>
          <p:nvPr/>
        </p:nvSpPr>
        <p:spPr>
          <a:xfrm>
            <a:off x="2569212" y="1404938"/>
            <a:ext cx="2983865" cy="400050"/>
          </a:xfrm>
          <a:prstGeom prst="wedgeRoundRectCallout">
            <a:avLst>
              <a:gd name="adj1" fmla="val 49988"/>
              <a:gd name="adj2" fmla="val -118303"/>
              <a:gd name="adj3" fmla="val 16667"/>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1" rIns="91440" bIns="45721" numCol="1" spcCol="0" rtlCol="0" fromWordArt="0" anchor="ctr" anchorCtr="0" forceAA="0" compatLnSpc="1">
            <a:prstTxWarp prst="textNoShape">
              <a:avLst/>
            </a:prstTxWarp>
            <a:noAutofit/>
          </a:bodyPr>
          <a:lstStyle/>
          <a:p>
            <a:pPr>
              <a:lnSpc>
                <a:spcPct val="107000"/>
              </a:lnSpc>
              <a:spcAft>
                <a:spcPts val="800"/>
              </a:spcAft>
            </a:pPr>
            <a:r>
              <a:rPr lang="de-DE" sz="16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Was bedeutet das genau? </a:t>
            </a:r>
            <a:endParaRPr lang="de-DE" sz="1401" dirty="0">
              <a:ea typeface="Calibri" panose="020F0502020204030204" pitchFamily="34" charset="0"/>
              <a:cs typeface="Times New Roman" panose="02020603050405020304" pitchFamily="18" charset="0"/>
            </a:endParaRPr>
          </a:p>
        </p:txBody>
      </p:sp>
      <p:pic>
        <p:nvPicPr>
          <p:cNvPr id="2052" name="Grafik 3"/>
          <p:cNvPicPr>
            <a:picLocks noChangeAspect="1" noChangeArrowheads="1"/>
          </p:cNvPicPr>
          <p:nvPr/>
        </p:nvPicPr>
        <p:blipFill>
          <a:blip r:embed="rId2">
            <a:extLst>
              <a:ext uri="{28A0092B-C50C-407E-A947-70E740481C1C}">
                <a14:useLocalDpi xmlns:a14="http://schemas.microsoft.com/office/drawing/2010/main" val="0"/>
              </a:ext>
            </a:extLst>
          </a:blip>
          <a:srcRect l="14063" t="13055" r="8768" b="5556"/>
          <a:stretch>
            <a:fillRect/>
          </a:stretch>
        </p:blipFill>
        <p:spPr bwMode="auto">
          <a:xfrm>
            <a:off x="3381460" y="2446920"/>
            <a:ext cx="6545262" cy="4314825"/>
          </a:xfrm>
          <a:prstGeom prst="rect">
            <a:avLst/>
          </a:prstGeom>
          <a:noFill/>
          <a:ln w="9525">
            <a:solidFill>
              <a:srgbClr val="538135"/>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2495553" y="1848857"/>
            <a:ext cx="184731" cy="36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endParaRPr lang="de-DE" sz="1801"/>
          </a:p>
        </p:txBody>
      </p:sp>
      <p:sp>
        <p:nvSpPr>
          <p:cNvPr id="8" name="Rectangle 6"/>
          <p:cNvSpPr>
            <a:spLocks noChangeArrowheads="1"/>
          </p:cNvSpPr>
          <p:nvPr/>
        </p:nvSpPr>
        <p:spPr bwMode="auto">
          <a:xfrm>
            <a:off x="2370932" y="1960561"/>
            <a:ext cx="8566318" cy="27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p>
            <a:pPr lvl="0" eaLnBrk="0" fontAlgn="base" hangingPunct="0">
              <a:spcBef>
                <a:spcPct val="0"/>
              </a:spcBef>
              <a:spcAft>
                <a:spcPct val="0"/>
              </a:spcAft>
            </a:pPr>
            <a:r>
              <a:rPr lang="de-DE" altLang="de-DE" sz="1200" dirty="0">
                <a:latin typeface="Arial" panose="020B0604020202020204" pitchFamily="34" charset="0"/>
                <a:ea typeface="Times New Roman" panose="02020603050405020304" pitchFamily="18" charset="0"/>
                <a:cs typeface="Arial" panose="020B0604020202020204" pitchFamily="34" charset="0"/>
              </a:rPr>
              <a:t>Vervollst</a:t>
            </a:r>
            <a:r>
              <a:rPr lang="de-DE" altLang="de-DE" sz="1200" dirty="0">
                <a:latin typeface="Calibri" panose="020F0502020204030204" pitchFamily="34" charset="0"/>
                <a:ea typeface="Times New Roman" panose="02020603050405020304" pitchFamily="18" charset="0"/>
                <a:cs typeface="Arial" panose="020B0604020202020204" pitchFamily="34" charset="0"/>
              </a:rPr>
              <a:t>ä</a:t>
            </a:r>
            <a:r>
              <a:rPr lang="de-DE" altLang="de-DE" sz="1200" dirty="0">
                <a:latin typeface="Arial" panose="020B0604020202020204" pitchFamily="34" charset="0"/>
                <a:ea typeface="Times New Roman" panose="02020603050405020304" pitchFamily="18" charset="0"/>
                <a:cs typeface="Arial" panose="020B0604020202020204" pitchFamily="34" charset="0"/>
              </a:rPr>
              <a:t>ndige das Schema</a:t>
            </a:r>
            <a:r>
              <a:rPr lang="de-DE" altLang="de-DE" sz="1200" baseline="30000" dirty="0">
                <a:latin typeface="Arial" panose="020B0604020202020204" pitchFamily="34" charset="0"/>
                <a:ea typeface="Times New Roman" panose="02020603050405020304" pitchFamily="18" charset="0"/>
                <a:cs typeface="Arial" panose="020B0604020202020204" pitchFamily="34" charset="0"/>
              </a:rPr>
              <a:t>1</a:t>
            </a:r>
            <a:r>
              <a:rPr lang="de-DE" altLang="de-DE" sz="1200" dirty="0">
                <a:latin typeface="Arial" panose="020B0604020202020204" pitchFamily="34" charset="0"/>
                <a:ea typeface="Times New Roman" panose="02020603050405020304" pitchFamily="18" charset="0"/>
                <a:cs typeface="Arial" panose="020B0604020202020204" pitchFamily="34" charset="0"/>
              </a:rPr>
              <a:t>, um diese Frage zu beantworten. Ordne </a:t>
            </a:r>
            <a:r>
              <a:rPr lang="de-DE" altLang="de-DE" sz="1200" dirty="0" smtClean="0">
                <a:latin typeface="Arial" panose="020B0604020202020204" pitchFamily="34" charset="0"/>
                <a:ea typeface="Times New Roman" panose="02020603050405020304" pitchFamily="18" charset="0"/>
                <a:cs typeface="Arial" panose="020B0604020202020204" pitchFamily="34" charset="0"/>
              </a:rPr>
              <a:t>daf</a:t>
            </a:r>
            <a:r>
              <a:rPr lang="de-DE" altLang="de-DE" sz="1200" dirty="0" smtClean="0">
                <a:latin typeface="Calibri" panose="020F0502020204030204" pitchFamily="34" charset="0"/>
                <a:ea typeface="Times New Roman" panose="02020603050405020304" pitchFamily="18" charset="0"/>
                <a:cs typeface="Arial" panose="020B0604020202020204" pitchFamily="34" charset="0"/>
              </a:rPr>
              <a:t>ü</a:t>
            </a:r>
            <a:r>
              <a:rPr lang="de-DE" altLang="de-DE" sz="1200" dirty="0" smtClean="0">
                <a:latin typeface="Arial" panose="020B0604020202020204" pitchFamily="34" charset="0"/>
                <a:ea typeface="Times New Roman" panose="02020603050405020304" pitchFamily="18" charset="0"/>
                <a:cs typeface="Arial" panose="020B0604020202020204" pitchFamily="34" charset="0"/>
              </a:rPr>
              <a:t>r dem </a:t>
            </a:r>
            <a:r>
              <a:rPr lang="de-DE" altLang="de-DE" sz="1200" dirty="0">
                <a:latin typeface="Arial" panose="020B0604020202020204" pitchFamily="34" charset="0"/>
                <a:ea typeface="Times New Roman" panose="02020603050405020304" pitchFamily="18" charset="0"/>
                <a:cs typeface="Arial" panose="020B0604020202020204" pitchFamily="34" charset="0"/>
              </a:rPr>
              <a:t>Schema </a:t>
            </a:r>
            <a:r>
              <a:rPr lang="de-DE" altLang="de-DE" sz="1200" dirty="0" smtClean="0">
                <a:latin typeface="Arial" panose="020B0604020202020204" pitchFamily="34" charset="0"/>
                <a:ea typeface="Times New Roman" panose="02020603050405020304" pitchFamily="18" charset="0"/>
                <a:cs typeface="Arial" panose="020B0604020202020204" pitchFamily="34" charset="0"/>
              </a:rPr>
              <a:t>die K</a:t>
            </a:r>
            <a:r>
              <a:rPr lang="de-DE" altLang="de-DE" sz="1200" dirty="0" smtClean="0">
                <a:latin typeface="Calibri" panose="020F0502020204030204" pitchFamily="34" charset="0"/>
                <a:ea typeface="Times New Roman" panose="02020603050405020304" pitchFamily="18" charset="0"/>
                <a:cs typeface="Arial" panose="020B0604020202020204" pitchFamily="34" charset="0"/>
              </a:rPr>
              <a:t>ä</a:t>
            </a:r>
            <a:r>
              <a:rPr lang="de-DE" altLang="de-DE" sz="1200" dirty="0" smtClean="0">
                <a:latin typeface="Arial" panose="020B0604020202020204" pitchFamily="34" charset="0"/>
                <a:ea typeface="Times New Roman" panose="02020603050405020304" pitchFamily="18" charset="0"/>
                <a:cs typeface="Arial" panose="020B0604020202020204" pitchFamily="34" charset="0"/>
              </a:rPr>
              <a:t>stchen im Skript </a:t>
            </a:r>
            <a:r>
              <a:rPr lang="de-DE" altLang="de-DE" sz="1200" dirty="0">
                <a:latin typeface="Arial" panose="020B0604020202020204" pitchFamily="34" charset="0"/>
                <a:ea typeface="Times New Roman" panose="02020603050405020304" pitchFamily="18" charset="0"/>
                <a:cs typeface="Arial" panose="020B0604020202020204" pitchFamily="34" charset="0"/>
              </a:rPr>
              <a:t>zu. </a:t>
            </a:r>
            <a:endParaRPr lang="de-DE" altLang="de-DE" sz="1200" dirty="0">
              <a:ea typeface="Times New Roman" panose="02020603050405020304" pitchFamily="18" charset="0"/>
            </a:endParaRPr>
          </a:p>
        </p:txBody>
      </p:sp>
      <p:sp>
        <p:nvSpPr>
          <p:cNvPr id="9" name="Rectangle 10"/>
          <p:cNvSpPr>
            <a:spLocks noChangeArrowheads="1"/>
          </p:cNvSpPr>
          <p:nvPr/>
        </p:nvSpPr>
        <p:spPr bwMode="auto">
          <a:xfrm>
            <a:off x="2495553" y="2077458"/>
            <a:ext cx="184731" cy="36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endParaRPr lang="de-DE" sz="1801"/>
          </a:p>
        </p:txBody>
      </p:sp>
      <p:sp>
        <p:nvSpPr>
          <p:cNvPr id="10" name="Textfeld 9"/>
          <p:cNvSpPr txBox="1"/>
          <p:nvPr/>
        </p:nvSpPr>
        <p:spPr>
          <a:xfrm>
            <a:off x="10217933" y="6581001"/>
            <a:ext cx="1974067"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3" action="ppaction://hlinksldjump"/>
              </a:rPr>
              <a:t>Der Wert der Biodiversität</a:t>
            </a:r>
            <a:endParaRPr lang="de-DE" sz="1200" dirty="0">
              <a:latin typeface="Arial" panose="020B0604020202020204" pitchFamily="34" charset="0"/>
              <a:cs typeface="Arial" panose="020B0604020202020204" pitchFamily="34" charset="0"/>
            </a:endParaRPr>
          </a:p>
        </p:txBody>
      </p:sp>
      <p:pic>
        <p:nvPicPr>
          <p:cNvPr id="11" name="Grafik 10"/>
          <p:cNvPicPr/>
          <p:nvPr/>
        </p:nvPicPr>
        <p:blipFill rotWithShape="1">
          <a:blip r:embed="rId4" cstate="print">
            <a:extLst>
              <a:ext uri="{28A0092B-C50C-407E-A947-70E740481C1C}">
                <a14:useLocalDpi xmlns:a14="http://schemas.microsoft.com/office/drawing/2010/main" val="0"/>
              </a:ext>
            </a:extLst>
          </a:blip>
          <a:srcRect l="2315" t="12434" r="24437" b="20900"/>
          <a:stretch/>
        </p:blipFill>
        <p:spPr bwMode="auto">
          <a:xfrm>
            <a:off x="3410035" y="3046025"/>
            <a:ext cx="6457950" cy="36734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49795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743076" y="719137"/>
            <a:ext cx="10448924" cy="538163"/>
          </a:xfrm>
          <a:prstGeom prst="rect">
            <a:avLst/>
          </a:prstGeom>
          <a:solidFill>
            <a:schemeClr val="accent6"/>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sz="2400" b="1">
                <a:effectLst/>
                <a:latin typeface="Arial" panose="020B0604020202020204" pitchFamily="34" charset="0"/>
                <a:ea typeface="Calibri" panose="020F0502020204030204" pitchFamily="34" charset="0"/>
                <a:cs typeface="Times New Roman" panose="02020603050405020304" pitchFamily="18" charset="0"/>
              </a:rPr>
              <a:t>Ein weiteres CO</a:t>
            </a:r>
            <a:r>
              <a:rPr lang="de-DE" sz="2400" b="1" baseline="-25000">
                <a:effectLst/>
                <a:latin typeface="Arial" panose="020B0604020202020204" pitchFamily="34" charset="0"/>
                <a:ea typeface="Calibri" panose="020F0502020204030204" pitchFamily="34" charset="0"/>
                <a:cs typeface="Times New Roman" panose="02020603050405020304" pitchFamily="18" charset="0"/>
              </a:rPr>
              <a:t>2</a:t>
            </a:r>
            <a:r>
              <a:rPr lang="de-DE" sz="2400" b="1">
                <a:effectLst/>
                <a:latin typeface="Arial" panose="020B0604020202020204" pitchFamily="34" charset="0"/>
                <a:ea typeface="Calibri" panose="020F0502020204030204" pitchFamily="34" charset="0"/>
                <a:cs typeface="Times New Roman" panose="02020603050405020304" pitchFamily="18" charset="0"/>
              </a:rPr>
              <a:t>-Problem – Die Gefahr für junge Clown-Fische</a:t>
            </a:r>
            <a:endParaRPr lang="de-DE">
              <a:effectLst/>
              <a:ea typeface="Calibri" panose="020F0502020204030204" pitchFamily="34" charset="0"/>
              <a:cs typeface="Times New Roman" panose="02020603050405020304" pitchFamily="18" charset="0"/>
            </a:endParaRPr>
          </a:p>
        </p:txBody>
      </p:sp>
      <p:pic>
        <p:nvPicPr>
          <p:cNvPr id="3" name="Grafik 2" descr="Aquarium, Clownfische, Anemone"/>
          <p:cNvPicPr/>
          <p:nvPr/>
        </p:nvPicPr>
        <p:blipFill rotWithShape="1">
          <a:blip r:embed="rId2">
            <a:extLst>
              <a:ext uri="{28A0092B-C50C-407E-A947-70E740481C1C}">
                <a14:useLocalDpi xmlns:a14="http://schemas.microsoft.com/office/drawing/2010/main" val="0"/>
              </a:ext>
            </a:extLst>
          </a:blip>
          <a:srcRect t="8378" r="11871"/>
          <a:stretch/>
        </p:blipFill>
        <p:spPr bwMode="auto">
          <a:xfrm>
            <a:off x="2914650" y="2047875"/>
            <a:ext cx="7924800" cy="4667250"/>
          </a:xfrm>
          <a:prstGeom prst="rect">
            <a:avLst/>
          </a:prstGeom>
          <a:noFill/>
          <a:ln>
            <a:noFill/>
          </a:ln>
          <a:extLst>
            <a:ext uri="{53640926-AAD7-44D8-BBD7-CCE9431645EC}">
              <a14:shadowObscured xmlns:a14="http://schemas.microsoft.com/office/drawing/2010/main"/>
            </a:ext>
          </a:extLst>
        </p:spPr>
      </p:pic>
      <p:sp>
        <p:nvSpPr>
          <p:cNvPr id="4" name="Textfeld 297"/>
          <p:cNvSpPr txBox="1"/>
          <p:nvPr/>
        </p:nvSpPr>
        <p:spPr>
          <a:xfrm>
            <a:off x="3038475" y="4152900"/>
            <a:ext cx="3721735" cy="2276475"/>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w="6350">
            <a:noFill/>
          </a:ln>
          <a:effectLst>
            <a:softEdge rad="31750"/>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de-DE" sz="1400" dirty="0">
                <a:effectLst/>
                <a:latin typeface="Arial" panose="020B0604020202020204" pitchFamily="34" charset="0"/>
                <a:ea typeface="Calibri" panose="020F0502020204030204" pitchFamily="34" charset="0"/>
                <a:cs typeface="Times New Roman" panose="02020603050405020304" pitchFamily="18" charset="0"/>
              </a:rPr>
              <a:t>Spätestens nach dem Film „Findet </a:t>
            </a:r>
            <a:r>
              <a:rPr lang="de-DE" sz="1400" dirty="0" err="1">
                <a:effectLst/>
                <a:latin typeface="Arial" panose="020B0604020202020204" pitchFamily="34" charset="0"/>
                <a:ea typeface="Calibri" panose="020F0502020204030204" pitchFamily="34" charset="0"/>
                <a:cs typeface="Times New Roman" panose="02020603050405020304" pitchFamily="18" charset="0"/>
              </a:rPr>
              <a:t>Nemo</a:t>
            </a:r>
            <a:r>
              <a:rPr lang="de-DE" sz="1400" dirty="0">
                <a:effectLst/>
                <a:latin typeface="Arial" panose="020B0604020202020204" pitchFamily="34" charset="0"/>
                <a:ea typeface="Calibri" panose="020F0502020204030204" pitchFamily="34" charset="0"/>
                <a:cs typeface="Times New Roman" panose="02020603050405020304" pitchFamily="18" charset="0"/>
              </a:rPr>
              <a:t>“ weiß man, dass Clown-Fische in einem </a:t>
            </a:r>
            <a:r>
              <a:rPr lang="de-DE" sz="1400" dirty="0" smtClean="0">
                <a:effectLst/>
                <a:latin typeface="Arial" panose="020B0604020202020204" pitchFamily="34" charset="0"/>
                <a:ea typeface="Calibri" panose="020F0502020204030204" pitchFamily="34" charset="0"/>
                <a:cs typeface="Times New Roman" panose="02020603050405020304" pitchFamily="18" charset="0"/>
              </a:rPr>
              <a:t>bunten, </a:t>
            </a:r>
            <a:r>
              <a:rPr lang="de-DE" sz="1400" dirty="0">
                <a:effectLst/>
                <a:latin typeface="Arial" panose="020B0604020202020204" pitchFamily="34" charset="0"/>
                <a:ea typeface="Calibri" panose="020F0502020204030204" pitchFamily="34" charset="0"/>
                <a:cs typeface="Times New Roman" panose="02020603050405020304" pitchFamily="18" charset="0"/>
              </a:rPr>
              <a:t>vielseitigen Ökosystem vorkommen – den Korallenriffen. Dort  leben sie in Symbiose mit Anemonen. Im Film wird auch klar, dass Clown-Fische und ihre Larven viele natürliche Feinde haben. Doch auch die steigende Kohlenstoffdioxidkonzentration in der Atmosphäre gefährdet sie…</a:t>
            </a:r>
            <a:endParaRPr lang="de-DE" sz="1200" dirty="0">
              <a:effectLst/>
              <a:ea typeface="Calibri" panose="020F0502020204030204" pitchFamily="34" charset="0"/>
              <a:cs typeface="Times New Roman" panose="02020603050405020304" pitchFamily="18" charset="0"/>
            </a:endParaRPr>
          </a:p>
        </p:txBody>
      </p:sp>
      <p:sp>
        <p:nvSpPr>
          <p:cNvPr id="5" name="Textfeld 195"/>
          <p:cNvSpPr txBox="1"/>
          <p:nvPr/>
        </p:nvSpPr>
        <p:spPr>
          <a:xfrm>
            <a:off x="1743076" y="1257300"/>
            <a:ext cx="10448924" cy="638175"/>
          </a:xfrm>
          <a:prstGeom prst="rect">
            <a:avLst/>
          </a:prstGeom>
          <a:solidFill>
            <a:schemeClr val="lt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de-DE" sz="1400" dirty="0">
                <a:effectLst/>
                <a:latin typeface="Arial" panose="020B0604020202020204" pitchFamily="34" charset="0"/>
                <a:ea typeface="Calibri" panose="020F0502020204030204" pitchFamily="34" charset="0"/>
                <a:cs typeface="Times New Roman" panose="02020603050405020304" pitchFamily="18" charset="0"/>
              </a:rPr>
              <a:t>Der steile Anstieg der Kohlenstoffdioxidkonzentration in der Atmosphäre führt nicht nur zu erhöhten Temperaturen. </a:t>
            </a:r>
            <a:endParaRPr lang="de-DE" sz="1400" dirty="0" smtClean="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de-DE" sz="1400" dirty="0" smtClean="0">
                <a:effectLst/>
                <a:latin typeface="Arial" panose="020B0604020202020204" pitchFamily="34" charset="0"/>
                <a:ea typeface="Calibri" panose="020F0502020204030204" pitchFamily="34" charset="0"/>
                <a:cs typeface="Times New Roman" panose="02020603050405020304" pitchFamily="18" charset="0"/>
              </a:rPr>
              <a:t>Er </a:t>
            </a:r>
            <a:r>
              <a:rPr lang="de-DE" sz="1400" dirty="0">
                <a:effectLst/>
                <a:latin typeface="Arial" panose="020B0604020202020204" pitchFamily="34" charset="0"/>
                <a:ea typeface="Calibri" panose="020F0502020204030204" pitchFamily="34" charset="0"/>
                <a:cs typeface="Times New Roman" panose="02020603050405020304" pitchFamily="18" charset="0"/>
              </a:rPr>
              <a:t>hat auch großen Einfluss auf die Chemie des Meeres und dessen Bewohner. </a:t>
            </a:r>
            <a:endParaRPr lang="de-DE" sz="1200" dirty="0">
              <a:effectLst/>
              <a:ea typeface="Calibri" panose="020F0502020204030204" pitchFamily="34" charset="0"/>
              <a:cs typeface="Times New Roman" panose="02020603050405020304" pitchFamily="18" charset="0"/>
            </a:endParaRPr>
          </a:p>
        </p:txBody>
      </p:sp>
      <p:sp>
        <p:nvSpPr>
          <p:cNvPr id="6" name="Textfeld 5"/>
          <p:cNvSpPr txBox="1"/>
          <p:nvPr/>
        </p:nvSpPr>
        <p:spPr>
          <a:xfrm>
            <a:off x="192365" y="6581001"/>
            <a:ext cx="65434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3" action="ppaction://hlinksldjump"/>
              </a:rPr>
              <a:t>Zurück</a:t>
            </a:r>
            <a:endParaRPr lang="de-DE" sz="1200" dirty="0">
              <a:latin typeface="Arial" panose="020B0604020202020204" pitchFamily="34" charset="0"/>
              <a:cs typeface="Arial" panose="020B0604020202020204" pitchFamily="34" charset="0"/>
            </a:endParaRPr>
          </a:p>
        </p:txBody>
      </p:sp>
      <p:sp>
        <p:nvSpPr>
          <p:cNvPr id="7" name="Textfeld 6"/>
          <p:cNvSpPr txBox="1"/>
          <p:nvPr/>
        </p:nvSpPr>
        <p:spPr>
          <a:xfrm>
            <a:off x="11566059" y="6576625"/>
            <a:ext cx="625941"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4" action="ppaction://hlinksldjump"/>
              </a:rPr>
              <a:t>Weiter</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0728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p:nvPr/>
        </p:nvPicPr>
        <p:blipFill rotWithShape="1">
          <a:blip r:embed="rId2">
            <a:extLst>
              <a:ext uri="{28A0092B-C50C-407E-A947-70E740481C1C}">
                <a14:useLocalDpi xmlns:a14="http://schemas.microsoft.com/office/drawing/2010/main" val="0"/>
              </a:ext>
            </a:extLst>
          </a:blip>
          <a:srcRect t="5568" r="67002" b="5934"/>
          <a:stretch/>
        </p:blipFill>
        <p:spPr>
          <a:xfrm>
            <a:off x="1636712" y="605473"/>
            <a:ext cx="3516313" cy="5881052"/>
          </a:xfrm>
          <a:prstGeom prst="rect">
            <a:avLst/>
          </a:prstGeom>
          <a:ln>
            <a:noFill/>
          </a:ln>
        </p:spPr>
      </p:pic>
      <p:sp>
        <p:nvSpPr>
          <p:cNvPr id="3" name="Abgerundete rechteckige Legende 2"/>
          <p:cNvSpPr/>
          <p:nvPr/>
        </p:nvSpPr>
        <p:spPr>
          <a:xfrm>
            <a:off x="1975166" y="1828801"/>
            <a:ext cx="2873058" cy="940834"/>
          </a:xfrm>
          <a:prstGeom prst="wedgeRoundRectCallout">
            <a:avLst>
              <a:gd name="adj1" fmla="val -54623"/>
              <a:gd name="adj2" fmla="val -33973"/>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de-DE"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Hallo Michael! Ich war heute krank und deshalb nicht in der Schule. Kannst du mir sagen, was wir gemacht haben?</a:t>
            </a:r>
            <a:endParaRPr lang="de-DE" sz="1400" dirty="0">
              <a:effectLst/>
              <a:ea typeface="Calibri" panose="020F0502020204030204" pitchFamily="34" charset="0"/>
              <a:cs typeface="Times New Roman" panose="02020603050405020304" pitchFamily="18" charset="0"/>
            </a:endParaRPr>
          </a:p>
        </p:txBody>
      </p:sp>
      <p:sp>
        <p:nvSpPr>
          <p:cNvPr id="4" name="Abgerundete rechteckige Legende 3"/>
          <p:cNvSpPr/>
          <p:nvPr/>
        </p:nvSpPr>
        <p:spPr>
          <a:xfrm>
            <a:off x="1975166" y="2917351"/>
            <a:ext cx="2892108" cy="2174716"/>
          </a:xfrm>
          <a:prstGeom prst="wedgeRoundRectCallout">
            <a:avLst>
              <a:gd name="adj1" fmla="val 56064"/>
              <a:gd name="adj2" fmla="val -32874"/>
              <a:gd name="adj3" fmla="val 16667"/>
            </a:avLst>
          </a:prstGeom>
          <a:solidFill>
            <a:srgbClr val="D8FAC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de-DE"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Hallo Verena! Gute Besserung! Ja, wir haben heute in Bio wieder über den Klimawandel geredet. Es ging um die hohen CO2-Werte in der Atmosphäre und die Auswirkungen auf die globale Erwärmung. Du kannst es im Buch auf</a:t>
            </a:r>
            <a:r>
              <a:rPr lang="de-DE" sz="1400" dirty="0">
                <a:solidFill>
                  <a:srgbClr val="000000"/>
                </a:solidFill>
                <a:effectLst/>
                <a:ea typeface="Calibri" panose="020F0502020204030204" pitchFamily="34" charset="0"/>
                <a:cs typeface="Times New Roman" panose="02020603050405020304" pitchFamily="18" charset="0"/>
              </a:rPr>
              <a:t> </a:t>
            </a:r>
            <a:r>
              <a:rPr lang="de-DE"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Seite 225 nachlesen</a:t>
            </a:r>
            <a:r>
              <a:rPr lang="de-DE" sz="14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de-DE" sz="1400" dirty="0">
              <a:effectLst/>
              <a:ea typeface="Calibri" panose="020F0502020204030204" pitchFamily="34" charset="0"/>
              <a:cs typeface="Times New Roman" panose="02020603050405020304" pitchFamily="18" charset="0"/>
            </a:endParaRPr>
          </a:p>
        </p:txBody>
      </p:sp>
      <p:sp>
        <p:nvSpPr>
          <p:cNvPr id="7" name="Abgerundete rechteckige Legende 6"/>
          <p:cNvSpPr/>
          <p:nvPr/>
        </p:nvSpPr>
        <p:spPr>
          <a:xfrm>
            <a:off x="1975166" y="5241052"/>
            <a:ext cx="1568133" cy="390525"/>
          </a:xfrm>
          <a:prstGeom prst="wedgeRoundRectCallout">
            <a:avLst>
              <a:gd name="adj1" fmla="val -54623"/>
              <a:gd name="adj2" fmla="val -33973"/>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de-DE"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Vielen Dank! </a:t>
            </a:r>
            <a:endParaRPr lang="de-DE" sz="1400" dirty="0">
              <a:effectLst/>
              <a:ea typeface="Calibri" panose="020F0502020204030204" pitchFamily="34" charset="0"/>
              <a:cs typeface="Times New Roman" panose="02020603050405020304" pitchFamily="18" charset="0"/>
            </a:endParaRPr>
          </a:p>
        </p:txBody>
      </p:sp>
      <p:pic>
        <p:nvPicPr>
          <p:cNvPr id="8" name="Grafik 7" descr="Emoticon, Lächeln, Emoji, Glücklich, Glüc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1993" y="5290264"/>
            <a:ext cx="285750" cy="292100"/>
          </a:xfrm>
          <a:prstGeom prst="rect">
            <a:avLst/>
          </a:prstGeom>
          <a:noFill/>
          <a:ln>
            <a:noFill/>
          </a:ln>
        </p:spPr>
      </p:pic>
      <p:pic>
        <p:nvPicPr>
          <p:cNvPr id="9" name="Grafik 8"/>
          <p:cNvPicPr/>
          <p:nvPr/>
        </p:nvPicPr>
        <p:blipFill rotWithShape="1">
          <a:blip r:embed="rId2">
            <a:extLst>
              <a:ext uri="{28A0092B-C50C-407E-A947-70E740481C1C}">
                <a14:useLocalDpi xmlns:a14="http://schemas.microsoft.com/office/drawing/2010/main" val="0"/>
              </a:ext>
            </a:extLst>
          </a:blip>
          <a:srcRect t="5568" r="67002" b="5934"/>
          <a:stretch/>
        </p:blipFill>
        <p:spPr>
          <a:xfrm>
            <a:off x="5205728" y="605473"/>
            <a:ext cx="3452497" cy="5881052"/>
          </a:xfrm>
          <a:prstGeom prst="rect">
            <a:avLst/>
          </a:prstGeom>
        </p:spPr>
      </p:pic>
      <p:sp>
        <p:nvSpPr>
          <p:cNvPr id="10" name="Abgerundete rechteckige Legende 9"/>
          <p:cNvSpPr/>
          <p:nvPr/>
        </p:nvSpPr>
        <p:spPr>
          <a:xfrm>
            <a:off x="5444488" y="1696201"/>
            <a:ext cx="2869882" cy="1387953"/>
          </a:xfrm>
          <a:prstGeom prst="wedgeRoundRectCallout">
            <a:avLst>
              <a:gd name="adj1" fmla="val -54623"/>
              <a:gd name="adj2" fmla="val -33973"/>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de-DE"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Ich hab heute gelesen, dass Kohlenstoffdioxid nicht </a:t>
            </a:r>
            <a:r>
              <a:rPr lang="de-DE" sz="14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nur </a:t>
            </a:r>
            <a:r>
              <a:rPr lang="de-DE"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wegen der Erwärmung schlecht sei, sondern auch irgendwie das Meerwasser verändert.</a:t>
            </a:r>
            <a:endParaRPr lang="de-DE" sz="1400" dirty="0">
              <a:effectLst/>
              <a:ea typeface="Calibri" panose="020F0502020204030204" pitchFamily="34" charset="0"/>
              <a:cs typeface="Times New Roman" panose="02020603050405020304" pitchFamily="18" charset="0"/>
            </a:endParaRPr>
          </a:p>
        </p:txBody>
      </p:sp>
      <p:pic>
        <p:nvPicPr>
          <p:cNvPr id="11" name="Grafik 10" descr="Emoji, Smilie, Whatsapp, Emotion, Lachen, Gesicht"/>
          <p:cNvPicPr/>
          <p:nvPr/>
        </p:nvPicPr>
        <p:blipFill rotWithShape="1">
          <a:blip r:embed="rId4" cstate="print">
            <a:extLst>
              <a:ext uri="{28A0092B-C50C-407E-A947-70E740481C1C}">
                <a14:useLocalDpi xmlns:a14="http://schemas.microsoft.com/office/drawing/2010/main" val="0"/>
              </a:ext>
            </a:extLst>
          </a:blip>
          <a:srcRect t="75943" r="83133"/>
          <a:stretch/>
        </p:blipFill>
        <p:spPr bwMode="auto">
          <a:xfrm>
            <a:off x="7517600" y="2710502"/>
            <a:ext cx="257810" cy="247650"/>
          </a:xfrm>
          <a:prstGeom prst="rect">
            <a:avLst/>
          </a:prstGeom>
          <a:noFill/>
          <a:ln>
            <a:noFill/>
          </a:ln>
          <a:extLst>
            <a:ext uri="{53640926-AAD7-44D8-BBD7-CCE9431645EC}">
              <a14:shadowObscured xmlns:a14="http://schemas.microsoft.com/office/drawing/2010/main"/>
            </a:ext>
          </a:extLst>
        </p:spPr>
      </p:pic>
      <p:sp>
        <p:nvSpPr>
          <p:cNvPr id="12" name="Abgerundete rechteckige Legende 11"/>
          <p:cNvSpPr/>
          <p:nvPr/>
        </p:nvSpPr>
        <p:spPr>
          <a:xfrm>
            <a:off x="5444488" y="3208377"/>
            <a:ext cx="2869882" cy="1034614"/>
          </a:xfrm>
          <a:prstGeom prst="wedgeRoundRectCallout">
            <a:avLst>
              <a:gd name="adj1" fmla="val 56064"/>
              <a:gd name="adj2" fmla="val -32874"/>
              <a:gd name="adj3" fmla="val 16667"/>
            </a:avLst>
          </a:prstGeom>
          <a:solidFill>
            <a:srgbClr val="D8FAC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de-DE"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Stimmt und dadurch sollen ganz viele Tiere beeinträchtigt werden z.B. auch der Clown-Fisch, glaube ich. </a:t>
            </a:r>
            <a:endParaRPr lang="de-DE" sz="1400" dirty="0">
              <a:effectLst/>
              <a:ea typeface="Calibri" panose="020F0502020204030204" pitchFamily="34" charset="0"/>
              <a:cs typeface="Times New Roman" panose="02020603050405020304" pitchFamily="18" charset="0"/>
            </a:endParaRPr>
          </a:p>
        </p:txBody>
      </p:sp>
      <p:pic>
        <p:nvPicPr>
          <p:cNvPr id="13" name="Grafik 12" descr="Fisch, Nemo, Tier, Meer, Clownfische"/>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0180" y="3932078"/>
            <a:ext cx="371475" cy="186690"/>
          </a:xfrm>
          <a:prstGeom prst="rect">
            <a:avLst/>
          </a:prstGeom>
          <a:noFill/>
          <a:ln>
            <a:noFill/>
          </a:ln>
        </p:spPr>
      </p:pic>
      <p:sp>
        <p:nvSpPr>
          <p:cNvPr id="14" name="Abgerundete rechteckige Legende 13"/>
          <p:cNvSpPr/>
          <p:nvPr/>
        </p:nvSpPr>
        <p:spPr>
          <a:xfrm>
            <a:off x="5444488" y="4404440"/>
            <a:ext cx="1257300" cy="390525"/>
          </a:xfrm>
          <a:prstGeom prst="wedgeRoundRectCallout">
            <a:avLst>
              <a:gd name="adj1" fmla="val -54623"/>
              <a:gd name="adj2" fmla="val -33973"/>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de-DE"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Oh nein! </a:t>
            </a:r>
            <a:endParaRPr lang="de-DE" sz="1400" dirty="0">
              <a:effectLst/>
              <a:ea typeface="Calibri" panose="020F0502020204030204" pitchFamily="34" charset="0"/>
              <a:cs typeface="Times New Roman" panose="02020603050405020304" pitchFamily="18" charset="0"/>
            </a:endParaRPr>
          </a:p>
        </p:txBody>
      </p:sp>
      <p:pic>
        <p:nvPicPr>
          <p:cNvPr id="15" name="Grafik 14" descr="Emoji, Smilie, Whatsapp, Emotion, Lachen, Gesicht"/>
          <p:cNvPicPr/>
          <p:nvPr/>
        </p:nvPicPr>
        <p:blipFill rotWithShape="1">
          <a:blip r:embed="rId6" cstate="print">
            <a:extLst>
              <a:ext uri="{28A0092B-C50C-407E-A947-70E740481C1C}">
                <a14:useLocalDpi xmlns:a14="http://schemas.microsoft.com/office/drawing/2010/main" val="0"/>
              </a:ext>
            </a:extLst>
          </a:blip>
          <a:srcRect l="84665" t="-244" b="75256"/>
          <a:stretch/>
        </p:blipFill>
        <p:spPr bwMode="auto">
          <a:xfrm>
            <a:off x="6326501" y="4449406"/>
            <a:ext cx="250825" cy="276225"/>
          </a:xfrm>
          <a:prstGeom prst="rect">
            <a:avLst/>
          </a:prstGeom>
          <a:noFill/>
          <a:ln>
            <a:noFill/>
          </a:ln>
          <a:extLst>
            <a:ext uri="{53640926-AAD7-44D8-BBD7-CCE9431645EC}">
              <a14:shadowObscured xmlns:a14="http://schemas.microsoft.com/office/drawing/2010/main"/>
            </a:ext>
          </a:extLst>
        </p:spPr>
      </p:pic>
      <p:sp>
        <p:nvSpPr>
          <p:cNvPr id="16" name="Abgerundete rechteckige Legende 15"/>
          <p:cNvSpPr/>
          <p:nvPr/>
        </p:nvSpPr>
        <p:spPr>
          <a:xfrm>
            <a:off x="5444488" y="4884500"/>
            <a:ext cx="2585087" cy="747077"/>
          </a:xfrm>
          <a:prstGeom prst="wedgeRoundRectCallout">
            <a:avLst>
              <a:gd name="adj1" fmla="val -54623"/>
              <a:gd name="adj2" fmla="val -33973"/>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de-DE"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Hat das nicht irgendetwas mit dem pH-Wert zu tun, der sich verändert?</a:t>
            </a:r>
            <a:endParaRPr lang="de-DE" sz="1400" dirty="0">
              <a:effectLst/>
              <a:ea typeface="Calibri" panose="020F0502020204030204" pitchFamily="34" charset="0"/>
              <a:cs typeface="Times New Roman" panose="02020603050405020304" pitchFamily="18" charset="0"/>
            </a:endParaRPr>
          </a:p>
        </p:txBody>
      </p:sp>
      <p:sp>
        <p:nvSpPr>
          <p:cNvPr id="17" name="Textfeld 16"/>
          <p:cNvSpPr txBox="1"/>
          <p:nvPr/>
        </p:nvSpPr>
        <p:spPr>
          <a:xfrm>
            <a:off x="192365" y="6581001"/>
            <a:ext cx="65434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7" action="ppaction://hlinksldjump"/>
              </a:rPr>
              <a:t>Zurück</a:t>
            </a:r>
            <a:endParaRPr lang="de-DE" sz="1200" dirty="0">
              <a:latin typeface="Arial" panose="020B0604020202020204" pitchFamily="34" charset="0"/>
              <a:cs typeface="Arial" panose="020B0604020202020204" pitchFamily="34" charset="0"/>
            </a:endParaRPr>
          </a:p>
        </p:txBody>
      </p:sp>
      <p:sp>
        <p:nvSpPr>
          <p:cNvPr id="18" name="Textfeld 17"/>
          <p:cNvSpPr txBox="1"/>
          <p:nvPr/>
        </p:nvSpPr>
        <p:spPr>
          <a:xfrm>
            <a:off x="11157293" y="6581000"/>
            <a:ext cx="1034707"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8" action="ppaction://hlinksldjump"/>
              </a:rPr>
              <a:t>Weiter lesen</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7897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p:nvPr/>
        </p:nvPicPr>
        <p:blipFill rotWithShape="1">
          <a:blip r:embed="rId2">
            <a:extLst>
              <a:ext uri="{28A0092B-C50C-407E-A947-70E740481C1C}">
                <a14:useLocalDpi xmlns:a14="http://schemas.microsoft.com/office/drawing/2010/main" val="0"/>
              </a:ext>
            </a:extLst>
          </a:blip>
          <a:srcRect t="5568" r="67002" b="5934"/>
          <a:stretch/>
        </p:blipFill>
        <p:spPr>
          <a:xfrm>
            <a:off x="1998661" y="657225"/>
            <a:ext cx="3517200" cy="5882400"/>
          </a:xfrm>
          <a:prstGeom prst="rect">
            <a:avLst/>
          </a:prstGeom>
        </p:spPr>
      </p:pic>
      <p:sp>
        <p:nvSpPr>
          <p:cNvPr id="3" name="Abgerundete rechteckige Legende 2"/>
          <p:cNvSpPr/>
          <p:nvPr/>
        </p:nvSpPr>
        <p:spPr>
          <a:xfrm>
            <a:off x="2409825" y="1898114"/>
            <a:ext cx="2847975" cy="702211"/>
          </a:xfrm>
          <a:prstGeom prst="wedgeRoundRectCallout">
            <a:avLst>
              <a:gd name="adj1" fmla="val 56064"/>
              <a:gd name="adj2" fmla="val -32874"/>
              <a:gd name="adj3" fmla="val 16667"/>
            </a:avLst>
          </a:prstGeom>
          <a:solidFill>
            <a:srgbClr val="D8FAC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de-DE"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Das kann gut sein! Ich versuche, hierzu mal etwas Genaueres herauszufinden.</a:t>
            </a:r>
            <a:endParaRPr lang="de-DE" sz="1400" dirty="0">
              <a:effectLst/>
              <a:ea typeface="Calibri" panose="020F0502020204030204" pitchFamily="34" charset="0"/>
              <a:cs typeface="Times New Roman" panose="02020603050405020304" pitchFamily="18" charset="0"/>
            </a:endParaRPr>
          </a:p>
        </p:txBody>
      </p:sp>
      <p:pic>
        <p:nvPicPr>
          <p:cNvPr id="4" name="Grafik 3" descr="Emoji, Smilie, Whatsapp, Emotion, Lachen, Gesicht"/>
          <p:cNvPicPr/>
          <p:nvPr/>
        </p:nvPicPr>
        <p:blipFill rotWithShape="1">
          <a:blip r:embed="rId3" cstate="print">
            <a:extLst>
              <a:ext uri="{28A0092B-C50C-407E-A947-70E740481C1C}">
                <a14:useLocalDpi xmlns:a14="http://schemas.microsoft.com/office/drawing/2010/main" val="0"/>
              </a:ext>
            </a:extLst>
          </a:blip>
          <a:srcRect l="50601" t="48996" r="32361" b="26498"/>
          <a:stretch/>
        </p:blipFill>
        <p:spPr bwMode="auto">
          <a:xfrm>
            <a:off x="3833812" y="2362835"/>
            <a:ext cx="215265" cy="208915"/>
          </a:xfrm>
          <a:prstGeom prst="rect">
            <a:avLst/>
          </a:prstGeom>
          <a:noFill/>
          <a:ln>
            <a:noFill/>
          </a:ln>
          <a:extLst>
            <a:ext uri="{53640926-AAD7-44D8-BBD7-CCE9431645EC}">
              <a14:shadowObscured xmlns:a14="http://schemas.microsoft.com/office/drawing/2010/main"/>
            </a:ext>
          </a:extLst>
        </p:spPr>
      </p:pic>
      <p:sp>
        <p:nvSpPr>
          <p:cNvPr id="5" name="Abgerundete rechteckige Legende 4"/>
          <p:cNvSpPr/>
          <p:nvPr/>
        </p:nvSpPr>
        <p:spPr>
          <a:xfrm>
            <a:off x="2409825" y="2750700"/>
            <a:ext cx="2847975" cy="945000"/>
          </a:xfrm>
          <a:prstGeom prst="wedgeRoundRectCallout">
            <a:avLst>
              <a:gd name="adj1" fmla="val -54623"/>
              <a:gd name="adj2" fmla="val -33973"/>
              <a:gd name="adj3" fmla="val 16667"/>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de-DE"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Das würde mich jetzt auch interessieren. Ich informiere mich auch mal. Wir können uns ja dann austauschen!</a:t>
            </a:r>
            <a:endParaRPr lang="de-DE" sz="1400" dirty="0">
              <a:effectLst/>
              <a:ea typeface="Calibri" panose="020F0502020204030204" pitchFamily="34" charset="0"/>
              <a:cs typeface="Times New Roman" panose="02020603050405020304" pitchFamily="18" charset="0"/>
            </a:endParaRPr>
          </a:p>
        </p:txBody>
      </p:sp>
      <p:sp>
        <p:nvSpPr>
          <p:cNvPr id="6" name="Rechteck 5"/>
          <p:cNvSpPr/>
          <p:nvPr/>
        </p:nvSpPr>
        <p:spPr>
          <a:xfrm>
            <a:off x="5927025" y="2684591"/>
            <a:ext cx="6096000" cy="2062103"/>
          </a:xfrm>
          <a:prstGeom prst="rect">
            <a:avLst/>
          </a:prstGeom>
        </p:spPr>
        <p:txBody>
          <a:bodyPr>
            <a:spAutoFit/>
          </a:bodyPr>
          <a:lstStyle/>
          <a:p>
            <a:pPr algn="ctr"/>
            <a:r>
              <a:rPr lang="de-DE" sz="1600" dirty="0">
                <a:latin typeface="Arial" panose="020B0604020202020204" pitchFamily="34" charset="0"/>
                <a:ea typeface="Calibri" panose="020F0502020204030204" pitchFamily="34" charset="0"/>
              </a:rPr>
              <a:t>Verena und Michael scheinen sich unsicher zu sein: Verändert Kohlenstoffdioxid wirklich den pH-Wert des Meerwassers? Wenn ja, was genau steckt dahinter? Und was hat es mit der Beeinträchtigung des Clown-Fischs auf </a:t>
            </a:r>
            <a:r>
              <a:rPr lang="de-DE" sz="1600" dirty="0" smtClean="0">
                <a:latin typeface="Arial" panose="020B0604020202020204" pitchFamily="34" charset="0"/>
                <a:ea typeface="Calibri" panose="020F0502020204030204" pitchFamily="34" charset="0"/>
              </a:rPr>
              <a:t>sich?</a:t>
            </a:r>
          </a:p>
          <a:p>
            <a:pPr algn="ctr"/>
            <a:endParaRPr lang="de-DE" sz="1600" dirty="0" smtClean="0">
              <a:latin typeface="Arial" panose="020B0604020202020204" pitchFamily="34" charset="0"/>
              <a:ea typeface="Calibri" panose="020F0502020204030204" pitchFamily="34" charset="0"/>
            </a:endParaRPr>
          </a:p>
          <a:p>
            <a:pPr algn="ctr"/>
            <a:r>
              <a:rPr lang="de-DE" sz="1600" b="1" dirty="0">
                <a:latin typeface="Arial" panose="020B0604020202020204" pitchFamily="34" charset="0"/>
                <a:cs typeface="Arial" panose="020B0604020202020204" pitchFamily="34" charset="0"/>
              </a:rPr>
              <a:t>Führe </a:t>
            </a:r>
            <a:r>
              <a:rPr lang="de-DE" sz="1600" b="1" dirty="0" smtClean="0">
                <a:latin typeface="Arial" panose="020B0604020202020204" pitchFamily="34" charset="0"/>
                <a:cs typeface="Arial" panose="020B0604020202020204" pitchFamily="34" charset="0"/>
              </a:rPr>
              <a:t>die folgenden drei Experimente durch und bearbeite die dazugehörigen Aufgaben im Skript, </a:t>
            </a:r>
            <a:r>
              <a:rPr lang="de-DE" sz="1600" b="1" dirty="0">
                <a:latin typeface="Arial" panose="020B0604020202020204" pitchFamily="34" charset="0"/>
                <a:cs typeface="Arial" panose="020B0604020202020204" pitchFamily="34" charset="0"/>
              </a:rPr>
              <a:t>um diese Fragen zu klären.</a:t>
            </a:r>
            <a:r>
              <a:rPr lang="de-DE" sz="1600" dirty="0">
                <a:latin typeface="Arial" panose="020B0604020202020204" pitchFamily="34" charset="0"/>
                <a:cs typeface="Arial" panose="020B0604020202020204" pitchFamily="34" charset="0"/>
              </a:rPr>
              <a:t> </a:t>
            </a:r>
          </a:p>
        </p:txBody>
      </p:sp>
      <p:sp>
        <p:nvSpPr>
          <p:cNvPr id="7" name="Textfeld 6"/>
          <p:cNvSpPr txBox="1"/>
          <p:nvPr/>
        </p:nvSpPr>
        <p:spPr>
          <a:xfrm>
            <a:off x="192365" y="6581001"/>
            <a:ext cx="65434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4" action="ppaction://hlinksldjump"/>
              </a:rPr>
              <a:t>Zurück</a:t>
            </a:r>
            <a:endParaRPr lang="de-DE" sz="1200" dirty="0">
              <a:latin typeface="Arial" panose="020B0604020202020204" pitchFamily="34" charset="0"/>
              <a:cs typeface="Arial" panose="020B0604020202020204" pitchFamily="34" charset="0"/>
            </a:endParaRPr>
          </a:p>
        </p:txBody>
      </p:sp>
      <p:sp>
        <p:nvSpPr>
          <p:cNvPr id="8" name="Textfeld 7"/>
          <p:cNvSpPr txBox="1"/>
          <p:nvPr/>
        </p:nvSpPr>
        <p:spPr>
          <a:xfrm>
            <a:off x="10540586" y="6581001"/>
            <a:ext cx="1651414"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5" action="ppaction://hlinksldjump"/>
              </a:rPr>
              <a:t>Zu den Experimenten</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8420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838325" y="790129"/>
            <a:ext cx="9658350" cy="400110"/>
          </a:xfrm>
          <a:prstGeom prst="rect">
            <a:avLst/>
          </a:prstGeom>
        </p:spPr>
        <p:txBody>
          <a:bodyPr wrap="square">
            <a:spAutoFit/>
          </a:bodyPr>
          <a:lstStyle/>
          <a:p>
            <a:pPr algn="ctr"/>
            <a:r>
              <a:rPr lang="de-DE" sz="2000" b="1" dirty="0" smtClean="0">
                <a:latin typeface="Arial" panose="020B0604020202020204" pitchFamily="34" charset="0"/>
                <a:cs typeface="Arial" panose="020B0604020202020204" pitchFamily="34" charset="0"/>
              </a:rPr>
              <a:t>Experiment 1: Ändert sich der pH-Wert von Wasser durch Kohlenstoffdioxid?</a:t>
            </a:r>
            <a:r>
              <a:rPr lang="de-DE" sz="1600" baseline="30000" dirty="0" smtClean="0">
                <a:latin typeface="Arial" panose="020B0604020202020204" pitchFamily="34" charset="0"/>
                <a:cs typeface="Arial" panose="020B0604020202020204" pitchFamily="34" charset="0"/>
              </a:rPr>
              <a:t>7</a:t>
            </a:r>
            <a:r>
              <a:rPr lang="de-DE" sz="2000" b="1" dirty="0" smtClean="0">
                <a:latin typeface="Arial" panose="020B0604020202020204" pitchFamily="34" charset="0"/>
                <a:cs typeface="Arial" panose="020B0604020202020204" pitchFamily="34" charset="0"/>
              </a:rPr>
              <a:t> </a:t>
            </a:r>
            <a:endParaRPr lang="de-DE" sz="2000" b="1" dirty="0">
              <a:latin typeface="Arial" panose="020B0604020202020204" pitchFamily="34" charset="0"/>
              <a:cs typeface="Arial" panose="020B0604020202020204" pitchFamily="34" charset="0"/>
            </a:endParaRPr>
          </a:p>
        </p:txBody>
      </p:sp>
      <p:sp>
        <p:nvSpPr>
          <p:cNvPr id="3" name="Textfeld 2"/>
          <p:cNvSpPr txBox="1"/>
          <p:nvPr/>
        </p:nvSpPr>
        <p:spPr>
          <a:xfrm>
            <a:off x="3048000" y="1714500"/>
            <a:ext cx="6629400" cy="4247317"/>
          </a:xfrm>
          <a:prstGeom prst="rect">
            <a:avLst/>
          </a:prstGeom>
          <a:noFill/>
        </p:spPr>
        <p:txBody>
          <a:bodyPr wrap="square" rtlCol="0">
            <a:spAutoFit/>
          </a:bodyPr>
          <a:lstStyle/>
          <a:p>
            <a:pPr>
              <a:lnSpc>
                <a:spcPct val="150000"/>
              </a:lnSpc>
            </a:pPr>
            <a:r>
              <a:rPr lang="de-DE" u="sng" dirty="0" smtClean="0">
                <a:latin typeface="Arial" panose="020B0604020202020204" pitchFamily="34" charset="0"/>
                <a:cs typeface="Arial" panose="020B0604020202020204" pitchFamily="34" charset="0"/>
              </a:rPr>
              <a:t>Durchführung: </a:t>
            </a:r>
          </a:p>
          <a:p>
            <a:pPr marL="285750" indent="-285750">
              <a:lnSpc>
                <a:spcPct val="150000"/>
              </a:lnSpc>
              <a:buFont typeface="Arial" panose="020B0604020202020204" pitchFamily="34" charset="0"/>
              <a:buChar char="•"/>
            </a:pPr>
            <a:r>
              <a:rPr lang="de-DE" dirty="0" smtClean="0">
                <a:latin typeface="Arial" panose="020B0604020202020204" pitchFamily="34" charset="0"/>
                <a:cs typeface="Arial" panose="020B0604020202020204" pitchFamily="34" charset="0"/>
              </a:rPr>
              <a:t>Fülle zwei </a:t>
            </a:r>
            <a:r>
              <a:rPr lang="de-DE" dirty="0" err="1" smtClean="0">
                <a:latin typeface="Arial" panose="020B0604020202020204" pitchFamily="34" charset="0"/>
                <a:cs typeface="Arial" panose="020B0604020202020204" pitchFamily="34" charset="0"/>
              </a:rPr>
              <a:t>Präparategläschen</a:t>
            </a:r>
            <a:r>
              <a:rPr lang="de-DE" dirty="0" smtClean="0">
                <a:latin typeface="Arial" panose="020B0604020202020204" pitchFamily="34" charset="0"/>
                <a:cs typeface="Arial" panose="020B0604020202020204" pitchFamily="34" charset="0"/>
              </a:rPr>
              <a:t> etwa zur Hälfte mit kaltem Leitungswasser. </a:t>
            </a:r>
          </a:p>
          <a:p>
            <a:pPr marL="285750" indent="-285750">
              <a:lnSpc>
                <a:spcPct val="150000"/>
              </a:lnSpc>
              <a:buFont typeface="Arial" panose="020B0604020202020204" pitchFamily="34" charset="0"/>
              <a:buChar char="•"/>
            </a:pPr>
            <a:r>
              <a:rPr lang="de-DE" dirty="0" smtClean="0">
                <a:latin typeface="Arial" panose="020B0604020202020204" pitchFamily="34" charset="0"/>
                <a:cs typeface="Arial" panose="020B0604020202020204" pitchFamily="34" charset="0"/>
              </a:rPr>
              <a:t>Gib 3 Tropfen Universalindikatorlösung hinzu, so dass eine Färbung deutlich erkennbar ist. </a:t>
            </a:r>
          </a:p>
          <a:p>
            <a:pPr marL="285750" indent="-285750">
              <a:lnSpc>
                <a:spcPct val="150000"/>
              </a:lnSpc>
              <a:buFont typeface="Arial" panose="020B0604020202020204" pitchFamily="34" charset="0"/>
              <a:buChar char="•"/>
            </a:pPr>
            <a:r>
              <a:rPr lang="de-DE" dirty="0" smtClean="0">
                <a:latin typeface="Arial" panose="020B0604020202020204" pitchFamily="34" charset="0"/>
                <a:cs typeface="Arial" panose="020B0604020202020204" pitchFamily="34" charset="0"/>
              </a:rPr>
              <a:t>Puste nun etwa 20 Sekunden lang mit einem Strohhalm in eines der Gläschen. Das zweite dient als Vergleich. </a:t>
            </a:r>
          </a:p>
          <a:p>
            <a:pPr marL="285750" indent="-285750">
              <a:lnSpc>
                <a:spcPct val="150000"/>
              </a:lnSpc>
              <a:buFont typeface="Arial" panose="020B0604020202020204" pitchFamily="34" charset="0"/>
              <a:buChar char="•"/>
            </a:pPr>
            <a:r>
              <a:rPr lang="de-DE" dirty="0" smtClean="0">
                <a:latin typeface="Arial" panose="020B0604020202020204" pitchFamily="34" charset="0"/>
                <a:cs typeface="Arial" panose="020B0604020202020204" pitchFamily="34" charset="0"/>
              </a:rPr>
              <a:t>Notiere deine Beobachtungen im Skript. </a:t>
            </a:r>
          </a:p>
          <a:p>
            <a:pPr>
              <a:lnSpc>
                <a:spcPct val="150000"/>
              </a:lnSpc>
            </a:pPr>
            <a:endParaRPr lang="de-DE" dirty="0">
              <a:latin typeface="Arial" panose="020B0604020202020204" pitchFamily="34" charset="0"/>
              <a:cs typeface="Arial" panose="020B0604020202020204" pitchFamily="34" charset="0"/>
            </a:endParaRPr>
          </a:p>
          <a:p>
            <a:pPr>
              <a:lnSpc>
                <a:spcPct val="150000"/>
              </a:lnSpc>
            </a:pPr>
            <a:r>
              <a:rPr lang="de-DE" b="1" dirty="0" smtClean="0">
                <a:latin typeface="Arial" panose="020B0604020202020204" pitchFamily="34" charset="0"/>
                <a:cs typeface="Arial" panose="020B0604020202020204" pitchFamily="34" charset="0"/>
              </a:rPr>
              <a:t>Bearbeite die dazugehörenden Aufgaben im Skript.</a:t>
            </a:r>
            <a:endParaRPr lang="de-DE" b="1" dirty="0">
              <a:latin typeface="Arial" panose="020B0604020202020204" pitchFamily="34" charset="0"/>
              <a:cs typeface="Arial" panose="020B0604020202020204" pitchFamily="34" charset="0"/>
            </a:endParaRPr>
          </a:p>
        </p:txBody>
      </p:sp>
      <p:sp>
        <p:nvSpPr>
          <p:cNvPr id="4" name="Textfeld 3"/>
          <p:cNvSpPr txBox="1"/>
          <p:nvPr/>
        </p:nvSpPr>
        <p:spPr>
          <a:xfrm>
            <a:off x="10894122" y="6581000"/>
            <a:ext cx="1311578"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2" action="ppaction://hlinksldjump"/>
              </a:rPr>
              <a:t>Zu Experiment 2</a:t>
            </a:r>
            <a:endParaRPr lang="de-DE" sz="1200" dirty="0">
              <a:latin typeface="Arial" panose="020B0604020202020204" pitchFamily="34" charset="0"/>
              <a:cs typeface="Arial" panose="020B0604020202020204" pitchFamily="34" charset="0"/>
            </a:endParaRPr>
          </a:p>
        </p:txBody>
      </p:sp>
      <p:sp>
        <p:nvSpPr>
          <p:cNvPr id="5" name="Textfeld 4"/>
          <p:cNvSpPr txBox="1"/>
          <p:nvPr/>
        </p:nvSpPr>
        <p:spPr>
          <a:xfrm>
            <a:off x="192365" y="6581001"/>
            <a:ext cx="65434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3" action="ppaction://hlinksldjump"/>
              </a:rPr>
              <a:t>Zurück</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3951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92365" y="6581001"/>
            <a:ext cx="65434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2" action="ppaction://hlinksldjump"/>
              </a:rPr>
              <a:t>Zurück</a:t>
            </a:r>
            <a:endParaRPr lang="de-DE" sz="1200" dirty="0">
              <a:latin typeface="Arial" panose="020B0604020202020204" pitchFamily="34" charset="0"/>
              <a:cs typeface="Arial" panose="020B0604020202020204" pitchFamily="34" charset="0"/>
            </a:endParaRPr>
          </a:p>
        </p:txBody>
      </p:sp>
      <p:sp>
        <p:nvSpPr>
          <p:cNvPr id="3" name="Rechteck 2"/>
          <p:cNvSpPr/>
          <p:nvPr/>
        </p:nvSpPr>
        <p:spPr>
          <a:xfrm>
            <a:off x="1628774" y="749378"/>
            <a:ext cx="10448925" cy="400110"/>
          </a:xfrm>
          <a:prstGeom prst="rect">
            <a:avLst/>
          </a:prstGeom>
        </p:spPr>
        <p:txBody>
          <a:bodyPr wrap="square">
            <a:spAutoFit/>
          </a:bodyPr>
          <a:lstStyle/>
          <a:p>
            <a:pPr algn="ctr"/>
            <a:r>
              <a:rPr lang="de-DE" sz="2000" b="1" dirty="0" smtClean="0">
                <a:latin typeface="Arial" panose="020B0604020202020204" pitchFamily="34" charset="0"/>
                <a:cs typeface="Arial" panose="020B0604020202020204" pitchFamily="34" charset="0"/>
              </a:rPr>
              <a:t>Experiment 2: Was passiert an der Grenzschicht zwischen Ozean und Atmosphäre?</a:t>
            </a:r>
            <a:r>
              <a:rPr lang="de-DE" sz="1600" baseline="30000" dirty="0" smtClean="0">
                <a:latin typeface="Arial" panose="020B0604020202020204" pitchFamily="34" charset="0"/>
                <a:cs typeface="Arial" panose="020B0604020202020204" pitchFamily="34" charset="0"/>
              </a:rPr>
              <a:t>7</a:t>
            </a:r>
            <a:r>
              <a:rPr lang="de-DE" sz="2000" b="1" dirty="0" smtClean="0">
                <a:latin typeface="Arial" panose="020B0604020202020204" pitchFamily="34" charset="0"/>
                <a:cs typeface="Arial" panose="020B0604020202020204" pitchFamily="34" charset="0"/>
              </a:rPr>
              <a:t> </a:t>
            </a:r>
            <a:endParaRPr lang="de-DE" sz="2000" b="1" dirty="0">
              <a:latin typeface="Arial" panose="020B0604020202020204" pitchFamily="34" charset="0"/>
              <a:cs typeface="Arial" panose="020B0604020202020204" pitchFamily="34" charset="0"/>
            </a:endParaRPr>
          </a:p>
        </p:txBody>
      </p:sp>
      <p:sp>
        <p:nvSpPr>
          <p:cNvPr id="4" name="Textfeld 3"/>
          <p:cNvSpPr txBox="1"/>
          <p:nvPr/>
        </p:nvSpPr>
        <p:spPr>
          <a:xfrm>
            <a:off x="2581275" y="1225688"/>
            <a:ext cx="7581900" cy="5493812"/>
          </a:xfrm>
          <a:prstGeom prst="rect">
            <a:avLst/>
          </a:prstGeom>
          <a:noFill/>
        </p:spPr>
        <p:txBody>
          <a:bodyPr wrap="square" rtlCol="0">
            <a:spAutoFit/>
          </a:bodyPr>
          <a:lstStyle/>
          <a:p>
            <a:pPr>
              <a:lnSpc>
                <a:spcPct val="150000"/>
              </a:lnSpc>
            </a:pPr>
            <a:r>
              <a:rPr lang="de-DE" u="sng" dirty="0" smtClean="0">
                <a:latin typeface="Arial" panose="020B0604020202020204" pitchFamily="34" charset="0"/>
                <a:cs typeface="Arial" panose="020B0604020202020204" pitchFamily="34" charset="0"/>
              </a:rPr>
              <a:t>Durchführung: </a:t>
            </a:r>
          </a:p>
          <a:p>
            <a:pPr marL="285750" lvl="0" indent="-285750">
              <a:lnSpc>
                <a:spcPct val="150000"/>
              </a:lnSpc>
              <a:buFont typeface="Arial" panose="020B0604020202020204" pitchFamily="34" charset="0"/>
              <a:buChar char="•"/>
            </a:pPr>
            <a:r>
              <a:rPr lang="de-DE" dirty="0" smtClean="0">
                <a:latin typeface="Arial" panose="020B0604020202020204" pitchFamily="34" charset="0"/>
                <a:cs typeface="Arial" panose="020B0604020202020204" pitchFamily="34" charset="0"/>
              </a:rPr>
              <a:t>Gib </a:t>
            </a:r>
            <a:r>
              <a:rPr lang="de-DE" dirty="0">
                <a:latin typeface="Arial" panose="020B0604020202020204" pitchFamily="34" charset="0"/>
                <a:cs typeface="Arial" panose="020B0604020202020204" pitchFamily="34" charset="0"/>
              </a:rPr>
              <a:t>500 ml Leitungswasser in das Becherglas. </a:t>
            </a:r>
          </a:p>
          <a:p>
            <a:pPr marL="285750" lvl="0" indent="-285750">
              <a:lnSpc>
                <a:spcPct val="150000"/>
              </a:lnSpc>
              <a:buFont typeface="Arial" panose="020B0604020202020204" pitchFamily="34" charset="0"/>
              <a:buChar char="•"/>
            </a:pPr>
            <a:r>
              <a:rPr lang="de-DE" dirty="0" smtClean="0">
                <a:latin typeface="Arial" panose="020B0604020202020204" pitchFamily="34" charset="0"/>
                <a:cs typeface="Arial" panose="020B0604020202020204" pitchFamily="34" charset="0"/>
              </a:rPr>
              <a:t>Gib </a:t>
            </a:r>
            <a:r>
              <a:rPr lang="de-DE" dirty="0">
                <a:latin typeface="Arial" panose="020B0604020202020204" pitchFamily="34" charset="0"/>
                <a:cs typeface="Arial" panose="020B0604020202020204" pitchFamily="34" charset="0"/>
              </a:rPr>
              <a:t>1,5 ml Universalindikator dazu und schwenke das Becherglas vorsichtig, so dass das Wasser gleichmäßig gefärbt </a:t>
            </a:r>
            <a:r>
              <a:rPr lang="de-DE" dirty="0" smtClean="0">
                <a:latin typeface="Arial" panose="020B0604020202020204" pitchFamily="34" charset="0"/>
                <a:cs typeface="Arial" panose="020B0604020202020204" pitchFamily="34" charset="0"/>
              </a:rPr>
              <a:t>ist.</a:t>
            </a:r>
          </a:p>
          <a:p>
            <a:pPr marL="285750" lvl="0" indent="-285750">
              <a:lnSpc>
                <a:spcPct val="150000"/>
              </a:lnSpc>
              <a:buFont typeface="Arial" panose="020B0604020202020204" pitchFamily="34" charset="0"/>
              <a:buChar char="•"/>
            </a:pPr>
            <a:r>
              <a:rPr lang="de-DE" dirty="0" smtClean="0">
                <a:latin typeface="Arial" panose="020B0604020202020204" pitchFamily="34" charset="0"/>
                <a:cs typeface="Arial" panose="020B0604020202020204" pitchFamily="34" charset="0"/>
              </a:rPr>
              <a:t>Bau </a:t>
            </a:r>
            <a:r>
              <a:rPr lang="de-DE" dirty="0">
                <a:latin typeface="Arial" panose="020B0604020202020204" pitchFamily="34" charset="0"/>
                <a:cs typeface="Arial" panose="020B0604020202020204" pitchFamily="34" charset="0"/>
              </a:rPr>
              <a:t>die restliche Versuchsanordnung, </a:t>
            </a:r>
            <a:r>
              <a:rPr lang="de-DE" dirty="0" smtClean="0">
                <a:latin typeface="Arial" panose="020B0604020202020204" pitchFamily="34" charset="0"/>
                <a:cs typeface="Arial" panose="020B0604020202020204" pitchFamily="34" charset="0"/>
              </a:rPr>
              <a:t>wie im Skript </a:t>
            </a:r>
            <a:r>
              <a:rPr lang="de-DE" dirty="0">
                <a:latin typeface="Arial" panose="020B0604020202020204" pitchFamily="34" charset="0"/>
                <a:cs typeface="Arial" panose="020B0604020202020204" pitchFamily="34" charset="0"/>
              </a:rPr>
              <a:t>abgebildet, auf. </a:t>
            </a:r>
            <a:endParaRPr lang="de-DE" dirty="0" smtClean="0">
              <a:latin typeface="Arial" panose="020B0604020202020204" pitchFamily="34" charset="0"/>
              <a:cs typeface="Arial" panose="020B0604020202020204" pitchFamily="34" charset="0"/>
            </a:endParaRPr>
          </a:p>
          <a:p>
            <a:pPr marL="285750" lvl="0" indent="-285750">
              <a:lnSpc>
                <a:spcPct val="150000"/>
              </a:lnSpc>
              <a:buFont typeface="Arial" panose="020B0604020202020204" pitchFamily="34" charset="0"/>
              <a:buChar char="•"/>
            </a:pPr>
            <a:r>
              <a:rPr lang="de-DE" dirty="0" smtClean="0">
                <a:latin typeface="Arial" panose="020B0604020202020204" pitchFamily="34" charset="0"/>
                <a:cs typeface="Arial" panose="020B0604020202020204" pitchFamily="34" charset="0"/>
              </a:rPr>
              <a:t>Warte </a:t>
            </a:r>
            <a:r>
              <a:rPr lang="de-DE" dirty="0">
                <a:latin typeface="Arial" panose="020B0604020202020204" pitchFamily="34" charset="0"/>
                <a:cs typeface="Arial" panose="020B0604020202020204" pitchFamily="34" charset="0"/>
              </a:rPr>
              <a:t>nun bis die Bewegung des Wassers zum Stillstand gekommen ist. </a:t>
            </a:r>
            <a:endParaRPr lang="de-DE" dirty="0" smtClean="0">
              <a:latin typeface="Arial" panose="020B0604020202020204" pitchFamily="34" charset="0"/>
              <a:cs typeface="Arial" panose="020B0604020202020204" pitchFamily="34" charset="0"/>
            </a:endParaRPr>
          </a:p>
          <a:p>
            <a:pPr marL="285750" lvl="0" indent="-285750">
              <a:lnSpc>
                <a:spcPct val="150000"/>
              </a:lnSpc>
              <a:buFont typeface="Arial" panose="020B0604020202020204" pitchFamily="34" charset="0"/>
              <a:buChar char="•"/>
            </a:pPr>
            <a:r>
              <a:rPr lang="de-DE" dirty="0" smtClean="0">
                <a:latin typeface="Arial" panose="020B0604020202020204" pitchFamily="34" charset="0"/>
                <a:cs typeface="Arial" panose="020B0604020202020204" pitchFamily="34" charset="0"/>
              </a:rPr>
              <a:t>Gib </a:t>
            </a:r>
            <a:r>
              <a:rPr lang="de-DE" dirty="0">
                <a:latin typeface="Arial" panose="020B0604020202020204" pitchFamily="34" charset="0"/>
                <a:cs typeface="Arial" panose="020B0604020202020204" pitchFamily="34" charset="0"/>
              </a:rPr>
              <a:t>jetzt so viel Wasser mit einer Pipette auf die Brausetablette, dass diese bedeckt ist. </a:t>
            </a:r>
            <a:endParaRPr lang="de-DE" dirty="0" smtClean="0">
              <a:latin typeface="Arial" panose="020B0604020202020204" pitchFamily="34" charset="0"/>
              <a:cs typeface="Arial" panose="020B0604020202020204" pitchFamily="34" charset="0"/>
            </a:endParaRPr>
          </a:p>
          <a:p>
            <a:pPr marL="285750" lvl="0" indent="-285750">
              <a:lnSpc>
                <a:spcPct val="150000"/>
              </a:lnSpc>
              <a:buFont typeface="Arial" panose="020B0604020202020204" pitchFamily="34" charset="0"/>
              <a:buChar char="•"/>
            </a:pPr>
            <a:r>
              <a:rPr lang="de-DE" dirty="0" smtClean="0">
                <a:latin typeface="Arial" panose="020B0604020202020204" pitchFamily="34" charset="0"/>
                <a:cs typeface="Arial" panose="020B0604020202020204" pitchFamily="34" charset="0"/>
              </a:rPr>
              <a:t>Warte </a:t>
            </a:r>
            <a:r>
              <a:rPr lang="de-DE" dirty="0">
                <a:latin typeface="Arial" panose="020B0604020202020204" pitchFamily="34" charset="0"/>
                <a:cs typeface="Arial" panose="020B0604020202020204" pitchFamily="34" charset="0"/>
              </a:rPr>
              <a:t>1-2 Minuten und beobachte die oberste Wasserschicht von der Seite aus. </a:t>
            </a:r>
          </a:p>
          <a:p>
            <a:pPr marL="285750" lvl="0" indent="-285750">
              <a:lnSpc>
                <a:spcPct val="150000"/>
              </a:lnSpc>
              <a:buFont typeface="Arial" panose="020B0604020202020204" pitchFamily="34" charset="0"/>
              <a:buChar char="•"/>
            </a:pPr>
            <a:r>
              <a:rPr lang="de-DE" dirty="0" smtClean="0">
                <a:latin typeface="Arial" panose="020B0604020202020204" pitchFamily="34" charset="0"/>
                <a:cs typeface="Arial" panose="020B0604020202020204" pitchFamily="34" charset="0"/>
              </a:rPr>
              <a:t>Notiere deine Beobachtungen. </a:t>
            </a:r>
            <a:endParaRPr lang="de-DE" dirty="0">
              <a:latin typeface="Arial" panose="020B0604020202020204" pitchFamily="34" charset="0"/>
              <a:cs typeface="Arial" panose="020B0604020202020204" pitchFamily="34" charset="0"/>
            </a:endParaRPr>
          </a:p>
          <a:p>
            <a:pPr>
              <a:lnSpc>
                <a:spcPct val="150000"/>
              </a:lnSpc>
            </a:pPr>
            <a:r>
              <a:rPr lang="de-DE" b="1" dirty="0" smtClean="0">
                <a:latin typeface="Arial" panose="020B0604020202020204" pitchFamily="34" charset="0"/>
                <a:cs typeface="Arial" panose="020B0604020202020204" pitchFamily="34" charset="0"/>
              </a:rPr>
              <a:t>Bearbeite die dazugehörenden Aufgaben im Skript.</a:t>
            </a:r>
            <a:endParaRPr lang="de-DE" b="1" dirty="0">
              <a:latin typeface="Arial" panose="020B0604020202020204" pitchFamily="34" charset="0"/>
              <a:cs typeface="Arial" panose="020B0604020202020204" pitchFamily="34" charset="0"/>
            </a:endParaRPr>
          </a:p>
        </p:txBody>
      </p:sp>
      <p:sp>
        <p:nvSpPr>
          <p:cNvPr id="5" name="Textfeld 4"/>
          <p:cNvSpPr txBox="1"/>
          <p:nvPr/>
        </p:nvSpPr>
        <p:spPr>
          <a:xfrm>
            <a:off x="10894122" y="6581000"/>
            <a:ext cx="1354858"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3" action="ppaction://hlinksldjump"/>
              </a:rPr>
              <a:t>Zu Experiment 3</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0814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581149" y="768428"/>
            <a:ext cx="10448925" cy="707886"/>
          </a:xfrm>
          <a:prstGeom prst="rect">
            <a:avLst/>
          </a:prstGeom>
        </p:spPr>
        <p:txBody>
          <a:bodyPr wrap="square">
            <a:spAutoFit/>
          </a:bodyPr>
          <a:lstStyle/>
          <a:p>
            <a:pPr algn="ctr"/>
            <a:r>
              <a:rPr lang="de-DE" sz="2000" b="1" dirty="0" smtClean="0">
                <a:latin typeface="Arial" panose="020B0604020202020204" pitchFamily="34" charset="0"/>
                <a:cs typeface="Arial" panose="020B0604020202020204" pitchFamily="34" charset="0"/>
              </a:rPr>
              <a:t>Experiment 3: Temperaturabhängigkeit der Löslichkeit von Kohlenstoffdioxid in Wasser</a:t>
            </a:r>
            <a:r>
              <a:rPr lang="de-DE" sz="1600" baseline="30000" dirty="0" smtClean="0">
                <a:latin typeface="Arial" panose="020B0604020202020204" pitchFamily="34" charset="0"/>
                <a:cs typeface="Arial" panose="020B0604020202020204" pitchFamily="34" charset="0"/>
              </a:rPr>
              <a:t>8</a:t>
            </a:r>
            <a:r>
              <a:rPr lang="de-DE" sz="2000" b="1" dirty="0" smtClean="0">
                <a:latin typeface="Arial" panose="020B0604020202020204" pitchFamily="34" charset="0"/>
                <a:cs typeface="Arial" panose="020B0604020202020204" pitchFamily="34" charset="0"/>
              </a:rPr>
              <a:t> </a:t>
            </a:r>
            <a:endParaRPr lang="de-DE" sz="2000" b="1" dirty="0">
              <a:latin typeface="Arial" panose="020B0604020202020204" pitchFamily="34" charset="0"/>
              <a:cs typeface="Arial" panose="020B0604020202020204" pitchFamily="34" charset="0"/>
            </a:endParaRPr>
          </a:p>
        </p:txBody>
      </p:sp>
      <p:sp>
        <p:nvSpPr>
          <p:cNvPr id="3" name="Rechteck 2"/>
          <p:cNvSpPr/>
          <p:nvPr/>
        </p:nvSpPr>
        <p:spPr>
          <a:xfrm>
            <a:off x="2828925" y="1625615"/>
            <a:ext cx="8782050" cy="4072910"/>
          </a:xfrm>
          <a:prstGeom prst="rect">
            <a:avLst/>
          </a:prstGeom>
        </p:spPr>
        <p:txBody>
          <a:bodyPr wrap="square">
            <a:spAutoFit/>
          </a:bodyPr>
          <a:lstStyle/>
          <a:p>
            <a:pPr>
              <a:lnSpc>
                <a:spcPct val="150000"/>
              </a:lnSpc>
              <a:spcAft>
                <a:spcPts val="800"/>
              </a:spcAft>
            </a:pPr>
            <a:r>
              <a:rPr lang="de-DE" sz="1200" u="sng" dirty="0">
                <a:latin typeface="Arial" panose="020B0604020202020204" pitchFamily="34" charset="0"/>
                <a:ea typeface="Calibri" panose="020F0502020204030204" pitchFamily="34" charset="0"/>
                <a:cs typeface="Arial" panose="020B0604020202020204" pitchFamily="34" charset="0"/>
              </a:rPr>
              <a:t>Durchführung: </a:t>
            </a:r>
            <a:endParaRPr lang="de-DE" sz="1200" dirty="0">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50000"/>
              </a:lnSpc>
              <a:spcAft>
                <a:spcPts val="0"/>
              </a:spcAft>
              <a:buFont typeface="Arial" panose="020B0604020202020204" pitchFamily="34" charset="0"/>
              <a:buChar char="•"/>
            </a:pPr>
            <a:r>
              <a:rPr lang="de-DE" sz="1200" dirty="0">
                <a:latin typeface="Arial" panose="020B0604020202020204" pitchFamily="34" charset="0"/>
                <a:ea typeface="Calibri" panose="020F0502020204030204" pitchFamily="34" charset="0"/>
                <a:cs typeface="Arial" panose="020B0604020202020204" pitchFamily="34" charset="0"/>
              </a:rPr>
              <a:t>Fülle eine Plastikschüssel bis zur Hälfte mit Leitungswasser. </a:t>
            </a:r>
            <a:endParaRPr lang="de-DE" sz="1200" dirty="0" smtClean="0">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50000"/>
              </a:lnSpc>
              <a:spcAft>
                <a:spcPts val="0"/>
              </a:spcAft>
              <a:buFont typeface="Arial" panose="020B0604020202020204" pitchFamily="34" charset="0"/>
              <a:buChar char="•"/>
            </a:pPr>
            <a:r>
              <a:rPr lang="de-DE" sz="1200" dirty="0" smtClean="0">
                <a:latin typeface="Arial" panose="020B0604020202020204" pitchFamily="34" charset="0"/>
                <a:ea typeface="Calibri" panose="020F0502020204030204" pitchFamily="34" charset="0"/>
                <a:cs typeface="Arial" panose="020B0604020202020204" pitchFamily="34" charset="0"/>
              </a:rPr>
              <a:t>Fülle </a:t>
            </a:r>
            <a:r>
              <a:rPr lang="de-DE" sz="1200" dirty="0">
                <a:latin typeface="Arial" panose="020B0604020202020204" pitchFamily="34" charset="0"/>
                <a:ea typeface="Calibri" panose="020F0502020204030204" pitchFamily="34" charset="0"/>
                <a:cs typeface="Arial" panose="020B0604020202020204" pitchFamily="34" charset="0"/>
              </a:rPr>
              <a:t>einen Plastik-Messzylinder (250 ml) mit kaltem Leitungswasser bis an den Rand. </a:t>
            </a:r>
            <a:endParaRPr lang="de-DE" sz="1200" dirty="0" smtClean="0">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50000"/>
              </a:lnSpc>
              <a:spcAft>
                <a:spcPts val="0"/>
              </a:spcAft>
              <a:buFont typeface="Arial" panose="020B0604020202020204" pitchFamily="34" charset="0"/>
              <a:buChar char="•"/>
            </a:pPr>
            <a:r>
              <a:rPr lang="de-DE" sz="1200" dirty="0" smtClean="0">
                <a:latin typeface="Arial" panose="020B0604020202020204" pitchFamily="34" charset="0"/>
                <a:ea typeface="Calibri" panose="020F0502020204030204" pitchFamily="34" charset="0"/>
                <a:cs typeface="Arial" panose="020B0604020202020204" pitchFamily="34" charset="0"/>
              </a:rPr>
              <a:t>Verschließe </a:t>
            </a:r>
            <a:r>
              <a:rPr lang="de-DE" sz="1200" dirty="0">
                <a:latin typeface="Arial" panose="020B0604020202020204" pitchFamily="34" charset="0"/>
                <a:ea typeface="Calibri" panose="020F0502020204030204" pitchFamily="34" charset="0"/>
                <a:cs typeface="Arial" panose="020B0604020202020204" pitchFamily="34" charset="0"/>
              </a:rPr>
              <a:t>die Messzylinder-Öffnung fest mit der Handfläche und drehe ihn um. </a:t>
            </a:r>
            <a:endParaRPr lang="de-DE" sz="1200" dirty="0" smtClean="0">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50000"/>
              </a:lnSpc>
              <a:spcAft>
                <a:spcPts val="0"/>
              </a:spcAft>
              <a:buFont typeface="Arial" panose="020B0604020202020204" pitchFamily="34" charset="0"/>
              <a:buChar char="•"/>
            </a:pPr>
            <a:r>
              <a:rPr lang="de-DE" sz="1200" dirty="0" smtClean="0">
                <a:latin typeface="Arial" panose="020B0604020202020204" pitchFamily="34" charset="0"/>
                <a:ea typeface="Calibri" panose="020F0502020204030204" pitchFamily="34" charset="0"/>
                <a:cs typeface="Arial" panose="020B0604020202020204" pitchFamily="34" charset="0"/>
              </a:rPr>
              <a:t>Tauche </a:t>
            </a:r>
            <a:r>
              <a:rPr lang="de-DE" sz="1200" dirty="0">
                <a:latin typeface="Arial" panose="020B0604020202020204" pitchFamily="34" charset="0"/>
                <a:ea typeface="Calibri" panose="020F0502020204030204" pitchFamily="34" charset="0"/>
                <a:cs typeface="Arial" panose="020B0604020202020204" pitchFamily="34" charset="0"/>
              </a:rPr>
              <a:t>die zugehaltene Öffnung unter das Wasser in der Schüssel. Nimm jetzt die Hand aus dem Wasser heraus und stelle den Messzylinder ab. </a:t>
            </a:r>
            <a:endParaRPr lang="de-DE" sz="1200" dirty="0" smtClean="0">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50000"/>
              </a:lnSpc>
              <a:spcAft>
                <a:spcPts val="0"/>
              </a:spcAft>
              <a:buFont typeface="Arial" panose="020B0604020202020204" pitchFamily="34" charset="0"/>
              <a:buChar char="•"/>
            </a:pPr>
            <a:r>
              <a:rPr lang="de-DE" sz="1200" b="1" dirty="0" smtClean="0">
                <a:latin typeface="Arial" panose="020B0604020202020204" pitchFamily="34" charset="0"/>
                <a:ea typeface="Calibri" panose="020F0502020204030204" pitchFamily="34" charset="0"/>
                <a:cs typeface="Arial" panose="020B0604020202020204" pitchFamily="34" charset="0"/>
              </a:rPr>
              <a:t>Die </a:t>
            </a:r>
            <a:r>
              <a:rPr lang="de-DE" sz="1200" b="1" dirty="0">
                <a:latin typeface="Arial" panose="020B0604020202020204" pitchFamily="34" charset="0"/>
                <a:ea typeface="Calibri" panose="020F0502020204030204" pitchFamily="34" charset="0"/>
                <a:cs typeface="Arial" panose="020B0604020202020204" pitchFamily="34" charset="0"/>
              </a:rPr>
              <a:t>Messzylinderöffnung muss während des ganzen Versuchs unter Wasser bleiben. </a:t>
            </a:r>
            <a:endParaRPr lang="de-DE" sz="1200" dirty="0" smtClean="0">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50000"/>
              </a:lnSpc>
              <a:spcAft>
                <a:spcPts val="0"/>
              </a:spcAft>
              <a:buFont typeface="Arial" panose="020B0604020202020204" pitchFamily="34" charset="0"/>
              <a:buChar char="•"/>
            </a:pPr>
            <a:r>
              <a:rPr lang="de-DE" sz="1200" dirty="0" smtClean="0">
                <a:latin typeface="Arial" panose="020B0604020202020204" pitchFamily="34" charset="0"/>
                <a:ea typeface="Calibri" panose="020F0502020204030204" pitchFamily="34" charset="0"/>
                <a:cs typeface="Arial" panose="020B0604020202020204" pitchFamily="34" charset="0"/>
              </a:rPr>
              <a:t>Lege </a:t>
            </a:r>
            <a:r>
              <a:rPr lang="de-DE" sz="1200" dirty="0">
                <a:latin typeface="Arial" panose="020B0604020202020204" pitchFamily="34" charset="0"/>
                <a:ea typeface="Calibri" panose="020F0502020204030204" pitchFamily="34" charset="0"/>
                <a:cs typeface="Arial" panose="020B0604020202020204" pitchFamily="34" charset="0"/>
              </a:rPr>
              <a:t>nun eine Brausetablette auf den Boden der Schüssel und stülpe sofort die Öffnung des Messzylinders </a:t>
            </a:r>
            <a:r>
              <a:rPr lang="de-DE" sz="1200" dirty="0" smtClean="0">
                <a:latin typeface="Arial" panose="020B0604020202020204" pitchFamily="34" charset="0"/>
                <a:ea typeface="Calibri" panose="020F0502020204030204" pitchFamily="34" charset="0"/>
                <a:cs typeface="Arial" panose="020B0604020202020204" pitchFamily="34" charset="0"/>
              </a:rPr>
              <a:t>darüber.</a:t>
            </a:r>
          </a:p>
          <a:p>
            <a:pPr marL="171450" lvl="0" indent="-171450">
              <a:lnSpc>
                <a:spcPct val="150000"/>
              </a:lnSpc>
              <a:spcAft>
                <a:spcPts val="0"/>
              </a:spcAft>
              <a:buFont typeface="Arial" panose="020B0604020202020204" pitchFamily="34" charset="0"/>
              <a:buChar char="•"/>
            </a:pPr>
            <a:r>
              <a:rPr lang="de-DE" sz="1200" dirty="0" smtClean="0">
                <a:latin typeface="Arial" panose="020B0604020202020204" pitchFamily="34" charset="0"/>
                <a:ea typeface="Calibri" panose="020F0502020204030204" pitchFamily="34" charset="0"/>
                <a:cs typeface="Arial" panose="020B0604020202020204" pitchFamily="34" charset="0"/>
              </a:rPr>
              <a:t>Warte </a:t>
            </a:r>
            <a:r>
              <a:rPr lang="de-DE" sz="1200" dirty="0">
                <a:latin typeface="Arial" panose="020B0604020202020204" pitchFamily="34" charset="0"/>
                <a:ea typeface="Calibri" panose="020F0502020204030204" pitchFamily="34" charset="0"/>
                <a:cs typeface="Arial" panose="020B0604020202020204" pitchFamily="34" charset="0"/>
              </a:rPr>
              <a:t>bis sich die Tablette vollständig gelöst hat und notiere das Volumen des entstandenen Gases. </a:t>
            </a:r>
            <a:endParaRPr lang="de-DE" sz="1200" dirty="0" smtClean="0">
              <a:latin typeface="Arial" panose="020B0604020202020204" pitchFamily="34" charset="0"/>
              <a:ea typeface="Calibri" panose="020F0502020204030204" pitchFamily="34" charset="0"/>
              <a:cs typeface="Arial" panose="020B0604020202020204" pitchFamily="34" charset="0"/>
            </a:endParaRPr>
          </a:p>
          <a:p>
            <a:pPr marL="171450" lvl="0" indent="-171450">
              <a:lnSpc>
                <a:spcPct val="150000"/>
              </a:lnSpc>
              <a:spcAft>
                <a:spcPts val="0"/>
              </a:spcAft>
              <a:buFont typeface="Arial" panose="020B0604020202020204" pitchFamily="34" charset="0"/>
              <a:buChar char="•"/>
            </a:pPr>
            <a:r>
              <a:rPr lang="de-DE" sz="1200" dirty="0" smtClean="0">
                <a:latin typeface="Arial" panose="020B0604020202020204" pitchFamily="34" charset="0"/>
                <a:ea typeface="Calibri" panose="020F0502020204030204" pitchFamily="34" charset="0"/>
                <a:cs typeface="Arial" panose="020B0604020202020204" pitchFamily="34" charset="0"/>
              </a:rPr>
              <a:t>Wiederhole </a:t>
            </a:r>
            <a:r>
              <a:rPr lang="de-DE" sz="1200" dirty="0">
                <a:latin typeface="Arial" panose="020B0604020202020204" pitchFamily="34" charset="0"/>
                <a:ea typeface="Calibri" panose="020F0502020204030204" pitchFamily="34" charset="0"/>
                <a:cs typeface="Arial" panose="020B0604020202020204" pitchFamily="34" charset="0"/>
              </a:rPr>
              <a:t>den Versuch. Nutze diesmal warmes Wasser für den </a:t>
            </a:r>
            <a:r>
              <a:rPr lang="de-DE" sz="1200" dirty="0" smtClean="0">
                <a:latin typeface="Arial" panose="020B0604020202020204" pitchFamily="34" charset="0"/>
                <a:ea typeface="Calibri" panose="020F0502020204030204" pitchFamily="34" charset="0"/>
                <a:cs typeface="Arial" panose="020B0604020202020204" pitchFamily="34" charset="0"/>
              </a:rPr>
              <a:t>Messzylinder. </a:t>
            </a:r>
          </a:p>
          <a:p>
            <a:pPr marL="742950" lvl="1" indent="-285750">
              <a:lnSpc>
                <a:spcPct val="150000"/>
              </a:lnSpc>
              <a:spcAft>
                <a:spcPts val="0"/>
              </a:spcAft>
              <a:buFont typeface="Courier New" panose="02070309020205020404" pitchFamily="49" charset="0"/>
              <a:buChar char="o"/>
            </a:pPr>
            <a:r>
              <a:rPr lang="de-DE" sz="1200" dirty="0">
                <a:latin typeface="Arial" panose="020B0604020202020204" pitchFamily="34" charset="0"/>
                <a:ea typeface="Calibri" panose="020F0502020204030204" pitchFamily="34" charset="0"/>
                <a:cs typeface="Arial" panose="020B0604020202020204" pitchFamily="34" charset="0"/>
              </a:rPr>
              <a:t>Warmes Wasser: </a:t>
            </a:r>
          </a:p>
          <a:p>
            <a:pPr marL="1143000" lvl="2" indent="-228600">
              <a:lnSpc>
                <a:spcPct val="150000"/>
              </a:lnSpc>
              <a:spcAft>
                <a:spcPts val="0"/>
              </a:spcAft>
              <a:buFont typeface="Wingdings" panose="05000000000000000000" pitchFamily="2" charset="2"/>
              <a:buChar char=""/>
            </a:pPr>
            <a:r>
              <a:rPr lang="de-DE" sz="1200" dirty="0" smtClean="0">
                <a:latin typeface="Arial" panose="020B0604020202020204" pitchFamily="34" charset="0"/>
                <a:ea typeface="Calibri" panose="020F0502020204030204" pitchFamily="34" charset="0"/>
                <a:cs typeface="Arial" panose="020B0604020202020204" pitchFamily="34" charset="0"/>
              </a:rPr>
              <a:t>Fülle </a:t>
            </a:r>
            <a:r>
              <a:rPr lang="de-DE" sz="1200" dirty="0">
                <a:latin typeface="Arial" panose="020B0604020202020204" pitchFamily="34" charset="0"/>
                <a:ea typeface="Calibri" panose="020F0502020204030204" pitchFamily="34" charset="0"/>
                <a:cs typeface="Arial" panose="020B0604020202020204" pitchFamily="34" charset="0"/>
              </a:rPr>
              <a:t>den Messzylinder zu zwei Dritteln mit kaltem Leitungswasser. </a:t>
            </a:r>
          </a:p>
          <a:p>
            <a:pPr marL="1143000" lvl="2" indent="-228600">
              <a:lnSpc>
                <a:spcPct val="150000"/>
              </a:lnSpc>
              <a:spcAft>
                <a:spcPts val="0"/>
              </a:spcAft>
              <a:buFont typeface="Wingdings" panose="05000000000000000000" pitchFamily="2" charset="2"/>
              <a:buChar char=""/>
            </a:pPr>
            <a:r>
              <a:rPr lang="de-DE" sz="1200" dirty="0">
                <a:latin typeface="Arial" panose="020B0604020202020204" pitchFamily="34" charset="0"/>
                <a:ea typeface="Calibri" panose="020F0502020204030204" pitchFamily="34" charset="0"/>
                <a:cs typeface="Arial" panose="020B0604020202020204" pitchFamily="34" charset="0"/>
              </a:rPr>
              <a:t>Fülle dann mit siedendem Wasser aus dem Wasserkocher auf. </a:t>
            </a:r>
          </a:p>
          <a:p>
            <a:pPr marL="1143000" lvl="2" indent="-228600">
              <a:lnSpc>
                <a:spcPct val="150000"/>
              </a:lnSpc>
              <a:spcAft>
                <a:spcPts val="800"/>
              </a:spcAft>
              <a:buFont typeface="Wingdings" panose="05000000000000000000" pitchFamily="2" charset="2"/>
              <a:buChar char=""/>
            </a:pPr>
            <a:r>
              <a:rPr lang="de-DE" sz="1200" dirty="0">
                <a:latin typeface="Arial" panose="020B0604020202020204" pitchFamily="34" charset="0"/>
                <a:ea typeface="Calibri" panose="020F0502020204030204" pitchFamily="34" charset="0"/>
                <a:cs typeface="Arial" panose="020B0604020202020204" pitchFamily="34" charset="0"/>
              </a:rPr>
              <a:t>Mische das Wasser mit einem Glasstab durch. Das Wasser sollte etwa 40-45°C warm sein. </a:t>
            </a:r>
          </a:p>
        </p:txBody>
      </p:sp>
      <p:sp>
        <p:nvSpPr>
          <p:cNvPr id="4" name="Rechteck 3"/>
          <p:cNvSpPr/>
          <p:nvPr/>
        </p:nvSpPr>
        <p:spPr>
          <a:xfrm>
            <a:off x="2828925" y="5481935"/>
            <a:ext cx="6096000" cy="877163"/>
          </a:xfrm>
          <a:prstGeom prst="rect">
            <a:avLst/>
          </a:prstGeom>
        </p:spPr>
        <p:txBody>
          <a:bodyPr>
            <a:spAutoFit/>
          </a:bodyPr>
          <a:lstStyle/>
          <a:p>
            <a:pPr marL="285750" indent="-285750">
              <a:lnSpc>
                <a:spcPct val="150000"/>
              </a:lnSpc>
              <a:buFont typeface="Arial" panose="020B0604020202020204" pitchFamily="34" charset="0"/>
              <a:buChar char="•"/>
            </a:pPr>
            <a:r>
              <a:rPr lang="de-DE" sz="1200" dirty="0">
                <a:latin typeface="Arial" panose="020B0604020202020204" pitchFamily="34" charset="0"/>
                <a:cs typeface="Arial" panose="020B0604020202020204" pitchFamily="34" charset="0"/>
              </a:rPr>
              <a:t>Notiere deine Beobachtung</a:t>
            </a:r>
            <a:r>
              <a:rPr lang="de-DE" dirty="0">
                <a:latin typeface="Arial" panose="020B0604020202020204" pitchFamily="34" charset="0"/>
                <a:cs typeface="Arial" panose="020B0604020202020204" pitchFamily="34" charset="0"/>
              </a:rPr>
              <a:t>.</a:t>
            </a:r>
          </a:p>
          <a:p>
            <a:pPr>
              <a:lnSpc>
                <a:spcPct val="150000"/>
              </a:lnSpc>
            </a:pPr>
            <a:r>
              <a:rPr lang="de-DE" sz="1600" b="1" dirty="0">
                <a:latin typeface="Arial" panose="020B0604020202020204" pitchFamily="34" charset="0"/>
                <a:cs typeface="Arial" panose="020B0604020202020204" pitchFamily="34" charset="0"/>
              </a:rPr>
              <a:t>Bearbeite die dazugehörenden Aufgaben im Skript.</a:t>
            </a:r>
          </a:p>
        </p:txBody>
      </p:sp>
      <p:sp>
        <p:nvSpPr>
          <p:cNvPr id="5" name="Textfeld 4"/>
          <p:cNvSpPr txBox="1"/>
          <p:nvPr/>
        </p:nvSpPr>
        <p:spPr>
          <a:xfrm>
            <a:off x="192365" y="6581001"/>
            <a:ext cx="65434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2" action="ppaction://hlinksldjump"/>
              </a:rPr>
              <a:t>Zurück</a:t>
            </a:r>
            <a:endParaRPr lang="de-DE" sz="1200" dirty="0">
              <a:latin typeface="Arial" panose="020B0604020202020204" pitchFamily="34" charset="0"/>
              <a:cs typeface="Arial" panose="020B0604020202020204" pitchFamily="34" charset="0"/>
            </a:endParaRPr>
          </a:p>
        </p:txBody>
      </p:sp>
      <p:sp>
        <p:nvSpPr>
          <p:cNvPr id="6" name="Textfeld 5"/>
          <p:cNvSpPr txBox="1"/>
          <p:nvPr/>
        </p:nvSpPr>
        <p:spPr>
          <a:xfrm>
            <a:off x="8756444" y="6561177"/>
            <a:ext cx="343555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3" action="ppaction://hlinksldjump"/>
              </a:rPr>
              <a:t>Und was hat das mit dem Clown-Fisch zu tun?</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46415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Clownfische, Fisch, Unterwasserleben, Meer, Tauch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4347" y="597534"/>
            <a:ext cx="2398078" cy="1783715"/>
          </a:xfrm>
          <a:prstGeom prst="rect">
            <a:avLst/>
          </a:prstGeom>
          <a:ln>
            <a:noFill/>
          </a:ln>
          <a:effectLst>
            <a:softEdge rad="112500"/>
          </a:effectLst>
        </p:spPr>
      </p:pic>
      <p:sp>
        <p:nvSpPr>
          <p:cNvPr id="4" name="Wolkenförmige Legende 3"/>
          <p:cNvSpPr/>
          <p:nvPr/>
        </p:nvSpPr>
        <p:spPr>
          <a:xfrm>
            <a:off x="4255452" y="1021715"/>
            <a:ext cx="4381500" cy="720725"/>
          </a:xfrm>
          <a:prstGeom prst="cloudCallout">
            <a:avLst>
              <a:gd name="adj1" fmla="val -64941"/>
              <a:gd name="adj2" fmla="val -292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sz="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Und was hat das nun mit dem Clown-Fisch zu tun? </a:t>
            </a:r>
            <a:endParaRPr lang="de-DE" sz="1100">
              <a:effectLst/>
              <a:ea typeface="Calibri" panose="020F0502020204030204" pitchFamily="34" charset="0"/>
              <a:cs typeface="Times New Roman" panose="02020603050405020304" pitchFamily="18" charset="0"/>
            </a:endParaRPr>
          </a:p>
        </p:txBody>
      </p:sp>
      <p:sp>
        <p:nvSpPr>
          <p:cNvPr id="5" name="Textfeld 4"/>
          <p:cNvSpPr txBox="1"/>
          <p:nvPr/>
        </p:nvSpPr>
        <p:spPr>
          <a:xfrm>
            <a:off x="192365" y="6581001"/>
            <a:ext cx="65434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3" action="ppaction://hlinksldjump"/>
              </a:rPr>
              <a:t>Zurück</a:t>
            </a:r>
            <a:endParaRPr lang="de-DE" sz="1200" dirty="0">
              <a:latin typeface="Arial" panose="020B0604020202020204" pitchFamily="34" charset="0"/>
              <a:cs typeface="Arial" panose="020B0604020202020204" pitchFamily="34" charset="0"/>
            </a:endParaRPr>
          </a:p>
        </p:txBody>
      </p:sp>
      <p:sp>
        <p:nvSpPr>
          <p:cNvPr id="6" name="Textfeld 5"/>
          <p:cNvSpPr txBox="1"/>
          <p:nvPr/>
        </p:nvSpPr>
        <p:spPr>
          <a:xfrm>
            <a:off x="9851295" y="6581000"/>
            <a:ext cx="2340705"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4" action="ppaction://hlinksldjump"/>
              </a:rPr>
              <a:t>Zu den Forschungsergebnissen</a:t>
            </a:r>
            <a:endParaRPr lang="de-DE" sz="1200" dirty="0">
              <a:latin typeface="Arial" panose="020B0604020202020204" pitchFamily="34" charset="0"/>
              <a:cs typeface="Arial" panose="020B0604020202020204" pitchFamily="34" charset="0"/>
            </a:endParaRPr>
          </a:p>
        </p:txBody>
      </p:sp>
      <p:sp>
        <p:nvSpPr>
          <p:cNvPr id="7" name="Rechteck 6"/>
          <p:cNvSpPr/>
          <p:nvPr/>
        </p:nvSpPr>
        <p:spPr>
          <a:xfrm>
            <a:off x="3274376" y="2831465"/>
            <a:ext cx="7410133" cy="23145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de-DE" sz="1400" dirty="0">
                <a:effectLst/>
                <a:latin typeface="Arial" panose="020B0604020202020204" pitchFamily="34" charset="0"/>
                <a:ea typeface="Calibri" panose="020F0502020204030204" pitchFamily="34" charset="0"/>
                <a:cs typeface="Arial" panose="020B0604020202020204" pitchFamily="34" charset="0"/>
              </a:rPr>
              <a:t>Clown-Fischlarven schwimmen nach dem Schlüpfen ins offene Meer, wo sie sich weiterentwickeln. Etwa zwei Wochen später sind sie reif genug, um zum Riff zurück zu schwimmen und mit Seeanemonen eine Symbiose einzugehen. Diese Reise ist für die kleinen Clown-Fische mit einigen Gefahren verbunden, denn nahe dem Riff lauern viele Räuber, wie z.B. der Zackenbarsch. Die Fische erkennen ihre Feinde jedoch an deren Duft und können ihnen so ausweichen. Ohne diesen Geruchssinn wären die jungen Clown-Fische ihnen hilflos ausgeliefert.  </a:t>
            </a:r>
          </a:p>
          <a:p>
            <a:pPr>
              <a:lnSpc>
                <a:spcPct val="107000"/>
              </a:lnSpc>
              <a:spcAft>
                <a:spcPts val="800"/>
              </a:spcAft>
            </a:pPr>
            <a:r>
              <a:rPr lang="de-DE" sz="1400" dirty="0">
                <a:effectLst/>
                <a:latin typeface="Arial" panose="020B0604020202020204" pitchFamily="34" charset="0"/>
                <a:ea typeface="Calibri" panose="020F0502020204030204" pitchFamily="34" charset="0"/>
                <a:cs typeface="Arial" panose="020B0604020202020204" pitchFamily="34" charset="0"/>
              </a:rPr>
              <a:t>Dieser lebenswichtige Geruchssinn wird durch einen veränderten pH-Wert stark beeinflusst. Forscher aus Australien haben dies untersucht. Dabei wurde den 11 Tage alten Clown-Fischen die Wahl zwischen zwei Strömungen gegeben. </a:t>
            </a:r>
            <a:r>
              <a:rPr lang="de-DE" sz="1400" baseline="30000" dirty="0">
                <a:effectLst/>
                <a:latin typeface="Arial" panose="020B0604020202020204" pitchFamily="34" charset="0"/>
                <a:ea typeface="Calibri" panose="020F0502020204030204" pitchFamily="34" charset="0"/>
                <a:cs typeface="Arial" panose="020B0604020202020204" pitchFamily="34" charset="0"/>
              </a:rPr>
              <a:t>16</a:t>
            </a:r>
            <a:endParaRPr lang="de-DE"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de-DE" sz="1400" baseline="30000" dirty="0">
                <a:effectLst/>
                <a:latin typeface="Arial" panose="020B0604020202020204" pitchFamily="34" charset="0"/>
                <a:ea typeface="Calibri" panose="020F0502020204030204" pitchFamily="34" charset="0"/>
                <a:cs typeface="Arial" panose="020B0604020202020204" pitchFamily="34" charset="0"/>
              </a:rPr>
              <a:t> </a:t>
            </a:r>
            <a:endParaRPr lang="de-DE" sz="1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81921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847850" y="666304"/>
            <a:ext cx="9658350" cy="523220"/>
          </a:xfrm>
          <a:prstGeom prst="rect">
            <a:avLst/>
          </a:prstGeom>
        </p:spPr>
        <p:txBody>
          <a:bodyPr wrap="square">
            <a:spAutoFit/>
          </a:bodyPr>
          <a:lstStyle/>
          <a:p>
            <a:pPr algn="ctr"/>
            <a:r>
              <a:rPr lang="de-DE" sz="1400" b="1" dirty="0">
                <a:latin typeface="Arial" panose="020B0604020202020204" pitchFamily="34" charset="0"/>
                <a:ea typeface="Calibri" panose="020F0502020204030204" pitchFamily="34" charset="0"/>
              </a:rPr>
              <a:t>Im Folgenden sind einige Ergebnisse der </a:t>
            </a:r>
            <a:r>
              <a:rPr lang="de-DE" sz="1400" b="1" dirty="0" smtClean="0">
                <a:latin typeface="Arial" panose="020B0604020202020204" pitchFamily="34" charset="0"/>
                <a:ea typeface="Calibri" panose="020F0502020204030204" pitchFamily="34" charset="0"/>
              </a:rPr>
              <a:t>Studie</a:t>
            </a:r>
            <a:r>
              <a:rPr lang="de-DE" sz="1400" b="1" baseline="30000" dirty="0" smtClean="0">
                <a:latin typeface="Arial" panose="020B0604020202020204" pitchFamily="34" charset="0"/>
                <a:ea typeface="Calibri" panose="020F0502020204030204" pitchFamily="34" charset="0"/>
              </a:rPr>
              <a:t>9</a:t>
            </a:r>
            <a:r>
              <a:rPr lang="de-DE" sz="1400" dirty="0" smtClean="0">
                <a:latin typeface="Arial" panose="020B0604020202020204" pitchFamily="34" charset="0"/>
                <a:ea typeface="Calibri" panose="020F0502020204030204" pitchFamily="34" charset="0"/>
              </a:rPr>
              <a:t> </a:t>
            </a:r>
            <a:r>
              <a:rPr lang="de-DE" sz="1400" b="1" dirty="0">
                <a:latin typeface="Arial" panose="020B0604020202020204" pitchFamily="34" charset="0"/>
                <a:ea typeface="Calibri" panose="020F0502020204030204" pitchFamily="34" charset="0"/>
              </a:rPr>
              <a:t>dargestellt. Die Diagramme zeigen, wie lange sich die Clown-Fische in der jeweiligen Strömung aufgehalten haben</a:t>
            </a:r>
            <a:r>
              <a:rPr lang="de-DE" sz="1400" b="1" dirty="0" smtClean="0">
                <a:latin typeface="Arial" panose="020B0604020202020204" pitchFamily="34" charset="0"/>
                <a:ea typeface="Calibri" panose="020F0502020204030204" pitchFamily="34" charset="0"/>
              </a:rPr>
              <a:t>. Bearbeite die Aufgaben im Skript hierzu.</a:t>
            </a:r>
            <a:endParaRPr lang="de-DE" sz="1400" dirty="0"/>
          </a:p>
        </p:txBody>
      </p:sp>
      <p:pic>
        <p:nvPicPr>
          <p:cNvPr id="3" name="Grafik 2"/>
          <p:cNvPicPr/>
          <p:nvPr/>
        </p:nvPicPr>
        <p:blipFill rotWithShape="1">
          <a:blip r:embed="rId2" cstate="print">
            <a:extLst>
              <a:ext uri="{28A0092B-C50C-407E-A947-70E740481C1C}">
                <a14:useLocalDpi xmlns:a14="http://schemas.microsoft.com/office/drawing/2010/main" val="0"/>
              </a:ext>
            </a:extLst>
          </a:blip>
          <a:srcRect l="31511" t="61527" r="55208" b="18195"/>
          <a:stretch/>
        </p:blipFill>
        <p:spPr>
          <a:xfrm>
            <a:off x="523875" y="1315862"/>
            <a:ext cx="809626" cy="582181"/>
          </a:xfrm>
          <a:prstGeom prst="rect">
            <a:avLst/>
          </a:prstGeom>
          <a:ln>
            <a:solidFill>
              <a:schemeClr val="tx1"/>
            </a:solidFill>
          </a:ln>
        </p:spPr>
      </p:pic>
      <p:sp>
        <p:nvSpPr>
          <p:cNvPr id="4" name="Abgerundete rechteckige Legende 3"/>
          <p:cNvSpPr/>
          <p:nvPr/>
        </p:nvSpPr>
        <p:spPr>
          <a:xfrm>
            <a:off x="1947862" y="1201479"/>
            <a:ext cx="9458325" cy="443642"/>
          </a:xfrm>
          <a:prstGeom prst="wedgeRoundRectCallout">
            <a:avLst>
              <a:gd name="adj1" fmla="val -57052"/>
              <a:gd name="adj2" fmla="val 13073"/>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Zackenbarsche fressen die jungen Clown-Fische. Sie sind weit verbreitet an Korallenriffen und damit eine große Gefahr für die jungen Tiere. Doktorfische hingegen sind Pflanzenfresser und damit nicht gefährlich für sie.  </a:t>
            </a:r>
            <a:endParaRPr lang="de-DE" sz="1100" dirty="0">
              <a:effectLst/>
              <a:ea typeface="Calibri" panose="020F0502020204030204" pitchFamily="34" charset="0"/>
              <a:cs typeface="Times New Roman" panose="02020603050405020304" pitchFamily="18" charset="0"/>
            </a:endParaRPr>
          </a:p>
        </p:txBody>
      </p:sp>
      <p:sp>
        <p:nvSpPr>
          <p:cNvPr id="5" name="Rechteck 4"/>
          <p:cNvSpPr/>
          <p:nvPr/>
        </p:nvSpPr>
        <p:spPr>
          <a:xfrm>
            <a:off x="640714" y="2088100"/>
            <a:ext cx="4143375" cy="487569"/>
          </a:xfrm>
          <a:prstGeom prst="rect">
            <a:avLst/>
          </a:prstGeom>
        </p:spPr>
        <p:txBody>
          <a:bodyPr wrap="square">
            <a:spAutoFit/>
          </a:bodyPr>
          <a:lstStyle/>
          <a:p>
            <a:pPr algn="ctr">
              <a:lnSpc>
                <a:spcPct val="107000"/>
              </a:lnSpc>
              <a:spcAft>
                <a:spcPts val="800"/>
              </a:spcAft>
              <a:tabLst>
                <a:tab pos="885825" algn="l"/>
              </a:tabLst>
            </a:pPr>
            <a:r>
              <a:rPr lang="de-DE" sz="1200" b="1" dirty="0">
                <a:latin typeface="Arial" panose="020B0604020202020204" pitchFamily="34" charset="0"/>
                <a:ea typeface="Calibri" panose="020F0502020204030204" pitchFamily="34" charset="0"/>
                <a:cs typeface="Times New Roman" panose="02020603050405020304" pitchFamily="18" charset="0"/>
              </a:rPr>
              <a:t>Kontrollgruppe: Die Fische wurden in Wasser mit einem pH-Wert von 8,15</a:t>
            </a:r>
            <a:r>
              <a:rPr lang="de-DE" sz="1200" dirty="0">
                <a:latin typeface="Arial" panose="020B0604020202020204" pitchFamily="34" charset="0"/>
                <a:ea typeface="Calibri" panose="020F0502020204030204" pitchFamily="34" charset="0"/>
                <a:cs typeface="Times New Roman" panose="02020603050405020304" pitchFamily="18" charset="0"/>
              </a:rPr>
              <a:t> </a:t>
            </a:r>
            <a:r>
              <a:rPr lang="de-DE" sz="1200" b="1" dirty="0">
                <a:latin typeface="Arial" panose="020B0604020202020204" pitchFamily="34" charset="0"/>
                <a:ea typeface="Calibri" panose="020F0502020204030204" pitchFamily="34" charset="0"/>
                <a:cs typeface="Times New Roman" panose="02020603050405020304" pitchFamily="18" charset="0"/>
              </a:rPr>
              <a:t>aufgezogen</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hteck 5"/>
          <p:cNvSpPr/>
          <p:nvPr/>
        </p:nvSpPr>
        <p:spPr>
          <a:xfrm>
            <a:off x="8119837" y="2068751"/>
            <a:ext cx="4143600" cy="461665"/>
          </a:xfrm>
          <a:prstGeom prst="rect">
            <a:avLst/>
          </a:prstGeom>
        </p:spPr>
        <p:txBody>
          <a:bodyPr wrap="square">
            <a:spAutoFit/>
          </a:bodyPr>
          <a:lstStyle/>
          <a:p>
            <a:pPr algn="ctr"/>
            <a:r>
              <a:rPr lang="de-DE" sz="1200" b="1" dirty="0">
                <a:latin typeface="Arial" panose="020B0604020202020204" pitchFamily="34" charset="0"/>
                <a:ea typeface="Calibri" panose="020F0502020204030204" pitchFamily="34" charset="0"/>
              </a:rPr>
              <a:t>Versuchsgruppe: Die Fische wurden in Wasser mit einem pH-Wert von 7,8</a:t>
            </a:r>
            <a:r>
              <a:rPr lang="de-DE" sz="1200" dirty="0">
                <a:latin typeface="Arial" panose="020B0604020202020204" pitchFamily="34" charset="0"/>
                <a:ea typeface="Calibri" panose="020F0502020204030204" pitchFamily="34" charset="0"/>
              </a:rPr>
              <a:t> </a:t>
            </a:r>
            <a:r>
              <a:rPr lang="de-DE" sz="1200" b="1" dirty="0" smtClean="0">
                <a:latin typeface="Arial" panose="020B0604020202020204" pitchFamily="34" charset="0"/>
                <a:ea typeface="Calibri" panose="020F0502020204030204" pitchFamily="34" charset="0"/>
              </a:rPr>
              <a:t>aufgezogen</a:t>
            </a:r>
            <a:endParaRPr lang="de-DE" sz="1200" dirty="0"/>
          </a:p>
        </p:txBody>
      </p:sp>
      <p:pic>
        <p:nvPicPr>
          <p:cNvPr id="7" name="Grafik 6"/>
          <p:cNvPicPr/>
          <p:nvPr/>
        </p:nvPicPr>
        <p:blipFill rotWithShape="1">
          <a:blip r:embed="rId3" cstate="print">
            <a:extLst>
              <a:ext uri="{28A0092B-C50C-407E-A947-70E740481C1C}">
                <a14:useLocalDpi xmlns:a14="http://schemas.microsoft.com/office/drawing/2010/main" val="0"/>
              </a:ext>
            </a:extLst>
          </a:blip>
          <a:srcRect t="5694" r="11198" b="9028"/>
          <a:stretch/>
        </p:blipFill>
        <p:spPr>
          <a:xfrm>
            <a:off x="85725" y="2530416"/>
            <a:ext cx="5829300" cy="3893185"/>
          </a:xfrm>
          <a:prstGeom prst="rect">
            <a:avLst/>
          </a:prstGeom>
          <a:ln>
            <a:solidFill>
              <a:schemeClr val="tx1"/>
            </a:solidFill>
          </a:ln>
        </p:spPr>
      </p:pic>
      <p:pic>
        <p:nvPicPr>
          <p:cNvPr id="8" name="Grafik 7"/>
          <p:cNvPicPr/>
          <p:nvPr/>
        </p:nvPicPr>
        <p:blipFill rotWithShape="1">
          <a:blip r:embed="rId4" cstate="print">
            <a:extLst>
              <a:ext uri="{28A0092B-C50C-407E-A947-70E740481C1C}">
                <a14:useLocalDpi xmlns:a14="http://schemas.microsoft.com/office/drawing/2010/main" val="0"/>
              </a:ext>
            </a:extLst>
          </a:blip>
          <a:srcRect t="5833" r="8594" b="8472"/>
          <a:stretch/>
        </p:blipFill>
        <p:spPr>
          <a:xfrm>
            <a:off x="6258151" y="2530416"/>
            <a:ext cx="5828400" cy="3898959"/>
          </a:xfrm>
          <a:prstGeom prst="rect">
            <a:avLst/>
          </a:prstGeom>
          <a:ln>
            <a:solidFill>
              <a:schemeClr val="tx1"/>
            </a:solidFill>
          </a:ln>
        </p:spPr>
      </p:pic>
      <p:cxnSp>
        <p:nvCxnSpPr>
          <p:cNvPr id="10" name="Gerader Verbinder 9"/>
          <p:cNvCxnSpPr/>
          <p:nvPr/>
        </p:nvCxnSpPr>
        <p:spPr>
          <a:xfrm>
            <a:off x="6086475" y="2076450"/>
            <a:ext cx="0" cy="478155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192365" y="6581001"/>
            <a:ext cx="65434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5" action="ppaction://hlinksldjump"/>
              </a:rPr>
              <a:t>Zurück</a:t>
            </a:r>
            <a:endParaRPr lang="de-DE" sz="1200" dirty="0">
              <a:latin typeface="Arial" panose="020B0604020202020204" pitchFamily="34" charset="0"/>
              <a:cs typeface="Arial" panose="020B0604020202020204" pitchFamily="34" charset="0"/>
            </a:endParaRPr>
          </a:p>
        </p:txBody>
      </p:sp>
      <p:sp>
        <p:nvSpPr>
          <p:cNvPr id="12" name="Textfeld 11"/>
          <p:cNvSpPr txBox="1"/>
          <p:nvPr/>
        </p:nvSpPr>
        <p:spPr>
          <a:xfrm>
            <a:off x="10894122" y="6581000"/>
            <a:ext cx="130035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6" action="ppaction://hlinksldjump"/>
              </a:rPr>
              <a:t>Station beenden</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4677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752600" y="700087"/>
            <a:ext cx="10439400" cy="538163"/>
          </a:xfrm>
          <a:prstGeom prst="rect">
            <a:avLst/>
          </a:prstGeom>
          <a:solidFill>
            <a:schemeClr val="accent6"/>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sz="2800" b="1" dirty="0">
                <a:effectLst/>
                <a:latin typeface="Arial" panose="020B0604020202020204" pitchFamily="34" charset="0"/>
                <a:ea typeface="Calibri" panose="020F0502020204030204" pitchFamily="34" charset="0"/>
                <a:cs typeface="Times New Roman" panose="02020603050405020304" pitchFamily="18" charset="0"/>
              </a:rPr>
              <a:t>Biodiversität </a:t>
            </a:r>
            <a:r>
              <a:rPr lang="de-DE" sz="2800" b="1" dirty="0" smtClean="0">
                <a:effectLst/>
                <a:latin typeface="Arial" panose="020B0604020202020204" pitchFamily="34" charset="0"/>
                <a:ea typeface="Calibri" panose="020F0502020204030204" pitchFamily="34" charset="0"/>
                <a:cs typeface="Times New Roman" panose="02020603050405020304" pitchFamily="18" charset="0"/>
              </a:rPr>
              <a:t>schützen – </a:t>
            </a:r>
            <a:r>
              <a:rPr lang="de-DE" sz="2800" b="1" dirty="0">
                <a:effectLst/>
                <a:latin typeface="Arial" panose="020B0604020202020204" pitchFamily="34" charset="0"/>
                <a:ea typeface="Calibri" panose="020F0502020204030204" pitchFamily="34" charset="0"/>
                <a:cs typeface="Times New Roman" panose="02020603050405020304" pitchFamily="18" charset="0"/>
              </a:rPr>
              <a:t>Was wird getan?</a:t>
            </a:r>
            <a:endParaRPr lang="de-DE" sz="2000" dirty="0">
              <a:effectLst/>
              <a:ea typeface="Calibri" panose="020F0502020204030204" pitchFamily="34" charset="0"/>
              <a:cs typeface="Times New Roman" panose="02020603050405020304" pitchFamily="18" charset="0"/>
            </a:endParaRPr>
          </a:p>
        </p:txBody>
      </p:sp>
      <p:sp>
        <p:nvSpPr>
          <p:cNvPr id="3" name="Gefaltete Ecke 2"/>
          <p:cNvSpPr/>
          <p:nvPr/>
        </p:nvSpPr>
        <p:spPr>
          <a:xfrm>
            <a:off x="3810000" y="1347788"/>
            <a:ext cx="6324600" cy="4867275"/>
          </a:xfrm>
          <a:prstGeom prst="foldedCorner">
            <a:avLst>
              <a:gd name="adj" fmla="val 7110"/>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in der Politik?</a:t>
            </a:r>
            <a:endParaRPr lang="de-DE" sz="1100" dirty="0">
              <a:effectLst/>
              <a:ea typeface="Calibri" panose="020F0502020204030204" pitchFamily="34" charset="0"/>
              <a:cs typeface="Times New Roman" panose="02020603050405020304" pitchFamily="18" charset="0"/>
            </a:endParaRPr>
          </a:p>
          <a:p>
            <a:pPr>
              <a:lnSpc>
                <a:spcPct val="107000"/>
              </a:lnSpc>
              <a:spcAft>
                <a:spcPts val="800"/>
              </a:spcAft>
            </a:pPr>
            <a:r>
              <a:rPr lang="de-D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Der Klimawandel, Verluste von Biodiversität und deren Zusammenhang sind globale Probleme. Um diesen zu begegnen, müssen an vielen Orten Maßnahmen ergriffen werden, was Koordination und Kooperation aller Länder erfordert. Um das zu erreichen, wurden in den letzten Jahren viele Umweltabkommen verabschiedet. Im Kontext Biodiversität und Klimawandel ist das „Übereinkommen über biologische Vielfalt“ (CBD), auch Biodiversitätskonvention genannt, besonders wichtig. Die drei Hauptziele, die hier festgelegt sind, lauten: </a:t>
            </a:r>
            <a:endParaRPr lang="de-DE" sz="1100" dirty="0">
              <a:effectLst/>
              <a:ea typeface="Calibri" panose="020F0502020204030204" pitchFamily="34" charset="0"/>
              <a:cs typeface="Times New Roman" panose="02020603050405020304" pitchFamily="18" charset="0"/>
            </a:endParaRPr>
          </a:p>
          <a:p>
            <a:pPr marL="342900" lvl="0" indent="-342900">
              <a:lnSpc>
                <a:spcPct val="105000"/>
              </a:lnSpc>
              <a:spcAft>
                <a:spcPts val="0"/>
              </a:spcAft>
              <a:buFont typeface="+mj-lt"/>
              <a:buAutoNum type="arabicPeriod"/>
            </a:pPr>
            <a:r>
              <a:rPr lang="de-D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Schutz der Biodiversität </a:t>
            </a:r>
            <a:endParaRPr lang="de-DE" sz="1100" dirty="0">
              <a:effectLst/>
              <a:ea typeface="Calibri" panose="020F0502020204030204" pitchFamily="34" charset="0"/>
              <a:cs typeface="Times New Roman" panose="02020603050405020304" pitchFamily="18" charset="0"/>
            </a:endParaRPr>
          </a:p>
          <a:p>
            <a:pPr marL="342900" lvl="0" indent="-342900">
              <a:lnSpc>
                <a:spcPct val="105000"/>
              </a:lnSpc>
              <a:spcAft>
                <a:spcPts val="0"/>
              </a:spcAft>
              <a:buFont typeface="+mj-lt"/>
              <a:buAutoNum type="arabicPeriod"/>
            </a:pPr>
            <a:r>
              <a:rPr lang="de-D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Biodiversität nachhaltig nutzen </a:t>
            </a:r>
            <a:endParaRPr lang="de-DE" sz="1100" dirty="0">
              <a:effectLst/>
              <a:ea typeface="Calibri" panose="020F0502020204030204" pitchFamily="34" charset="0"/>
              <a:cs typeface="Times New Roman" panose="02020603050405020304" pitchFamily="18" charset="0"/>
            </a:endParaRPr>
          </a:p>
          <a:p>
            <a:pPr marL="342900" lvl="0" indent="-342900">
              <a:lnSpc>
                <a:spcPct val="105000"/>
              </a:lnSpc>
              <a:spcAft>
                <a:spcPts val="800"/>
              </a:spcAft>
              <a:buFont typeface="+mj-lt"/>
              <a:buAutoNum type="arabicPeriod"/>
            </a:pPr>
            <a:r>
              <a:rPr lang="de-D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Die sich aus der Nutzung genetischer Ressourcen ergebenden Vorteile gerecht aufteilen </a:t>
            </a:r>
            <a:endParaRPr lang="de-DE" sz="1100" dirty="0">
              <a:effectLst/>
              <a:ea typeface="Calibri" panose="020F0502020204030204" pitchFamily="34" charset="0"/>
              <a:cs typeface="Times New Roman" panose="02020603050405020304" pitchFamily="18" charset="0"/>
            </a:endParaRPr>
          </a:p>
          <a:p>
            <a:pPr>
              <a:lnSpc>
                <a:spcPct val="107000"/>
              </a:lnSpc>
              <a:spcAft>
                <a:spcPts val="800"/>
              </a:spcAft>
            </a:pPr>
            <a:r>
              <a:rPr lang="de-D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Die 198 Vertragsstaaten (Stand 2016) sind verpflichtet, politische Vorgaben nach bestem Wissen und Gewissen umzusetzen und regelmäßig zu berichten. </a:t>
            </a:r>
            <a:endParaRPr lang="de-DE" sz="1100" dirty="0">
              <a:effectLst/>
              <a:ea typeface="Calibri" panose="020F0502020204030204" pitchFamily="34" charset="0"/>
              <a:cs typeface="Times New Roman" panose="02020603050405020304" pitchFamily="18" charset="0"/>
            </a:endParaRPr>
          </a:p>
          <a:p>
            <a:pPr>
              <a:lnSpc>
                <a:spcPct val="107000"/>
              </a:lnSpc>
              <a:spcAft>
                <a:spcPts val="800"/>
              </a:spcAft>
            </a:pPr>
            <a:r>
              <a:rPr lang="de-D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Solche Abkommen sind eine wichtige Grundlage, um den weltweiten Verlust an Biodiversität einzudämmen. Ein Schutz oder nachhaltige Nutzung der biologischen Vielfalt wären ohne solche global-politischen Initiativen nicht </a:t>
            </a:r>
            <a:r>
              <a:rPr lang="de-DE" sz="12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möglich.</a:t>
            </a:r>
            <a:r>
              <a:rPr lang="de-DE" sz="1200" baseline="300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de-DE" sz="1100" dirty="0">
              <a:effectLst/>
              <a:ea typeface="Calibri" panose="020F0502020204030204" pitchFamily="34" charset="0"/>
              <a:cs typeface="Times New Roman" panose="02020603050405020304" pitchFamily="18" charset="0"/>
            </a:endParaRPr>
          </a:p>
          <a:p>
            <a:pPr>
              <a:lnSpc>
                <a:spcPct val="107000"/>
              </a:lnSpc>
              <a:spcAft>
                <a:spcPts val="800"/>
              </a:spcAft>
            </a:pPr>
            <a:r>
              <a:rPr lang="de-D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Um </a:t>
            </a:r>
            <a:r>
              <a:rPr lang="de-DE" sz="12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politische </a:t>
            </a:r>
            <a:r>
              <a:rPr lang="de-D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Vorhaben mit Fachwissen über die komplexen Systeme, die hinter </a:t>
            </a:r>
            <a:r>
              <a:rPr lang="de-DE" sz="12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den globalen </a:t>
            </a:r>
            <a:r>
              <a:rPr lang="de-D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Problemen stecken, zu unterstützen, ist Forschung unerlässlich.</a:t>
            </a:r>
            <a:endParaRPr lang="de-DE" sz="1100" dirty="0">
              <a:effectLst/>
              <a:ea typeface="Calibri" panose="020F0502020204030204" pitchFamily="34" charset="0"/>
              <a:cs typeface="Times New Roman" panose="02020603050405020304" pitchFamily="18" charset="0"/>
            </a:endParaRP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175" y="4362450"/>
            <a:ext cx="3743325" cy="2495550"/>
          </a:xfrm>
          <a:prstGeom prst="rect">
            <a:avLst/>
          </a:prstGeom>
        </p:spPr>
      </p:pic>
      <p:sp>
        <p:nvSpPr>
          <p:cNvPr id="5" name="Abgerundete rechteckige Legende 4"/>
          <p:cNvSpPr/>
          <p:nvPr/>
        </p:nvSpPr>
        <p:spPr>
          <a:xfrm>
            <a:off x="4686300" y="6324601"/>
            <a:ext cx="7153275" cy="466724"/>
          </a:xfrm>
          <a:prstGeom prst="wedgeRoundRectCallout">
            <a:avLst>
              <a:gd name="adj1" fmla="val -525"/>
              <a:gd name="adj2" fmla="val -178142"/>
              <a:gd name="adj3" fmla="val 16667"/>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Schau dir das Video zur </a:t>
            </a:r>
            <a:r>
              <a:rPr lang="de-DE" sz="1400" b="1" dirty="0">
                <a:effectLst/>
                <a:latin typeface="Arial" panose="020B0604020202020204" pitchFamily="34" charset="0"/>
                <a:ea typeface="Calibri" panose="020F0502020204030204" pitchFamily="34" charset="0"/>
                <a:cs typeface="Times New Roman" panose="02020603050405020304" pitchFamily="18" charset="0"/>
                <a:hlinkClick r:id="rId3" action="ppaction://hlinksldjump"/>
              </a:rPr>
              <a:t>Biodiversitätsforschung</a:t>
            </a:r>
            <a:r>
              <a:rPr lang="de-DE" sz="1200" dirty="0">
                <a:effectLst/>
                <a:latin typeface="Arial" panose="020B0604020202020204" pitchFamily="34" charset="0"/>
                <a:ea typeface="Calibri" panose="020F0502020204030204" pitchFamily="34" charset="0"/>
                <a:cs typeface="Times New Roman" panose="02020603050405020304" pitchFamily="18" charset="0"/>
              </a:rPr>
              <a:t> an, um zu verstehen, was in der Forschung genau getan wird. </a:t>
            </a:r>
            <a:endParaRPr lang="de-DE" sz="1100" dirty="0">
              <a:effectLst/>
              <a:ea typeface="Calibri" panose="020F0502020204030204" pitchFamily="34" charset="0"/>
              <a:cs typeface="Times New Roman" panose="02020603050405020304" pitchFamily="18" charset="0"/>
            </a:endParaRPr>
          </a:p>
        </p:txBody>
      </p:sp>
      <p:sp>
        <p:nvSpPr>
          <p:cNvPr id="6" name="Textfeld 5"/>
          <p:cNvSpPr txBox="1"/>
          <p:nvPr/>
        </p:nvSpPr>
        <p:spPr>
          <a:xfrm>
            <a:off x="171450" y="6581001"/>
            <a:ext cx="65434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4" action="ppaction://hlinksldjump"/>
              </a:rPr>
              <a:t>Zurück</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7906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Film, Kino, Video, Motion Picture, Fotografie, Kamera"/>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a:off x="2638425" y="981075"/>
            <a:ext cx="8572500" cy="4276724"/>
          </a:xfrm>
          <a:prstGeom prst="rect">
            <a:avLst/>
          </a:prstGeom>
          <a:noFill/>
          <a:ln>
            <a:noFill/>
          </a:ln>
        </p:spPr>
      </p:pic>
      <p:sp>
        <p:nvSpPr>
          <p:cNvPr id="3" name="Textfeld 251"/>
          <p:cNvSpPr txBox="1"/>
          <p:nvPr/>
        </p:nvSpPr>
        <p:spPr>
          <a:xfrm rot="21413287">
            <a:off x="1269946" y="2898253"/>
            <a:ext cx="10357516" cy="137850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perspectiveHeroicExtremeLeftFacing"/>
              <a:lightRig rig="threePt" dir="t"/>
            </a:scene3d>
          </a:bodyPr>
          <a:lstStyle/>
          <a:p>
            <a:pPr>
              <a:lnSpc>
                <a:spcPct val="107000"/>
              </a:lnSpc>
              <a:spcAft>
                <a:spcPts val="800"/>
              </a:spcAft>
            </a:pPr>
            <a:r>
              <a:rPr lang="de-DE" sz="3600" b="1" dirty="0">
                <a:effectLst/>
                <a:latin typeface="Broadway" panose="04040905080B02020502" pitchFamily="82" charset="0"/>
                <a:ea typeface="Calibri" panose="020F0502020204030204" pitchFamily="34" charset="0"/>
                <a:cs typeface="Arial" panose="020B0604020202020204" pitchFamily="34" charset="0"/>
              </a:rPr>
              <a:t>Video zur Biodiversitätsforschung </a:t>
            </a:r>
            <a:endParaRPr lang="de-DE" sz="1400" dirty="0">
              <a:effectLst/>
              <a:ea typeface="Calibri" panose="020F0502020204030204" pitchFamily="34" charset="0"/>
              <a:cs typeface="Times New Roman" panose="02020603050405020304" pitchFamily="18" charset="0"/>
            </a:endParaRPr>
          </a:p>
        </p:txBody>
      </p:sp>
      <p:sp>
        <p:nvSpPr>
          <p:cNvPr id="4" name="Rechteck 3"/>
          <p:cNvSpPr/>
          <p:nvPr/>
        </p:nvSpPr>
        <p:spPr>
          <a:xfrm>
            <a:off x="2192107" y="826036"/>
            <a:ext cx="5147628" cy="388696"/>
          </a:xfrm>
          <a:prstGeom prst="rect">
            <a:avLst/>
          </a:prstGeom>
        </p:spPr>
        <p:txBody>
          <a:bodyPr wrap="none">
            <a:spAutoFit/>
          </a:bodyPr>
          <a:lstStyle/>
          <a:p>
            <a:pPr>
              <a:lnSpc>
                <a:spcPct val="107000"/>
              </a:lnSpc>
              <a:spcAft>
                <a:spcPts val="800"/>
              </a:spcAft>
            </a:pPr>
            <a:r>
              <a:rPr lang="de-DE" b="1" dirty="0">
                <a:latin typeface="Arial" panose="020B0604020202020204" pitchFamily="34" charset="0"/>
                <a:ea typeface="Calibri" panose="020F0502020204030204" pitchFamily="34" charset="0"/>
                <a:cs typeface="Times New Roman" panose="02020603050405020304" pitchFamily="18" charset="0"/>
              </a:rPr>
              <a:t>Bearbeite die </a:t>
            </a:r>
            <a:r>
              <a:rPr lang="de-DE" b="1" dirty="0" smtClean="0">
                <a:latin typeface="Arial" panose="020B0604020202020204" pitchFamily="34" charset="0"/>
                <a:ea typeface="Calibri" panose="020F0502020204030204" pitchFamily="34" charset="0"/>
                <a:cs typeface="Times New Roman" panose="02020603050405020304" pitchFamily="18" charset="0"/>
              </a:rPr>
              <a:t>Aufgaben zum Video im Skript. </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feld 6"/>
          <p:cNvSpPr txBox="1"/>
          <p:nvPr/>
        </p:nvSpPr>
        <p:spPr>
          <a:xfrm>
            <a:off x="10454473" y="6581001"/>
            <a:ext cx="1737527"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3" action="ppaction://hlinksldjump"/>
              </a:rPr>
              <a:t>Zur nächsten Aufgabe</a:t>
            </a:r>
            <a:endParaRPr lang="de-DE" sz="1200" dirty="0">
              <a:latin typeface="Arial" panose="020B0604020202020204" pitchFamily="34" charset="0"/>
              <a:cs typeface="Arial" panose="020B0604020202020204" pitchFamily="34" charset="0"/>
            </a:endParaRPr>
          </a:p>
        </p:txBody>
      </p:sp>
      <p:sp>
        <p:nvSpPr>
          <p:cNvPr id="10" name="Gleichschenkliges Dreieck 9"/>
          <p:cNvSpPr/>
          <p:nvPr/>
        </p:nvSpPr>
        <p:spPr>
          <a:xfrm rot="5400000">
            <a:off x="3362324" y="3984688"/>
            <a:ext cx="2216278" cy="2546223"/>
          </a:xfrm>
          <a:prstGeom prst="triangl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feld 10"/>
          <p:cNvSpPr txBox="1"/>
          <p:nvPr/>
        </p:nvSpPr>
        <p:spPr>
          <a:xfrm>
            <a:off x="3437191" y="5002526"/>
            <a:ext cx="1420774" cy="400110"/>
          </a:xfrm>
          <a:prstGeom prst="rect">
            <a:avLst/>
          </a:prstGeom>
          <a:noFill/>
        </p:spPr>
        <p:txBody>
          <a:bodyPr wrap="none" rtlCol="0">
            <a:spAutoFit/>
          </a:bodyPr>
          <a:lstStyle/>
          <a:p>
            <a:r>
              <a:rPr lang="de-DE" sz="2000" dirty="0" smtClean="0">
                <a:solidFill>
                  <a:schemeClr val="bg1"/>
                </a:solidFill>
                <a:latin typeface="Arial" panose="020B0604020202020204" pitchFamily="34" charset="0"/>
                <a:cs typeface="Arial" panose="020B0604020202020204" pitchFamily="34" charset="0"/>
                <a:hlinkClick r:id="rId4" action="ppaction://hlinkfile"/>
              </a:rPr>
              <a:t>Zum Video</a:t>
            </a:r>
            <a:endParaRPr lang="de-DE" sz="2000" dirty="0">
              <a:solidFill>
                <a:schemeClr val="bg1"/>
              </a:solidFill>
              <a:latin typeface="Arial" panose="020B0604020202020204" pitchFamily="34" charset="0"/>
              <a:cs typeface="Arial" panose="020B0604020202020204" pitchFamily="34" charset="0"/>
            </a:endParaRPr>
          </a:p>
        </p:txBody>
      </p:sp>
      <p:sp>
        <p:nvSpPr>
          <p:cNvPr id="12" name="Textfeld 11"/>
          <p:cNvSpPr txBox="1"/>
          <p:nvPr/>
        </p:nvSpPr>
        <p:spPr>
          <a:xfrm>
            <a:off x="171450" y="6581001"/>
            <a:ext cx="65434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5" action="ppaction://hlinksldjump"/>
              </a:rPr>
              <a:t>Zurück</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8176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662112" y="690563"/>
            <a:ext cx="10529888" cy="538164"/>
          </a:xfrm>
          <a:prstGeom prst="rect">
            <a:avLst/>
          </a:prstGeom>
          <a:solidFill>
            <a:schemeClr val="accent6"/>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1" rIns="91440" bIns="45721" numCol="1" spcCol="0" rtlCol="0" fromWordArt="0" anchor="ctr" anchorCtr="0" forceAA="0" compatLnSpc="1">
            <a:prstTxWarp prst="textNoShape">
              <a:avLst/>
            </a:prstTxWarp>
            <a:noAutofit/>
          </a:bodyPr>
          <a:lstStyle/>
          <a:p>
            <a:pPr algn="ctr">
              <a:lnSpc>
                <a:spcPct val="107000"/>
              </a:lnSpc>
              <a:spcAft>
                <a:spcPts val="800"/>
              </a:spcAft>
            </a:pPr>
            <a:r>
              <a:rPr lang="de-DE" sz="2800" b="1" dirty="0">
                <a:latin typeface="Arial" panose="020B0604020202020204" pitchFamily="34" charset="0"/>
                <a:ea typeface="Calibri" panose="020F0502020204030204" pitchFamily="34" charset="0"/>
                <a:cs typeface="Times New Roman" panose="02020603050405020304" pitchFamily="18" charset="0"/>
              </a:rPr>
              <a:t>Der Wert der Biodiversität </a:t>
            </a:r>
            <a:endParaRPr lang="de-DE" sz="2000" dirty="0">
              <a:ea typeface="Calibri" panose="020F0502020204030204" pitchFamily="34" charset="0"/>
              <a:cs typeface="Times New Roman" panose="02020603050405020304" pitchFamily="18" charset="0"/>
            </a:endParaRPr>
          </a:p>
        </p:txBody>
      </p:sp>
      <p:sp>
        <p:nvSpPr>
          <p:cNvPr id="3" name="Rechteck 2"/>
          <p:cNvSpPr/>
          <p:nvPr/>
        </p:nvSpPr>
        <p:spPr>
          <a:xfrm>
            <a:off x="2724151" y="1408982"/>
            <a:ext cx="8715374" cy="487569"/>
          </a:xfrm>
          <a:prstGeom prst="rect">
            <a:avLst/>
          </a:prstGeom>
        </p:spPr>
        <p:txBody>
          <a:bodyPr wrap="square">
            <a:spAutoFit/>
          </a:bodyPr>
          <a:lstStyle/>
          <a:p>
            <a:pPr>
              <a:lnSpc>
                <a:spcPct val="107000"/>
              </a:lnSpc>
              <a:spcAft>
                <a:spcPts val="800"/>
              </a:spcAft>
            </a:pPr>
            <a:r>
              <a:rPr lang="de-DE" sz="1200" dirty="0">
                <a:latin typeface="Arial" panose="020B0604020202020204" pitchFamily="34" charset="0"/>
                <a:ea typeface="Calibri" panose="020F0502020204030204" pitchFamily="34" charset="0"/>
                <a:cs typeface="Times New Roman" panose="02020603050405020304" pitchFamily="18" charset="0"/>
              </a:rPr>
              <a:t>Die folgenden Daten zur Wichtigkeit der Biodiversität für Ökosysteme stammen aus der Forschung. Nutze das Diagramm</a:t>
            </a:r>
            <a:r>
              <a:rPr lang="de-DE" sz="1200" baseline="30000" dirty="0">
                <a:latin typeface="Arial" panose="020B0604020202020204" pitchFamily="34" charset="0"/>
                <a:ea typeface="Calibri" panose="020F0502020204030204" pitchFamily="34" charset="0"/>
                <a:cs typeface="Times New Roman" panose="02020603050405020304" pitchFamily="18" charset="0"/>
              </a:rPr>
              <a:t>2</a:t>
            </a:r>
            <a:r>
              <a:rPr lang="de-DE" sz="1200" dirty="0">
                <a:latin typeface="Arial" panose="020B0604020202020204" pitchFamily="34" charset="0"/>
                <a:ea typeface="Calibri" panose="020F0502020204030204" pitchFamily="34" charset="0"/>
                <a:cs typeface="Times New Roman" panose="02020603050405020304" pitchFamily="18" charset="0"/>
              </a:rPr>
              <a:t>, um die Aussagen im Skript zu ergänzen.</a:t>
            </a:r>
            <a:endParaRPr lang="de-DE" sz="11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Diagramm 3"/>
          <p:cNvGraphicFramePr/>
          <p:nvPr>
            <p:extLst>
              <p:ext uri="{D42A27DB-BD31-4B8C-83A1-F6EECF244321}">
                <p14:modId xmlns:p14="http://schemas.microsoft.com/office/powerpoint/2010/main" val="3233579229"/>
              </p:ext>
            </p:extLst>
          </p:nvPr>
        </p:nvGraphicFramePr>
        <p:xfrm>
          <a:off x="3805238" y="2076811"/>
          <a:ext cx="5762626" cy="330517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hteckige Legende 4"/>
          <p:cNvSpPr/>
          <p:nvPr/>
        </p:nvSpPr>
        <p:spPr>
          <a:xfrm>
            <a:off x="2576512" y="5562239"/>
            <a:ext cx="4657724" cy="1028700"/>
          </a:xfrm>
          <a:prstGeom prst="wedgeRectCallout">
            <a:avLst>
              <a:gd name="adj1" fmla="val -2473"/>
              <a:gd name="adj2" fmla="val -72349"/>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1" rIns="91440" bIns="45721" numCol="1" spcCol="0" rtlCol="0" fromWordArt="0" anchor="ctr" anchorCtr="0" forceAA="0" compatLnSpc="1">
            <a:prstTxWarp prst="textNoShape">
              <a:avLst/>
            </a:prstTxWarp>
            <a:noAutofit/>
          </a:bodyPr>
          <a:lstStyle/>
          <a:p>
            <a:pPr algn="ctr"/>
            <a:r>
              <a:rPr lang="de-DE" sz="1200" dirty="0">
                <a:solidFill>
                  <a:srgbClr val="FFFFFF"/>
                </a:solidFill>
                <a:latin typeface="Arial" panose="020B0604020202020204" pitchFamily="34" charset="0"/>
                <a:ea typeface="Times New Roman" panose="02020603050405020304" pitchFamily="18" charset="0"/>
              </a:rPr>
              <a:t>Die Änderung der </a:t>
            </a:r>
            <a:r>
              <a:rPr lang="de-DE" sz="1200" b="1" dirty="0">
                <a:solidFill>
                  <a:srgbClr val="FFFFFF"/>
                </a:solidFill>
                <a:latin typeface="Arial" panose="020B0604020202020204" pitchFamily="34" charset="0"/>
                <a:ea typeface="Times New Roman" panose="02020603050405020304" pitchFamily="18" charset="0"/>
              </a:rPr>
              <a:t>Biomasseproduktion</a:t>
            </a:r>
            <a:r>
              <a:rPr lang="de-DE" sz="1200" dirty="0">
                <a:solidFill>
                  <a:srgbClr val="FFFFFF"/>
                </a:solidFill>
                <a:latin typeface="Arial" panose="020B0604020202020204" pitchFamily="34" charset="0"/>
                <a:ea typeface="Times New Roman" panose="02020603050405020304" pitchFamily="18" charset="0"/>
              </a:rPr>
              <a:t> von einem Jahr zum nächsten wird als Maßstab für die Resistenz genutzt. Eine hohe Resistenz bedeutet also im Umkehrschluss auch eine hohe Biomasseproduktion. Gezeigt wird der Durchschnitt über alle Klimaereignisse (von feucht bis trocken) und über 46 Studien.</a:t>
            </a:r>
            <a:endParaRPr lang="de-DE" sz="1200" dirty="0">
              <a:latin typeface="Times New Roman" panose="02020603050405020304" pitchFamily="18" charset="0"/>
              <a:ea typeface="Times New Roman" panose="02020603050405020304" pitchFamily="18" charset="0"/>
            </a:endParaRPr>
          </a:p>
        </p:txBody>
      </p:sp>
      <p:sp>
        <p:nvSpPr>
          <p:cNvPr id="6" name="Textfeld 5">
            <a:hlinkClick r:id="rId3" action="ppaction://hlinksldjump"/>
          </p:cNvPr>
          <p:cNvSpPr txBox="1"/>
          <p:nvPr/>
        </p:nvSpPr>
        <p:spPr>
          <a:xfrm>
            <a:off x="9786939" y="6581001"/>
            <a:ext cx="2405061" cy="276999"/>
          </a:xfrm>
          <a:prstGeom prst="rect">
            <a:avLst/>
          </a:prstGeom>
          <a:noFill/>
        </p:spPr>
        <p:txBody>
          <a:bodyPr wrap="square" rtlCol="0">
            <a:spAutoFit/>
          </a:bodyPr>
          <a:lstStyle/>
          <a:p>
            <a:r>
              <a:rPr lang="de-DE" sz="1200" dirty="0" smtClean="0">
                <a:latin typeface="Arial" panose="020B0604020202020204" pitchFamily="34" charset="0"/>
                <a:cs typeface="Arial" panose="020B0604020202020204" pitchFamily="34" charset="0"/>
                <a:hlinkClick r:id="rId3" action="ppaction://hlinksldjump"/>
              </a:rPr>
              <a:t>Warum ist Biodiversität wichtig ?</a:t>
            </a:r>
            <a:endParaRPr lang="de-DE" sz="1200" dirty="0">
              <a:latin typeface="Arial" panose="020B0604020202020204" pitchFamily="34" charset="0"/>
              <a:cs typeface="Arial" panose="020B0604020202020204" pitchFamily="34" charset="0"/>
            </a:endParaRPr>
          </a:p>
        </p:txBody>
      </p:sp>
      <p:sp>
        <p:nvSpPr>
          <p:cNvPr id="7" name="Textfeld 6"/>
          <p:cNvSpPr txBox="1"/>
          <p:nvPr/>
        </p:nvSpPr>
        <p:spPr>
          <a:xfrm>
            <a:off x="180975" y="6581000"/>
            <a:ext cx="65434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4" action="ppaction://hlinksldjump"/>
              </a:rPr>
              <a:t>Zurück</a:t>
            </a:r>
            <a:endParaRPr lang="de-DE" sz="1200" dirty="0">
              <a:latin typeface="Arial" panose="020B0604020202020204" pitchFamily="34" charset="0"/>
              <a:cs typeface="Arial" panose="020B0604020202020204" pitchFamily="34" charset="0"/>
            </a:endParaRPr>
          </a:p>
        </p:txBody>
      </p:sp>
      <p:cxnSp>
        <p:nvCxnSpPr>
          <p:cNvPr id="8" name="Gerade Verbindung mit Pfeil 7"/>
          <p:cNvCxnSpPr/>
          <p:nvPr/>
        </p:nvCxnSpPr>
        <p:spPr>
          <a:xfrm flipH="1">
            <a:off x="4443412" y="2375535"/>
            <a:ext cx="9525" cy="2411730"/>
          </a:xfrm>
          <a:prstGeom prst="straightConnector1">
            <a:avLst/>
          </a:prstGeom>
          <a:ln w="762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171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Frage, Fragezeichen, Hilfe, Antwort, Symbol, Icon"/>
          <p:cNvPicPr/>
          <p:nvPr/>
        </p:nvPicPr>
        <p:blipFill>
          <a:blip r:embed="rId2" cstate="print">
            <a:extLst>
              <a:ext uri="{28A0092B-C50C-407E-A947-70E740481C1C}">
                <a14:useLocalDpi xmlns:a14="http://schemas.microsoft.com/office/drawing/2010/main" val="0"/>
              </a:ext>
            </a:extLst>
          </a:blip>
          <a:srcRect l="28572" r="25880"/>
          <a:stretch>
            <a:fillRect/>
          </a:stretch>
        </p:blipFill>
        <p:spPr bwMode="auto">
          <a:xfrm>
            <a:off x="9316401" y="4222114"/>
            <a:ext cx="1094423" cy="2159635"/>
          </a:xfrm>
          <a:prstGeom prst="rect">
            <a:avLst/>
          </a:prstGeom>
          <a:noFill/>
          <a:ln>
            <a:noFill/>
          </a:ln>
        </p:spPr>
      </p:pic>
      <p:pic>
        <p:nvPicPr>
          <p:cNvPr id="4" name="Grafik 3" descr="Frage, Fragezeichen, Hilfe, Antwort, Symbol, Icon"/>
          <p:cNvPicPr/>
          <p:nvPr/>
        </p:nvPicPr>
        <p:blipFill>
          <a:blip r:embed="rId2" cstate="print">
            <a:extLst>
              <a:ext uri="{28A0092B-C50C-407E-A947-70E740481C1C}">
                <a14:useLocalDpi xmlns:a14="http://schemas.microsoft.com/office/drawing/2010/main" val="0"/>
              </a:ext>
            </a:extLst>
          </a:blip>
          <a:srcRect l="28572" r="25880"/>
          <a:stretch>
            <a:fillRect/>
          </a:stretch>
        </p:blipFill>
        <p:spPr bwMode="auto">
          <a:xfrm>
            <a:off x="2686050" y="1707515"/>
            <a:ext cx="1020127" cy="2207260"/>
          </a:xfrm>
          <a:prstGeom prst="rect">
            <a:avLst/>
          </a:prstGeom>
          <a:noFill/>
          <a:ln>
            <a:noFill/>
          </a:ln>
        </p:spPr>
      </p:pic>
      <p:sp>
        <p:nvSpPr>
          <p:cNvPr id="2" name="Wolkenförmige Legende 1"/>
          <p:cNvSpPr/>
          <p:nvPr/>
        </p:nvSpPr>
        <p:spPr>
          <a:xfrm>
            <a:off x="4084954" y="3760470"/>
            <a:ext cx="4505325" cy="1885950"/>
          </a:xfrm>
          <a:prstGeom prst="cloudCallout">
            <a:avLst>
              <a:gd name="adj1" fmla="val 67063"/>
              <a:gd name="adj2" fmla="val -10864"/>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Der Klimawandel und damit verbunden auch die Biodiversität werden stark von der Kohlenstoffdioxidkonzentration beeinflusst. Was kannst du persönlich tun, um davon weniger zu </a:t>
            </a: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produzieren? </a:t>
            </a:r>
            <a:r>
              <a:rPr lang="de-DE" sz="1200" dirty="0">
                <a:effectLst/>
                <a:latin typeface="Arial" panose="020B0604020202020204" pitchFamily="34" charset="0"/>
                <a:ea typeface="Calibri" panose="020F0502020204030204" pitchFamily="34" charset="0"/>
                <a:cs typeface="Times New Roman" panose="02020603050405020304" pitchFamily="18" charset="0"/>
              </a:rPr>
              <a:t>Halte deine Ideen stichpunktartig fest. </a:t>
            </a:r>
            <a:endParaRPr lang="de-DE" sz="1100" dirty="0">
              <a:effectLst/>
              <a:ea typeface="Calibri" panose="020F0502020204030204" pitchFamily="34" charset="0"/>
              <a:cs typeface="Times New Roman" panose="02020603050405020304" pitchFamily="18" charset="0"/>
            </a:endParaRPr>
          </a:p>
        </p:txBody>
      </p:sp>
      <p:sp>
        <p:nvSpPr>
          <p:cNvPr id="3" name="Wolkenförmige Legende 2"/>
          <p:cNvSpPr/>
          <p:nvPr/>
        </p:nvSpPr>
        <p:spPr>
          <a:xfrm>
            <a:off x="4353877" y="1525905"/>
            <a:ext cx="3967480" cy="1478915"/>
          </a:xfrm>
          <a:prstGeom prst="cloudCallout">
            <a:avLst>
              <a:gd name="adj1" fmla="val -69530"/>
              <a:gd name="adj2" fmla="val -12982"/>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sz="1200">
                <a:effectLst/>
                <a:latin typeface="Arial" panose="020B0604020202020204" pitchFamily="34" charset="0"/>
                <a:ea typeface="Calibri" panose="020F0502020204030204" pitchFamily="34" charset="0"/>
                <a:cs typeface="Times New Roman" panose="02020603050405020304" pitchFamily="18" charset="0"/>
              </a:rPr>
              <a:t>Was kannst du persönlich für den Erhalt oder den Schutz der Biodiversität tun? Halte deine Ideen stichpunktartig fest. </a:t>
            </a:r>
            <a:endParaRPr lang="de-DE" sz="1100">
              <a:effectLst/>
              <a:ea typeface="Calibri" panose="020F0502020204030204" pitchFamily="34" charset="0"/>
              <a:cs typeface="Times New Roman" panose="02020603050405020304" pitchFamily="18" charset="0"/>
            </a:endParaRPr>
          </a:p>
        </p:txBody>
      </p:sp>
      <p:sp>
        <p:nvSpPr>
          <p:cNvPr id="5" name="Rechteck 4"/>
          <p:cNvSpPr/>
          <p:nvPr/>
        </p:nvSpPr>
        <p:spPr>
          <a:xfrm>
            <a:off x="1682927" y="811449"/>
            <a:ext cx="5618846" cy="336631"/>
          </a:xfrm>
          <a:prstGeom prst="rect">
            <a:avLst/>
          </a:prstGeom>
        </p:spPr>
        <p:txBody>
          <a:bodyPr wrap="none">
            <a:spAutoFit/>
          </a:bodyPr>
          <a:lstStyle/>
          <a:p>
            <a:pPr>
              <a:lnSpc>
                <a:spcPct val="107000"/>
              </a:lnSpc>
              <a:spcAft>
                <a:spcPts val="800"/>
              </a:spcAft>
            </a:pPr>
            <a:r>
              <a:rPr lang="de-DE" sz="1600" b="1" dirty="0" smtClean="0">
                <a:effectLst/>
                <a:latin typeface="Arial" panose="020B0604020202020204" pitchFamily="34" charset="0"/>
                <a:ea typeface="Calibri" panose="020F0502020204030204" pitchFamily="34" charset="0"/>
                <a:cs typeface="Arial" panose="020B0604020202020204" pitchFamily="34" charset="0"/>
              </a:rPr>
              <a:t>Notiere deine Ideen zu den jeweiligen Fragen im Skript. </a:t>
            </a:r>
            <a:endParaRPr lang="de-DE" sz="16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feld 6"/>
          <p:cNvSpPr txBox="1"/>
          <p:nvPr/>
        </p:nvSpPr>
        <p:spPr>
          <a:xfrm>
            <a:off x="10410824" y="6581001"/>
            <a:ext cx="1781176" cy="276999"/>
          </a:xfrm>
          <a:prstGeom prst="rect">
            <a:avLst/>
          </a:prstGeom>
          <a:noFill/>
        </p:spPr>
        <p:txBody>
          <a:bodyPr wrap="square" rtlCol="0">
            <a:spAutoFit/>
          </a:bodyPr>
          <a:lstStyle/>
          <a:p>
            <a:r>
              <a:rPr lang="de-DE" sz="1200" dirty="0" smtClean="0">
                <a:latin typeface="Arial" panose="020B0604020202020204" pitchFamily="34" charset="0"/>
                <a:cs typeface="Arial" panose="020B0604020202020204" pitchFamily="34" charset="0"/>
                <a:hlinkClick r:id="rId3" action="ppaction://hlinksldjump"/>
              </a:rPr>
              <a:t>Zur Gesamtauswertung</a:t>
            </a:r>
            <a:endParaRPr lang="de-DE" sz="1200" dirty="0">
              <a:latin typeface="Arial" panose="020B0604020202020204" pitchFamily="34" charset="0"/>
              <a:cs typeface="Arial" panose="020B0604020202020204" pitchFamily="34" charset="0"/>
            </a:endParaRPr>
          </a:p>
        </p:txBody>
      </p:sp>
      <p:sp>
        <p:nvSpPr>
          <p:cNvPr id="8" name="Textfeld 7"/>
          <p:cNvSpPr txBox="1"/>
          <p:nvPr/>
        </p:nvSpPr>
        <p:spPr>
          <a:xfrm>
            <a:off x="190500" y="6581001"/>
            <a:ext cx="65434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4" action="ppaction://hlinksldjump"/>
              </a:rPr>
              <a:t>Zurück</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8544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657351" y="709612"/>
            <a:ext cx="10534650" cy="519113"/>
          </a:xfrm>
          <a:prstGeom prst="rect">
            <a:avLst/>
          </a:prstGeom>
          <a:solidFill>
            <a:schemeClr val="accent6"/>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sz="2800" b="1" dirty="0">
                <a:effectLst/>
                <a:latin typeface="Arial" panose="020B0604020202020204" pitchFamily="34" charset="0"/>
                <a:ea typeface="Calibri" panose="020F0502020204030204" pitchFamily="34" charset="0"/>
                <a:cs typeface="Times New Roman" panose="02020603050405020304" pitchFamily="18" charset="0"/>
              </a:rPr>
              <a:t>Biodiversität und Klimawandel – eine Gesamtauswertung</a:t>
            </a:r>
            <a:endParaRPr lang="de-DE" sz="2000" dirty="0">
              <a:effectLst/>
              <a:ea typeface="Calibri" panose="020F0502020204030204" pitchFamily="34" charset="0"/>
              <a:cs typeface="Times New Roman" panose="02020603050405020304" pitchFamily="18" charset="0"/>
            </a:endParaRPr>
          </a:p>
        </p:txBody>
      </p:sp>
      <p:sp>
        <p:nvSpPr>
          <p:cNvPr id="3" name="Textfeld 2"/>
          <p:cNvSpPr txBox="1"/>
          <p:nvPr/>
        </p:nvSpPr>
        <p:spPr>
          <a:xfrm>
            <a:off x="3319462" y="1800225"/>
            <a:ext cx="7210423" cy="646331"/>
          </a:xfrm>
          <a:prstGeom prst="rect">
            <a:avLst/>
          </a:prstGeom>
          <a:noFill/>
        </p:spPr>
        <p:txBody>
          <a:bodyPr wrap="square" rtlCol="0">
            <a:spAutoFit/>
          </a:bodyPr>
          <a:lstStyle/>
          <a:p>
            <a:pPr algn="ctr"/>
            <a:r>
              <a:rPr lang="de-DE" sz="1200" b="1" dirty="0" smtClean="0">
                <a:latin typeface="Arial" panose="020B0604020202020204" pitchFamily="34" charset="0"/>
                <a:cs typeface="Arial" panose="020B0604020202020204" pitchFamily="34" charset="0"/>
              </a:rPr>
              <a:t>Bearbeite die Aufgaben im Skript zu den Stationen, die du durchgeführt hast. Später tauschst du dich mit einer Gruppe aus, die andere Stationen bearbeitet hat. So kann am Ende jeder alle Aufgaben der Gesamtauswertung beantworten. </a:t>
            </a:r>
            <a:endParaRPr lang="de-DE" sz="1200" b="1" dirty="0">
              <a:latin typeface="Arial" panose="020B0604020202020204" pitchFamily="34" charset="0"/>
              <a:cs typeface="Arial" panose="020B0604020202020204" pitchFamily="34" charset="0"/>
            </a:endParaRP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8148" y="3018056"/>
            <a:ext cx="5353049" cy="2698829"/>
          </a:xfrm>
          <a:prstGeom prst="rect">
            <a:avLst/>
          </a:prstGeom>
        </p:spPr>
      </p:pic>
      <p:sp>
        <p:nvSpPr>
          <p:cNvPr id="5" name="Textfeld 4"/>
          <p:cNvSpPr txBox="1"/>
          <p:nvPr/>
        </p:nvSpPr>
        <p:spPr>
          <a:xfrm>
            <a:off x="180975" y="6593220"/>
            <a:ext cx="65434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3" action="ppaction://hlinksldjump"/>
              </a:rPr>
              <a:t>Zurück</a:t>
            </a:r>
            <a:endParaRPr lang="de-DE" sz="1200" dirty="0">
              <a:latin typeface="Arial" panose="020B0604020202020204" pitchFamily="34" charset="0"/>
              <a:cs typeface="Arial" panose="020B0604020202020204" pitchFamily="34" charset="0"/>
            </a:endParaRPr>
          </a:p>
        </p:txBody>
      </p:sp>
      <p:sp>
        <p:nvSpPr>
          <p:cNvPr id="7" name="Textfeld 6"/>
          <p:cNvSpPr txBox="1"/>
          <p:nvPr/>
        </p:nvSpPr>
        <p:spPr>
          <a:xfrm>
            <a:off x="10334624" y="6593220"/>
            <a:ext cx="1857376" cy="276999"/>
          </a:xfrm>
          <a:prstGeom prst="rect">
            <a:avLst/>
          </a:prstGeom>
          <a:noFill/>
        </p:spPr>
        <p:txBody>
          <a:bodyPr wrap="square" rtlCol="0">
            <a:spAutoFit/>
          </a:bodyPr>
          <a:lstStyle/>
          <a:p>
            <a:r>
              <a:rPr lang="de-DE" sz="1200" dirty="0" smtClean="0">
                <a:latin typeface="Arial" panose="020B0604020202020204" pitchFamily="34" charset="0"/>
                <a:cs typeface="Arial" panose="020B0604020202020204" pitchFamily="34" charset="0"/>
                <a:hlinkClick r:id="rId4" action="ppaction://hlinksldjump"/>
              </a:rPr>
              <a:t>Zum Literaturverzeichnis</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2440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457450" y="111040"/>
            <a:ext cx="8124825" cy="6882462"/>
          </a:xfrm>
          <a:prstGeom prst="rect">
            <a:avLst/>
          </a:prstGeom>
        </p:spPr>
        <p:txBody>
          <a:bodyPr wrap="square">
            <a:spAutoFit/>
          </a:bodyPr>
          <a:lstStyle/>
          <a:p>
            <a:pPr>
              <a:lnSpc>
                <a:spcPct val="107000"/>
              </a:lnSpc>
              <a:spcAft>
                <a:spcPts val="300"/>
              </a:spcAft>
            </a:pPr>
            <a:endParaRPr lang="de-DE" dirty="0" smtClean="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300"/>
              </a:spcAft>
            </a:pPr>
            <a:r>
              <a:rPr lang="de-DE" u="sng" dirty="0" smtClean="0">
                <a:latin typeface="Arial" panose="020B0604020202020204" pitchFamily="34" charset="0"/>
                <a:ea typeface="Calibri" panose="020F0502020204030204" pitchFamily="34" charset="0"/>
                <a:cs typeface="Times New Roman" panose="02020603050405020304" pitchFamily="18" charset="0"/>
              </a:rPr>
              <a:t>Literaturverzeichnis</a:t>
            </a:r>
          </a:p>
          <a:p>
            <a:pPr>
              <a:lnSpc>
                <a:spcPct val="107000"/>
              </a:lnSpc>
              <a:spcAft>
                <a:spcPts val="300"/>
              </a:spcAft>
            </a:pPr>
            <a:endParaRPr lang="de-DE" sz="1000" dirty="0">
              <a:latin typeface="Calibri" panose="020F0502020204030204" pitchFamily="34" charset="0"/>
              <a:ea typeface="Calibri" panose="020F0502020204030204" pitchFamily="34" charset="0"/>
              <a:cs typeface="Times New Roman" panose="02020603050405020304" pitchFamily="18" charset="0"/>
            </a:endParaRPr>
          </a:p>
          <a:p>
            <a:pPr marL="895350" indent="-895350">
              <a:lnSpc>
                <a:spcPct val="107000"/>
              </a:lnSpc>
              <a:spcAft>
                <a:spcPts val="300"/>
              </a:spcAft>
            </a:pPr>
            <a:r>
              <a:rPr lang="de-DE" sz="900" dirty="0">
                <a:latin typeface="Arial" panose="020B0604020202020204" pitchFamily="34" charset="0"/>
                <a:ea typeface="Calibri" panose="020F0502020204030204" pitchFamily="34" charset="0"/>
                <a:cs typeface="Arial" panose="020B0604020202020204" pitchFamily="34" charset="0"/>
              </a:rPr>
              <a:t>[1</a:t>
            </a:r>
            <a:r>
              <a:rPr lang="de-DE" sz="900" dirty="0" smtClean="0">
                <a:latin typeface="Arial" panose="020B0604020202020204" pitchFamily="34" charset="0"/>
                <a:ea typeface="Calibri" panose="020F0502020204030204" pitchFamily="34" charset="0"/>
                <a:cs typeface="Arial" panose="020B0604020202020204" pitchFamily="34" charset="0"/>
              </a:rPr>
              <a:t>]	 </a:t>
            </a:r>
            <a:r>
              <a:rPr lang="de-DE" sz="900" dirty="0" err="1">
                <a:latin typeface="Arial" panose="020B0604020202020204" pitchFamily="34" charset="0"/>
                <a:cs typeface="Arial" panose="020B0604020202020204" pitchFamily="34" charset="0"/>
              </a:rPr>
              <a:t>Lozán</a:t>
            </a:r>
            <a:r>
              <a:rPr lang="de-DE" sz="900" dirty="0">
                <a:latin typeface="Arial" panose="020B0604020202020204" pitchFamily="34" charset="0"/>
                <a:cs typeface="Arial" panose="020B0604020202020204" pitchFamily="34" charset="0"/>
              </a:rPr>
              <a:t>, José L.; </a:t>
            </a:r>
            <a:r>
              <a:rPr lang="de-DE" sz="900" dirty="0" err="1">
                <a:latin typeface="Arial" panose="020B0604020202020204" pitchFamily="34" charset="0"/>
                <a:cs typeface="Arial" panose="020B0604020202020204" pitchFamily="34" charset="0"/>
              </a:rPr>
              <a:t>Breckle</a:t>
            </a:r>
            <a:r>
              <a:rPr lang="de-DE" sz="900" dirty="0">
                <a:latin typeface="Arial" panose="020B0604020202020204" pitchFamily="34" charset="0"/>
                <a:cs typeface="Arial" panose="020B0604020202020204" pitchFamily="34" charset="0"/>
              </a:rPr>
              <a:t>, Siegmar-Walter; Müller, Ruth; </a:t>
            </a:r>
            <a:r>
              <a:rPr lang="de-DE" sz="900" dirty="0" err="1">
                <a:latin typeface="Arial" panose="020B0604020202020204" pitchFamily="34" charset="0"/>
                <a:cs typeface="Arial" panose="020B0604020202020204" pitchFamily="34" charset="0"/>
              </a:rPr>
              <a:t>Rachor</a:t>
            </a:r>
            <a:r>
              <a:rPr lang="de-DE" sz="900" dirty="0">
                <a:latin typeface="Arial" panose="020B0604020202020204" pitchFamily="34" charset="0"/>
                <a:cs typeface="Arial" panose="020B0604020202020204" pitchFamily="34" charset="0"/>
              </a:rPr>
              <a:t>, Eike (Hrsg.) (2016a): Warnsignal Klima: die Biodiversität: Unter Berücksichtigung von </a:t>
            </a:r>
            <a:r>
              <a:rPr lang="de-DE" sz="900" dirty="0" err="1">
                <a:latin typeface="Arial" panose="020B0604020202020204" pitchFamily="34" charset="0"/>
                <a:cs typeface="Arial" panose="020B0604020202020204" pitchFamily="34" charset="0"/>
              </a:rPr>
              <a:t>Habitatveränderungen</a:t>
            </a:r>
            <a:r>
              <a:rPr lang="de-DE" sz="900" dirty="0">
                <a:latin typeface="Arial" panose="020B0604020202020204" pitchFamily="34" charset="0"/>
                <a:cs typeface="Arial" panose="020B0604020202020204" pitchFamily="34" charset="0"/>
              </a:rPr>
              <a:t>, Umweltverschmutzung und Globalisierung : wissenschaftliche Fakten : mit 224 Abbildungen, 10 Tabellen und 6 Tafeln. BIODIVERSITÄT - Eine </a:t>
            </a:r>
            <a:r>
              <a:rPr lang="de-DE" sz="900" dirty="0" err="1">
                <a:latin typeface="Arial" panose="020B0604020202020204" pitchFamily="34" charset="0"/>
                <a:cs typeface="Arial" panose="020B0604020202020204" pitchFamily="34" charset="0"/>
              </a:rPr>
              <a:t>Einührung</a:t>
            </a:r>
            <a:r>
              <a:rPr lang="de-DE" sz="900" dirty="0">
                <a:latin typeface="Arial" panose="020B0604020202020204" pitchFamily="34" charset="0"/>
                <a:cs typeface="Arial" panose="020B0604020202020204" pitchFamily="34" charset="0"/>
              </a:rPr>
              <a:t>. Hamburg: Wissenschaftliche Auswertungen.</a:t>
            </a:r>
          </a:p>
          <a:p>
            <a:pPr marL="895350" indent="-895350">
              <a:lnSpc>
                <a:spcPct val="107000"/>
              </a:lnSpc>
              <a:spcAft>
                <a:spcPts val="300"/>
              </a:spcAft>
            </a:pPr>
            <a:endParaRPr lang="de-DE" sz="900" dirty="0">
              <a:latin typeface="Arial" panose="020B0604020202020204" pitchFamily="34" charset="0"/>
              <a:ea typeface="Calibri" panose="020F0502020204030204" pitchFamily="34" charset="0"/>
              <a:cs typeface="Arial" panose="020B0604020202020204" pitchFamily="34" charset="0"/>
            </a:endParaRPr>
          </a:p>
          <a:p>
            <a:pPr marL="895350" indent="-895350">
              <a:lnSpc>
                <a:spcPct val="107000"/>
              </a:lnSpc>
              <a:spcAft>
                <a:spcPts val="300"/>
              </a:spcAft>
            </a:pPr>
            <a:r>
              <a:rPr lang="de-DE" sz="900" dirty="0" smtClean="0">
                <a:latin typeface="Arial" panose="020B0604020202020204" pitchFamily="34" charset="0"/>
                <a:ea typeface="Calibri" panose="020F0502020204030204" pitchFamily="34" charset="0"/>
                <a:cs typeface="Arial" panose="020B0604020202020204" pitchFamily="34" charset="0"/>
              </a:rPr>
              <a:t>[2]</a:t>
            </a:r>
            <a:r>
              <a:rPr lang="de-DE" sz="900" dirty="0">
                <a:latin typeface="Arial" panose="020B0604020202020204" pitchFamily="34" charset="0"/>
                <a:cs typeface="Arial" panose="020B0604020202020204" pitchFamily="34" charset="0"/>
              </a:rPr>
              <a:t> </a:t>
            </a:r>
            <a:r>
              <a:rPr lang="de-DE" sz="900" dirty="0" smtClean="0">
                <a:latin typeface="Arial" panose="020B0604020202020204" pitchFamily="34" charset="0"/>
                <a:cs typeface="Arial" panose="020B0604020202020204" pitchFamily="34" charset="0"/>
              </a:rPr>
              <a:t>	</a:t>
            </a:r>
            <a:r>
              <a:rPr lang="de-DE" sz="900" dirty="0" err="1" smtClean="0">
                <a:latin typeface="Arial" panose="020B0604020202020204" pitchFamily="34" charset="0"/>
                <a:cs typeface="Arial" panose="020B0604020202020204" pitchFamily="34" charset="0"/>
              </a:rPr>
              <a:t>Isbell</a:t>
            </a:r>
            <a:r>
              <a:rPr lang="de-DE" sz="900" dirty="0">
                <a:latin typeface="Arial" panose="020B0604020202020204" pitchFamily="34" charset="0"/>
                <a:cs typeface="Arial" panose="020B0604020202020204" pitchFamily="34" charset="0"/>
              </a:rPr>
              <a:t>, </a:t>
            </a:r>
            <a:r>
              <a:rPr lang="de-DE" sz="900" dirty="0" err="1">
                <a:latin typeface="Arial" panose="020B0604020202020204" pitchFamily="34" charset="0"/>
                <a:cs typeface="Arial" panose="020B0604020202020204" pitchFamily="34" charset="0"/>
              </a:rPr>
              <a:t>Forest</a:t>
            </a:r>
            <a:r>
              <a:rPr lang="de-DE" sz="900" dirty="0">
                <a:latin typeface="Arial" panose="020B0604020202020204" pitchFamily="34" charset="0"/>
                <a:cs typeface="Arial" panose="020B0604020202020204" pitchFamily="34" charset="0"/>
              </a:rPr>
              <a:t>; </a:t>
            </a:r>
            <a:r>
              <a:rPr lang="de-DE" sz="900" dirty="0" err="1">
                <a:latin typeface="Arial" panose="020B0604020202020204" pitchFamily="34" charset="0"/>
                <a:cs typeface="Arial" panose="020B0604020202020204" pitchFamily="34" charset="0"/>
              </a:rPr>
              <a:t>Craven</a:t>
            </a:r>
            <a:r>
              <a:rPr lang="de-DE" sz="900" dirty="0">
                <a:latin typeface="Arial" panose="020B0604020202020204" pitchFamily="34" charset="0"/>
                <a:cs typeface="Arial" panose="020B0604020202020204" pitchFamily="34" charset="0"/>
              </a:rPr>
              <a:t>, Dylan; Connolly, John; </a:t>
            </a:r>
            <a:r>
              <a:rPr lang="de-DE" sz="900" dirty="0" err="1">
                <a:latin typeface="Arial" panose="020B0604020202020204" pitchFamily="34" charset="0"/>
                <a:cs typeface="Arial" panose="020B0604020202020204" pitchFamily="34" charset="0"/>
              </a:rPr>
              <a:t>Loreau</a:t>
            </a:r>
            <a:r>
              <a:rPr lang="de-DE" sz="900" dirty="0">
                <a:latin typeface="Arial" panose="020B0604020202020204" pitchFamily="34" charset="0"/>
                <a:cs typeface="Arial" panose="020B0604020202020204" pitchFamily="34" charset="0"/>
              </a:rPr>
              <a:t>, Michel; Schmid, Bernhard; </a:t>
            </a:r>
            <a:r>
              <a:rPr lang="de-DE" sz="900" dirty="0" err="1">
                <a:latin typeface="Arial" panose="020B0604020202020204" pitchFamily="34" charset="0"/>
                <a:cs typeface="Arial" panose="020B0604020202020204" pitchFamily="34" charset="0"/>
              </a:rPr>
              <a:t>Bruelheide</a:t>
            </a:r>
            <a:r>
              <a:rPr lang="de-DE" sz="900" dirty="0">
                <a:latin typeface="Arial" panose="020B0604020202020204" pitchFamily="34" charset="0"/>
                <a:cs typeface="Arial" panose="020B0604020202020204" pitchFamily="34" charset="0"/>
              </a:rPr>
              <a:t>, Helge (2015): </a:t>
            </a:r>
            <a:r>
              <a:rPr lang="de-DE" sz="900" dirty="0" err="1">
                <a:latin typeface="Arial" panose="020B0604020202020204" pitchFamily="34" charset="0"/>
                <a:cs typeface="Arial" panose="020B0604020202020204" pitchFamily="34" charset="0"/>
              </a:rPr>
              <a:t>Biodiversity</a:t>
            </a:r>
            <a:r>
              <a:rPr lang="de-DE" sz="900" dirty="0">
                <a:latin typeface="Arial" panose="020B0604020202020204" pitchFamily="34" charset="0"/>
                <a:cs typeface="Arial" panose="020B0604020202020204" pitchFamily="34" charset="0"/>
              </a:rPr>
              <a:t> </a:t>
            </a:r>
            <a:r>
              <a:rPr lang="de-DE" sz="900" dirty="0" err="1">
                <a:latin typeface="Arial" panose="020B0604020202020204" pitchFamily="34" charset="0"/>
                <a:cs typeface="Arial" panose="020B0604020202020204" pitchFamily="34" charset="0"/>
              </a:rPr>
              <a:t>increases</a:t>
            </a:r>
            <a:r>
              <a:rPr lang="de-DE" sz="900" dirty="0">
                <a:latin typeface="Arial" panose="020B0604020202020204" pitchFamily="34" charset="0"/>
                <a:cs typeface="Arial" panose="020B0604020202020204" pitchFamily="34" charset="0"/>
              </a:rPr>
              <a:t> </a:t>
            </a:r>
            <a:r>
              <a:rPr lang="de-DE" sz="900" dirty="0" err="1">
                <a:latin typeface="Arial" panose="020B0604020202020204" pitchFamily="34" charset="0"/>
                <a:cs typeface="Arial" panose="020B0604020202020204" pitchFamily="34" charset="0"/>
              </a:rPr>
              <a:t>the</a:t>
            </a:r>
            <a:r>
              <a:rPr lang="de-DE" sz="900" dirty="0">
                <a:latin typeface="Arial" panose="020B0604020202020204" pitchFamily="34" charset="0"/>
                <a:cs typeface="Arial" panose="020B0604020202020204" pitchFamily="34" charset="0"/>
              </a:rPr>
              <a:t> </a:t>
            </a:r>
            <a:r>
              <a:rPr lang="de-DE" sz="900" dirty="0" err="1">
                <a:latin typeface="Arial" panose="020B0604020202020204" pitchFamily="34" charset="0"/>
                <a:cs typeface="Arial" panose="020B0604020202020204" pitchFamily="34" charset="0"/>
              </a:rPr>
              <a:t>resistance</a:t>
            </a:r>
            <a:r>
              <a:rPr lang="de-DE" sz="900" dirty="0">
                <a:latin typeface="Arial" panose="020B0604020202020204" pitchFamily="34" charset="0"/>
                <a:cs typeface="Arial" panose="020B0604020202020204" pitchFamily="34" charset="0"/>
              </a:rPr>
              <a:t> </a:t>
            </a:r>
            <a:r>
              <a:rPr lang="de-DE" sz="900" dirty="0" err="1">
                <a:latin typeface="Arial" panose="020B0604020202020204" pitchFamily="34" charset="0"/>
                <a:cs typeface="Arial" panose="020B0604020202020204" pitchFamily="34" charset="0"/>
              </a:rPr>
              <a:t>of</a:t>
            </a:r>
            <a:r>
              <a:rPr lang="de-DE" sz="900" dirty="0">
                <a:latin typeface="Arial" panose="020B0604020202020204" pitchFamily="34" charset="0"/>
                <a:cs typeface="Arial" panose="020B0604020202020204" pitchFamily="34" charset="0"/>
              </a:rPr>
              <a:t> </a:t>
            </a:r>
            <a:r>
              <a:rPr lang="de-DE" sz="900" dirty="0" err="1">
                <a:latin typeface="Arial" panose="020B0604020202020204" pitchFamily="34" charset="0"/>
                <a:cs typeface="Arial" panose="020B0604020202020204" pitchFamily="34" charset="0"/>
              </a:rPr>
              <a:t>ecosystem</a:t>
            </a:r>
            <a:r>
              <a:rPr lang="de-DE" sz="900" dirty="0">
                <a:latin typeface="Arial" panose="020B0604020202020204" pitchFamily="34" charset="0"/>
                <a:cs typeface="Arial" panose="020B0604020202020204" pitchFamily="34" charset="0"/>
              </a:rPr>
              <a:t> </a:t>
            </a:r>
            <a:r>
              <a:rPr lang="de-DE" sz="900" dirty="0" err="1">
                <a:latin typeface="Arial" panose="020B0604020202020204" pitchFamily="34" charset="0"/>
                <a:cs typeface="Arial" panose="020B0604020202020204" pitchFamily="34" charset="0"/>
              </a:rPr>
              <a:t>productivity</a:t>
            </a:r>
            <a:r>
              <a:rPr lang="de-DE" sz="900" dirty="0">
                <a:latin typeface="Arial" panose="020B0604020202020204" pitchFamily="34" charset="0"/>
                <a:cs typeface="Arial" panose="020B0604020202020204" pitchFamily="34" charset="0"/>
              </a:rPr>
              <a:t> </a:t>
            </a:r>
            <a:r>
              <a:rPr lang="de-DE" sz="900" dirty="0" err="1">
                <a:latin typeface="Arial" panose="020B0604020202020204" pitchFamily="34" charset="0"/>
                <a:cs typeface="Arial" panose="020B0604020202020204" pitchFamily="34" charset="0"/>
              </a:rPr>
              <a:t>to</a:t>
            </a:r>
            <a:r>
              <a:rPr lang="de-DE" sz="900" dirty="0">
                <a:latin typeface="Arial" panose="020B0604020202020204" pitchFamily="34" charset="0"/>
                <a:cs typeface="Arial" panose="020B0604020202020204" pitchFamily="34" charset="0"/>
              </a:rPr>
              <a:t> </a:t>
            </a:r>
            <a:r>
              <a:rPr lang="de-DE" sz="900" dirty="0" err="1">
                <a:latin typeface="Arial" panose="020B0604020202020204" pitchFamily="34" charset="0"/>
                <a:cs typeface="Arial" panose="020B0604020202020204" pitchFamily="34" charset="0"/>
              </a:rPr>
              <a:t>climate</a:t>
            </a:r>
            <a:r>
              <a:rPr lang="de-DE" sz="900" dirty="0">
                <a:latin typeface="Arial" panose="020B0604020202020204" pitchFamily="34" charset="0"/>
                <a:cs typeface="Arial" panose="020B0604020202020204" pitchFamily="34" charset="0"/>
              </a:rPr>
              <a:t> extremes. In: </a:t>
            </a:r>
            <a:r>
              <a:rPr lang="de-DE" sz="900" i="1" dirty="0">
                <a:latin typeface="Arial" panose="020B0604020202020204" pitchFamily="34" charset="0"/>
                <a:cs typeface="Arial" panose="020B0604020202020204" pitchFamily="34" charset="0"/>
              </a:rPr>
              <a:t>Nature &lt;London&gt;, </a:t>
            </a:r>
            <a:r>
              <a:rPr lang="de-DE" sz="900" dirty="0">
                <a:latin typeface="Arial" panose="020B0604020202020204" pitchFamily="34" charset="0"/>
                <a:cs typeface="Arial" panose="020B0604020202020204" pitchFamily="34" charset="0"/>
              </a:rPr>
              <a:t>526 (7574), 574–77. </a:t>
            </a:r>
            <a:r>
              <a:rPr lang="de-DE" sz="900" dirty="0" err="1">
                <a:latin typeface="Arial" panose="020B0604020202020204" pitchFamily="34" charset="0"/>
                <a:cs typeface="Arial" panose="020B0604020202020204" pitchFamily="34" charset="0"/>
              </a:rPr>
              <a:t>doi</a:t>
            </a:r>
            <a:r>
              <a:rPr lang="de-DE" sz="900" dirty="0">
                <a:latin typeface="Arial" panose="020B0604020202020204" pitchFamily="34" charset="0"/>
                <a:cs typeface="Arial" panose="020B0604020202020204" pitchFamily="34" charset="0"/>
              </a:rPr>
              <a:t>: 10.1038/nature15374.</a:t>
            </a:r>
          </a:p>
          <a:p>
            <a:pPr marL="895350" indent="-895350">
              <a:lnSpc>
                <a:spcPct val="107000"/>
              </a:lnSpc>
              <a:spcAft>
                <a:spcPts val="300"/>
              </a:spcAft>
            </a:pPr>
            <a:endParaRPr lang="de-DE" sz="900" dirty="0" smtClean="0">
              <a:latin typeface="Arial" panose="020B0604020202020204" pitchFamily="34" charset="0"/>
              <a:ea typeface="Calibri" panose="020F0502020204030204" pitchFamily="34" charset="0"/>
              <a:cs typeface="Arial" panose="020B0604020202020204" pitchFamily="34" charset="0"/>
            </a:endParaRPr>
          </a:p>
          <a:p>
            <a:pPr marL="895350" indent="-895350">
              <a:lnSpc>
                <a:spcPct val="107000"/>
              </a:lnSpc>
              <a:spcAft>
                <a:spcPts val="300"/>
              </a:spcAft>
            </a:pPr>
            <a:r>
              <a:rPr lang="de-DE" sz="900" dirty="0" smtClean="0">
                <a:latin typeface="Arial" panose="020B0604020202020204" pitchFamily="34" charset="0"/>
                <a:ea typeface="Calibri" panose="020F0502020204030204" pitchFamily="34" charset="0"/>
                <a:cs typeface="Arial" panose="020B0604020202020204" pitchFamily="34" charset="0"/>
              </a:rPr>
              <a:t>[3]</a:t>
            </a:r>
            <a:r>
              <a:rPr lang="de-DE" sz="900" dirty="0">
                <a:latin typeface="Arial" panose="020B0604020202020204" pitchFamily="34" charset="0"/>
                <a:cs typeface="Arial" panose="020B0604020202020204" pitchFamily="34" charset="0"/>
              </a:rPr>
              <a:t> </a:t>
            </a:r>
            <a:r>
              <a:rPr lang="de-DE" sz="900" dirty="0" smtClean="0">
                <a:latin typeface="Arial" panose="020B0604020202020204" pitchFamily="34" charset="0"/>
                <a:cs typeface="Arial" panose="020B0604020202020204" pitchFamily="34" charset="0"/>
              </a:rPr>
              <a:t>	Essl</a:t>
            </a:r>
            <a:r>
              <a:rPr lang="de-DE" sz="900" dirty="0">
                <a:latin typeface="Arial" panose="020B0604020202020204" pitchFamily="34" charset="0"/>
                <a:cs typeface="Arial" panose="020B0604020202020204" pitchFamily="34" charset="0"/>
              </a:rPr>
              <a:t>, Franz; </a:t>
            </a:r>
            <a:r>
              <a:rPr lang="de-DE" sz="900" dirty="0" err="1">
                <a:latin typeface="Arial" panose="020B0604020202020204" pitchFamily="34" charset="0"/>
                <a:cs typeface="Arial" panose="020B0604020202020204" pitchFamily="34" charset="0"/>
              </a:rPr>
              <a:t>Rabitsch</a:t>
            </a:r>
            <a:r>
              <a:rPr lang="de-DE" sz="900" dirty="0">
                <a:latin typeface="Arial" panose="020B0604020202020204" pitchFamily="34" charset="0"/>
                <a:cs typeface="Arial" panose="020B0604020202020204" pitchFamily="34" charset="0"/>
              </a:rPr>
              <a:t>, Wolfgang (Hrsg.) (2013): Biodiversität und Klimawandel: Auswirkungen und Handlungsoptionen für den Naturschutz in Mitteleuropa. </a:t>
            </a:r>
            <a:r>
              <a:rPr lang="de-DE" sz="900" dirty="0" err="1">
                <a:latin typeface="Arial" panose="020B0604020202020204" pitchFamily="34" charset="0"/>
                <a:cs typeface="Arial" panose="020B0604020202020204" pitchFamily="34" charset="0"/>
              </a:rPr>
              <a:t>Klimatologische</a:t>
            </a:r>
            <a:r>
              <a:rPr lang="de-DE" sz="900" dirty="0">
                <a:latin typeface="Arial" panose="020B0604020202020204" pitchFamily="34" charset="0"/>
                <a:cs typeface="Arial" panose="020B0604020202020204" pitchFamily="34" charset="0"/>
              </a:rPr>
              <a:t> Grundlagen: Klimawandel, Beobachtungen, Szenarien. Berlin, Heidelberg: Springer Berlin Heidelberg.</a:t>
            </a:r>
          </a:p>
          <a:p>
            <a:pPr marL="895350" indent="-895350">
              <a:lnSpc>
                <a:spcPct val="107000"/>
              </a:lnSpc>
              <a:spcAft>
                <a:spcPts val="300"/>
              </a:spcAft>
            </a:pPr>
            <a:endParaRPr lang="de-DE" sz="900" dirty="0" smtClean="0">
              <a:latin typeface="Arial" panose="020B0604020202020204" pitchFamily="34" charset="0"/>
              <a:ea typeface="Calibri" panose="020F0502020204030204" pitchFamily="34" charset="0"/>
              <a:cs typeface="Arial" panose="020B0604020202020204" pitchFamily="34" charset="0"/>
            </a:endParaRPr>
          </a:p>
          <a:p>
            <a:pPr marL="895350" indent="-895350">
              <a:lnSpc>
                <a:spcPct val="107000"/>
              </a:lnSpc>
              <a:spcAft>
                <a:spcPts val="300"/>
              </a:spcAft>
            </a:pPr>
            <a:r>
              <a:rPr lang="de-DE" sz="900" dirty="0" smtClean="0">
                <a:latin typeface="Arial" panose="020B0604020202020204" pitchFamily="34" charset="0"/>
                <a:ea typeface="Calibri" panose="020F0502020204030204" pitchFamily="34" charset="0"/>
                <a:cs typeface="Arial" panose="020B0604020202020204" pitchFamily="34" charset="0"/>
              </a:rPr>
              <a:t>[4]</a:t>
            </a:r>
            <a:r>
              <a:rPr lang="de-DE" sz="900" dirty="0">
                <a:latin typeface="Arial" panose="020B0604020202020204" pitchFamily="34" charset="0"/>
                <a:cs typeface="Arial" panose="020B0604020202020204" pitchFamily="34" charset="0"/>
              </a:rPr>
              <a:t> </a:t>
            </a:r>
            <a:r>
              <a:rPr lang="de-DE" sz="900" dirty="0" smtClean="0">
                <a:latin typeface="Arial" panose="020B0604020202020204" pitchFamily="34" charset="0"/>
                <a:cs typeface="Arial" panose="020B0604020202020204" pitchFamily="34" charset="0"/>
              </a:rPr>
              <a:t>	</a:t>
            </a:r>
            <a:r>
              <a:rPr lang="de-DE" sz="900" dirty="0" err="1" smtClean="0">
                <a:latin typeface="Arial" panose="020B0604020202020204" pitchFamily="34" charset="0"/>
                <a:cs typeface="Arial" panose="020B0604020202020204" pitchFamily="34" charset="0"/>
              </a:rPr>
              <a:t>Grötzebauch</a:t>
            </a:r>
            <a:r>
              <a:rPr lang="de-DE" sz="900" dirty="0">
                <a:latin typeface="Arial" panose="020B0604020202020204" pitchFamily="34" charset="0"/>
                <a:cs typeface="Arial" panose="020B0604020202020204" pitchFamily="34" charset="0"/>
              </a:rPr>
              <a:t>, Helmuth (2017): Versuche zum Treibhauseffekt: Vertiefungsseminar zur Physikdidaktik: Praxisseminar "Klimawandel". Skript TE, Freie Universität Berlin.</a:t>
            </a:r>
          </a:p>
          <a:p>
            <a:pPr marL="895350" indent="-895350">
              <a:lnSpc>
                <a:spcPct val="107000"/>
              </a:lnSpc>
              <a:spcAft>
                <a:spcPts val="300"/>
              </a:spcAft>
            </a:pPr>
            <a:endParaRPr lang="de-DE" sz="900" dirty="0" smtClean="0">
              <a:latin typeface="Arial" panose="020B0604020202020204" pitchFamily="34" charset="0"/>
              <a:ea typeface="Calibri" panose="020F0502020204030204" pitchFamily="34" charset="0"/>
              <a:cs typeface="Arial" panose="020B0604020202020204" pitchFamily="34" charset="0"/>
            </a:endParaRPr>
          </a:p>
          <a:p>
            <a:pPr marL="895350" indent="-895350">
              <a:lnSpc>
                <a:spcPct val="107000"/>
              </a:lnSpc>
              <a:spcAft>
                <a:spcPts val="300"/>
              </a:spcAft>
            </a:pPr>
            <a:r>
              <a:rPr lang="de-DE" sz="900" dirty="0" smtClean="0">
                <a:latin typeface="Arial" panose="020B0604020202020204" pitchFamily="34" charset="0"/>
                <a:ea typeface="Calibri" panose="020F0502020204030204" pitchFamily="34" charset="0"/>
                <a:cs typeface="Arial" panose="020B0604020202020204" pitchFamily="34" charset="0"/>
              </a:rPr>
              <a:t>[5]</a:t>
            </a:r>
            <a:r>
              <a:rPr lang="de-DE" sz="900" dirty="0">
                <a:latin typeface="Arial" panose="020B0604020202020204" pitchFamily="34" charset="0"/>
                <a:cs typeface="Arial" panose="020B0604020202020204" pitchFamily="34" charset="0"/>
              </a:rPr>
              <a:t> </a:t>
            </a:r>
            <a:r>
              <a:rPr lang="de-DE" sz="900" dirty="0" smtClean="0">
                <a:latin typeface="Arial" panose="020B0604020202020204" pitchFamily="34" charset="0"/>
                <a:cs typeface="Arial" panose="020B0604020202020204" pitchFamily="34" charset="0"/>
              </a:rPr>
              <a:t>	</a:t>
            </a:r>
            <a:r>
              <a:rPr lang="de-DE" sz="900" dirty="0" err="1" smtClean="0">
                <a:latin typeface="Arial" panose="020B0604020202020204" pitchFamily="34" charset="0"/>
                <a:cs typeface="Arial" panose="020B0604020202020204" pitchFamily="34" charset="0"/>
              </a:rPr>
              <a:t>Lozán</a:t>
            </a:r>
            <a:r>
              <a:rPr lang="de-DE" sz="900" dirty="0">
                <a:latin typeface="Arial" panose="020B0604020202020204" pitchFamily="34" charset="0"/>
                <a:cs typeface="Arial" panose="020B0604020202020204" pitchFamily="34" charset="0"/>
              </a:rPr>
              <a:t>, José L.; </a:t>
            </a:r>
            <a:r>
              <a:rPr lang="de-DE" sz="900" dirty="0" err="1">
                <a:latin typeface="Arial" panose="020B0604020202020204" pitchFamily="34" charset="0"/>
                <a:cs typeface="Arial" panose="020B0604020202020204" pitchFamily="34" charset="0"/>
              </a:rPr>
              <a:t>Breckle</a:t>
            </a:r>
            <a:r>
              <a:rPr lang="de-DE" sz="900" dirty="0">
                <a:latin typeface="Arial" panose="020B0604020202020204" pitchFamily="34" charset="0"/>
                <a:cs typeface="Arial" panose="020B0604020202020204" pitchFamily="34" charset="0"/>
              </a:rPr>
              <a:t>, Siegmar-Walter; Müller, Ruth; </a:t>
            </a:r>
            <a:r>
              <a:rPr lang="de-DE" sz="900" dirty="0" err="1">
                <a:latin typeface="Arial" panose="020B0604020202020204" pitchFamily="34" charset="0"/>
                <a:cs typeface="Arial" panose="020B0604020202020204" pitchFamily="34" charset="0"/>
              </a:rPr>
              <a:t>Rachor</a:t>
            </a:r>
            <a:r>
              <a:rPr lang="de-DE" sz="900" dirty="0">
                <a:latin typeface="Arial" panose="020B0604020202020204" pitchFamily="34" charset="0"/>
                <a:cs typeface="Arial" panose="020B0604020202020204" pitchFamily="34" charset="0"/>
              </a:rPr>
              <a:t>, Eike (Hrsg.) (2016d): Warnsignal Klima: die Biodiversität: Unter Berücksichtigung von </a:t>
            </a:r>
            <a:r>
              <a:rPr lang="de-DE" sz="900" dirty="0" err="1">
                <a:latin typeface="Arial" panose="020B0604020202020204" pitchFamily="34" charset="0"/>
                <a:cs typeface="Arial" panose="020B0604020202020204" pitchFamily="34" charset="0"/>
              </a:rPr>
              <a:t>Habitatveränderungen</a:t>
            </a:r>
            <a:r>
              <a:rPr lang="de-DE" sz="900" dirty="0">
                <a:latin typeface="Arial" panose="020B0604020202020204" pitchFamily="34" charset="0"/>
                <a:cs typeface="Arial" panose="020B0604020202020204" pitchFamily="34" charset="0"/>
              </a:rPr>
              <a:t>, Umweltverschmutzung und Globalisierung : wissenschaftliche Fakten : mit 224 Abbildungen, 10 Tabellen und 6 Tafeln. Über die Zunahme thermophiler Schadorganismen in Wäldern am Beispiel der Borkenkäfer. Hamburg: Wissenschaftliche Auswertungen.</a:t>
            </a:r>
          </a:p>
          <a:p>
            <a:pPr marL="895350" indent="-895350">
              <a:lnSpc>
                <a:spcPct val="107000"/>
              </a:lnSpc>
              <a:spcAft>
                <a:spcPts val="300"/>
              </a:spcAft>
            </a:pPr>
            <a:endParaRPr lang="de-DE" sz="900" dirty="0" smtClean="0">
              <a:latin typeface="Arial" panose="020B0604020202020204" pitchFamily="34" charset="0"/>
              <a:ea typeface="Calibri" panose="020F0502020204030204" pitchFamily="34" charset="0"/>
              <a:cs typeface="Arial" panose="020B0604020202020204" pitchFamily="34" charset="0"/>
            </a:endParaRPr>
          </a:p>
          <a:p>
            <a:pPr marL="895350" indent="-895350">
              <a:lnSpc>
                <a:spcPct val="107000"/>
              </a:lnSpc>
              <a:spcAft>
                <a:spcPts val="300"/>
              </a:spcAft>
            </a:pPr>
            <a:r>
              <a:rPr lang="de-DE" sz="900" dirty="0" smtClean="0">
                <a:latin typeface="Arial" panose="020B0604020202020204" pitchFamily="34" charset="0"/>
                <a:ea typeface="Calibri" panose="020F0502020204030204" pitchFamily="34" charset="0"/>
                <a:cs typeface="Arial" panose="020B0604020202020204" pitchFamily="34" charset="0"/>
              </a:rPr>
              <a:t>[6]</a:t>
            </a:r>
            <a:r>
              <a:rPr lang="de-DE" sz="900" dirty="0">
                <a:latin typeface="Arial" panose="020B0604020202020204" pitchFamily="34" charset="0"/>
                <a:cs typeface="Arial" panose="020B0604020202020204" pitchFamily="34" charset="0"/>
              </a:rPr>
              <a:t> </a:t>
            </a:r>
            <a:r>
              <a:rPr lang="de-DE" sz="900" dirty="0" smtClean="0">
                <a:latin typeface="Arial" panose="020B0604020202020204" pitchFamily="34" charset="0"/>
                <a:cs typeface="Arial" panose="020B0604020202020204" pitchFamily="34" charset="0"/>
              </a:rPr>
              <a:t>	Heier</a:t>
            </a:r>
            <a:r>
              <a:rPr lang="de-DE" sz="900" dirty="0">
                <a:latin typeface="Arial" panose="020B0604020202020204" pitchFamily="34" charset="0"/>
                <a:cs typeface="Arial" panose="020B0604020202020204" pitchFamily="34" charset="0"/>
              </a:rPr>
              <a:t>, Niklas (2013): Unterrichtsmaterialien Chemie: Smog und Abgase. Modellversuch zum Treibhauseffekt. Georg-August-Universität Göttingen. Verfügbar unter http://www.unterrichtsmaterialien-chemie.uni-goettingen.de/material/7-8/V7-196.pdf.</a:t>
            </a:r>
          </a:p>
          <a:p>
            <a:pPr marL="895350" indent="-895350">
              <a:lnSpc>
                <a:spcPct val="107000"/>
              </a:lnSpc>
              <a:spcAft>
                <a:spcPts val="300"/>
              </a:spcAft>
            </a:pPr>
            <a:endParaRPr lang="de-DE" sz="900" dirty="0" smtClean="0">
              <a:latin typeface="Arial" panose="020B0604020202020204" pitchFamily="34" charset="0"/>
              <a:ea typeface="Calibri" panose="020F0502020204030204" pitchFamily="34" charset="0"/>
              <a:cs typeface="Arial" panose="020B0604020202020204" pitchFamily="34" charset="0"/>
            </a:endParaRPr>
          </a:p>
          <a:p>
            <a:pPr marL="895350" indent="-895350">
              <a:lnSpc>
                <a:spcPct val="107000"/>
              </a:lnSpc>
              <a:spcAft>
                <a:spcPts val="300"/>
              </a:spcAft>
            </a:pPr>
            <a:r>
              <a:rPr lang="de-DE" sz="900" dirty="0" smtClean="0">
                <a:latin typeface="Arial" panose="020B0604020202020204" pitchFamily="34" charset="0"/>
                <a:ea typeface="Calibri" panose="020F0502020204030204" pitchFamily="34" charset="0"/>
                <a:cs typeface="Arial" panose="020B0604020202020204" pitchFamily="34" charset="0"/>
              </a:rPr>
              <a:t>[7]</a:t>
            </a:r>
            <a:r>
              <a:rPr lang="de-DE" sz="900" dirty="0">
                <a:latin typeface="Arial" panose="020B0604020202020204" pitchFamily="34" charset="0"/>
                <a:cs typeface="Arial" panose="020B0604020202020204" pitchFamily="34" charset="0"/>
              </a:rPr>
              <a:t> </a:t>
            </a:r>
            <a:r>
              <a:rPr lang="de-DE" sz="900" dirty="0" smtClean="0">
                <a:latin typeface="Arial" panose="020B0604020202020204" pitchFamily="34" charset="0"/>
                <a:cs typeface="Arial" panose="020B0604020202020204" pitchFamily="34" charset="0"/>
              </a:rPr>
              <a:t>	BIOACID </a:t>
            </a:r>
            <a:r>
              <a:rPr lang="de-DE" sz="900" dirty="0">
                <a:latin typeface="Arial" panose="020B0604020202020204" pitchFamily="34" charset="0"/>
                <a:cs typeface="Arial" panose="020B0604020202020204" pitchFamily="34" charset="0"/>
              </a:rPr>
              <a:t>/ Helmholtz-Zentrum für Ozeanforschung Kiel (Hrsg.) (2012): Das andere CO2-Problem, Ozeanversauerung: Acht Experimente für Schüler und Lehrer. 2. Aufl. Kiel.</a:t>
            </a:r>
          </a:p>
          <a:p>
            <a:pPr marL="895350" indent="-895350">
              <a:lnSpc>
                <a:spcPct val="107000"/>
              </a:lnSpc>
              <a:spcAft>
                <a:spcPts val="300"/>
              </a:spcAft>
            </a:pPr>
            <a:endParaRPr lang="de-DE" sz="900" dirty="0" smtClean="0">
              <a:latin typeface="Arial" panose="020B0604020202020204" pitchFamily="34" charset="0"/>
              <a:ea typeface="Calibri" panose="020F0502020204030204" pitchFamily="34" charset="0"/>
              <a:cs typeface="Arial" panose="020B0604020202020204" pitchFamily="34" charset="0"/>
            </a:endParaRPr>
          </a:p>
          <a:p>
            <a:pPr marL="895350" indent="-895350">
              <a:lnSpc>
                <a:spcPct val="107000"/>
              </a:lnSpc>
              <a:spcAft>
                <a:spcPts val="300"/>
              </a:spcAft>
            </a:pPr>
            <a:r>
              <a:rPr lang="de-DE" sz="900" dirty="0" smtClean="0">
                <a:latin typeface="Arial" panose="020B0604020202020204" pitchFamily="34" charset="0"/>
                <a:ea typeface="Calibri" panose="020F0502020204030204" pitchFamily="34" charset="0"/>
                <a:cs typeface="Arial" panose="020B0604020202020204" pitchFamily="34" charset="0"/>
              </a:rPr>
              <a:t>[8]</a:t>
            </a:r>
            <a:r>
              <a:rPr lang="de-DE" sz="900" dirty="0">
                <a:latin typeface="Arial" panose="020B0604020202020204" pitchFamily="34" charset="0"/>
                <a:cs typeface="Arial" panose="020B0604020202020204" pitchFamily="34" charset="0"/>
              </a:rPr>
              <a:t> </a:t>
            </a:r>
            <a:r>
              <a:rPr lang="de-DE" sz="900" dirty="0" smtClean="0">
                <a:latin typeface="Arial" panose="020B0604020202020204" pitchFamily="34" charset="0"/>
                <a:cs typeface="Arial" panose="020B0604020202020204" pitchFamily="34" charset="0"/>
              </a:rPr>
              <a:t>	Heimann</a:t>
            </a:r>
            <a:r>
              <a:rPr lang="de-DE" sz="900" dirty="0">
                <a:latin typeface="Arial" panose="020B0604020202020204" pitchFamily="34" charset="0"/>
                <a:cs typeface="Arial" panose="020B0604020202020204" pitchFamily="34" charset="0"/>
              </a:rPr>
              <a:t>, Rebekka; </a:t>
            </a:r>
            <a:r>
              <a:rPr lang="de-DE" sz="900" dirty="0" err="1">
                <a:latin typeface="Arial" panose="020B0604020202020204" pitchFamily="34" charset="0"/>
                <a:cs typeface="Arial" panose="020B0604020202020204" pitchFamily="34" charset="0"/>
              </a:rPr>
              <a:t>Bierbach</a:t>
            </a:r>
            <a:r>
              <a:rPr lang="de-DE" sz="900" dirty="0">
                <a:latin typeface="Arial" panose="020B0604020202020204" pitchFamily="34" charset="0"/>
                <a:cs typeface="Arial" panose="020B0604020202020204" pitchFamily="34" charset="0"/>
              </a:rPr>
              <a:t>, Stephan (2017): Chemische Schlüsselkonzepte: Flügelschnecke in Gefahr. Einführung des chemischen Gleichgewichts in der Sekundarstufe I an einem naturbezogenen Beispiel. In: </a:t>
            </a:r>
            <a:r>
              <a:rPr lang="de-DE" sz="900" i="1" dirty="0" err="1">
                <a:latin typeface="Arial" panose="020B0604020202020204" pitchFamily="34" charset="0"/>
                <a:cs typeface="Arial" panose="020B0604020202020204" pitchFamily="34" charset="0"/>
              </a:rPr>
              <a:t>PdN</a:t>
            </a:r>
            <a:r>
              <a:rPr lang="de-DE" sz="900" i="1" dirty="0">
                <a:latin typeface="Arial" panose="020B0604020202020204" pitchFamily="34" charset="0"/>
                <a:cs typeface="Arial" panose="020B0604020202020204" pitchFamily="34" charset="0"/>
              </a:rPr>
              <a:t> CHEMIE in der Schule, </a:t>
            </a:r>
            <a:r>
              <a:rPr lang="de-DE" sz="900" dirty="0">
                <a:latin typeface="Arial" panose="020B0604020202020204" pitchFamily="34" charset="0"/>
                <a:cs typeface="Arial" panose="020B0604020202020204" pitchFamily="34" charset="0"/>
              </a:rPr>
              <a:t>66 (1).</a:t>
            </a:r>
          </a:p>
          <a:p>
            <a:pPr marL="895350" indent="-895350">
              <a:lnSpc>
                <a:spcPct val="107000"/>
              </a:lnSpc>
              <a:spcAft>
                <a:spcPts val="300"/>
              </a:spcAft>
            </a:pPr>
            <a:endParaRPr lang="de-DE" sz="900" dirty="0" smtClean="0">
              <a:latin typeface="Arial" panose="020B0604020202020204" pitchFamily="34" charset="0"/>
              <a:ea typeface="Calibri" panose="020F0502020204030204" pitchFamily="34" charset="0"/>
              <a:cs typeface="Arial" panose="020B0604020202020204" pitchFamily="34" charset="0"/>
            </a:endParaRPr>
          </a:p>
          <a:p>
            <a:pPr marL="895350" indent="-895350">
              <a:lnSpc>
                <a:spcPct val="107000"/>
              </a:lnSpc>
              <a:spcAft>
                <a:spcPts val="300"/>
              </a:spcAft>
            </a:pPr>
            <a:r>
              <a:rPr lang="de-DE" sz="900" dirty="0" smtClean="0">
                <a:latin typeface="Arial" panose="020B0604020202020204" pitchFamily="34" charset="0"/>
                <a:ea typeface="Calibri" panose="020F0502020204030204" pitchFamily="34" charset="0"/>
                <a:cs typeface="Arial" panose="020B0604020202020204" pitchFamily="34" charset="0"/>
              </a:rPr>
              <a:t>[9]</a:t>
            </a:r>
            <a:r>
              <a:rPr lang="de-DE" sz="900" dirty="0">
                <a:latin typeface="Arial" panose="020B0604020202020204" pitchFamily="34" charset="0"/>
                <a:cs typeface="Arial" panose="020B0604020202020204" pitchFamily="34" charset="0"/>
              </a:rPr>
              <a:t> </a:t>
            </a:r>
            <a:r>
              <a:rPr lang="de-DE" sz="900" dirty="0" smtClean="0">
                <a:latin typeface="Arial" panose="020B0604020202020204" pitchFamily="34" charset="0"/>
                <a:cs typeface="Arial" panose="020B0604020202020204" pitchFamily="34" charset="0"/>
              </a:rPr>
              <a:t>	</a:t>
            </a:r>
            <a:r>
              <a:rPr lang="de-DE" sz="900" dirty="0" err="1" smtClean="0">
                <a:latin typeface="Arial" panose="020B0604020202020204" pitchFamily="34" charset="0"/>
                <a:cs typeface="Arial" panose="020B0604020202020204" pitchFamily="34" charset="0"/>
              </a:rPr>
              <a:t>Dixson</a:t>
            </a:r>
            <a:r>
              <a:rPr lang="de-DE" sz="900" dirty="0">
                <a:latin typeface="Arial" panose="020B0604020202020204" pitchFamily="34" charset="0"/>
                <a:cs typeface="Arial" panose="020B0604020202020204" pitchFamily="34" charset="0"/>
              </a:rPr>
              <a:t>, Danielle L.; </a:t>
            </a:r>
            <a:r>
              <a:rPr lang="de-DE" sz="900" dirty="0" err="1">
                <a:latin typeface="Arial" panose="020B0604020202020204" pitchFamily="34" charset="0"/>
                <a:cs typeface="Arial" panose="020B0604020202020204" pitchFamily="34" charset="0"/>
              </a:rPr>
              <a:t>Munday</a:t>
            </a:r>
            <a:r>
              <a:rPr lang="de-DE" sz="900" dirty="0">
                <a:latin typeface="Arial" panose="020B0604020202020204" pitchFamily="34" charset="0"/>
                <a:cs typeface="Arial" panose="020B0604020202020204" pitchFamily="34" charset="0"/>
              </a:rPr>
              <a:t>, Philip L.; Jones, Geoffrey P. (2010): </a:t>
            </a:r>
            <a:r>
              <a:rPr lang="de-DE" sz="900" dirty="0" err="1">
                <a:latin typeface="Arial" panose="020B0604020202020204" pitchFamily="34" charset="0"/>
                <a:cs typeface="Arial" panose="020B0604020202020204" pitchFamily="34" charset="0"/>
              </a:rPr>
              <a:t>Ocean</a:t>
            </a:r>
            <a:r>
              <a:rPr lang="de-DE" sz="900" dirty="0">
                <a:latin typeface="Arial" panose="020B0604020202020204" pitchFamily="34" charset="0"/>
                <a:cs typeface="Arial" panose="020B0604020202020204" pitchFamily="34" charset="0"/>
              </a:rPr>
              <a:t> </a:t>
            </a:r>
            <a:r>
              <a:rPr lang="de-DE" sz="900" dirty="0" err="1">
                <a:latin typeface="Arial" panose="020B0604020202020204" pitchFamily="34" charset="0"/>
                <a:cs typeface="Arial" panose="020B0604020202020204" pitchFamily="34" charset="0"/>
              </a:rPr>
              <a:t>acidification</a:t>
            </a:r>
            <a:r>
              <a:rPr lang="de-DE" sz="900" dirty="0">
                <a:latin typeface="Arial" panose="020B0604020202020204" pitchFamily="34" charset="0"/>
                <a:cs typeface="Arial" panose="020B0604020202020204" pitchFamily="34" charset="0"/>
              </a:rPr>
              <a:t> </a:t>
            </a:r>
            <a:r>
              <a:rPr lang="de-DE" sz="900" dirty="0" err="1">
                <a:latin typeface="Arial" panose="020B0604020202020204" pitchFamily="34" charset="0"/>
                <a:cs typeface="Arial" panose="020B0604020202020204" pitchFamily="34" charset="0"/>
              </a:rPr>
              <a:t>disrupts</a:t>
            </a:r>
            <a:r>
              <a:rPr lang="de-DE" sz="900" dirty="0">
                <a:latin typeface="Arial" panose="020B0604020202020204" pitchFamily="34" charset="0"/>
                <a:cs typeface="Arial" panose="020B0604020202020204" pitchFamily="34" charset="0"/>
              </a:rPr>
              <a:t> </a:t>
            </a:r>
            <a:r>
              <a:rPr lang="de-DE" sz="900" dirty="0" err="1">
                <a:latin typeface="Arial" panose="020B0604020202020204" pitchFamily="34" charset="0"/>
                <a:cs typeface="Arial" panose="020B0604020202020204" pitchFamily="34" charset="0"/>
              </a:rPr>
              <a:t>the</a:t>
            </a:r>
            <a:r>
              <a:rPr lang="de-DE" sz="900" dirty="0">
                <a:latin typeface="Arial" panose="020B0604020202020204" pitchFamily="34" charset="0"/>
                <a:cs typeface="Arial" panose="020B0604020202020204" pitchFamily="34" charset="0"/>
              </a:rPr>
              <a:t> </a:t>
            </a:r>
            <a:r>
              <a:rPr lang="de-DE" sz="900" dirty="0" err="1">
                <a:latin typeface="Arial" panose="020B0604020202020204" pitchFamily="34" charset="0"/>
                <a:cs typeface="Arial" panose="020B0604020202020204" pitchFamily="34" charset="0"/>
              </a:rPr>
              <a:t>innate</a:t>
            </a:r>
            <a:r>
              <a:rPr lang="de-DE" sz="900" dirty="0">
                <a:latin typeface="Arial" panose="020B0604020202020204" pitchFamily="34" charset="0"/>
                <a:cs typeface="Arial" panose="020B0604020202020204" pitchFamily="34" charset="0"/>
              </a:rPr>
              <a:t> </a:t>
            </a:r>
            <a:r>
              <a:rPr lang="de-DE" sz="900" dirty="0" err="1">
                <a:latin typeface="Arial" panose="020B0604020202020204" pitchFamily="34" charset="0"/>
                <a:cs typeface="Arial" panose="020B0604020202020204" pitchFamily="34" charset="0"/>
              </a:rPr>
              <a:t>ability</a:t>
            </a:r>
            <a:r>
              <a:rPr lang="de-DE" sz="900" dirty="0">
                <a:latin typeface="Arial" panose="020B0604020202020204" pitchFamily="34" charset="0"/>
                <a:cs typeface="Arial" panose="020B0604020202020204" pitchFamily="34" charset="0"/>
              </a:rPr>
              <a:t> </a:t>
            </a:r>
            <a:r>
              <a:rPr lang="de-DE" sz="900" dirty="0" err="1">
                <a:latin typeface="Arial" panose="020B0604020202020204" pitchFamily="34" charset="0"/>
                <a:cs typeface="Arial" panose="020B0604020202020204" pitchFamily="34" charset="0"/>
              </a:rPr>
              <a:t>of</a:t>
            </a:r>
            <a:r>
              <a:rPr lang="de-DE" sz="900" dirty="0">
                <a:latin typeface="Arial" panose="020B0604020202020204" pitchFamily="34" charset="0"/>
                <a:cs typeface="Arial" panose="020B0604020202020204" pitchFamily="34" charset="0"/>
              </a:rPr>
              <a:t> </a:t>
            </a:r>
            <a:r>
              <a:rPr lang="de-DE" sz="900" dirty="0" err="1">
                <a:latin typeface="Arial" panose="020B0604020202020204" pitchFamily="34" charset="0"/>
                <a:cs typeface="Arial" panose="020B0604020202020204" pitchFamily="34" charset="0"/>
              </a:rPr>
              <a:t>fish</a:t>
            </a:r>
            <a:r>
              <a:rPr lang="de-DE" sz="900" dirty="0">
                <a:latin typeface="Arial" panose="020B0604020202020204" pitchFamily="34" charset="0"/>
                <a:cs typeface="Arial" panose="020B0604020202020204" pitchFamily="34" charset="0"/>
              </a:rPr>
              <a:t> </a:t>
            </a:r>
            <a:r>
              <a:rPr lang="de-DE" sz="900" dirty="0" err="1">
                <a:latin typeface="Arial" panose="020B0604020202020204" pitchFamily="34" charset="0"/>
                <a:cs typeface="Arial" panose="020B0604020202020204" pitchFamily="34" charset="0"/>
              </a:rPr>
              <a:t>to</a:t>
            </a:r>
            <a:r>
              <a:rPr lang="de-DE" sz="900" dirty="0">
                <a:latin typeface="Arial" panose="020B0604020202020204" pitchFamily="34" charset="0"/>
                <a:cs typeface="Arial" panose="020B0604020202020204" pitchFamily="34" charset="0"/>
              </a:rPr>
              <a:t> </a:t>
            </a:r>
            <a:r>
              <a:rPr lang="de-DE" sz="900" dirty="0" err="1">
                <a:latin typeface="Arial" panose="020B0604020202020204" pitchFamily="34" charset="0"/>
                <a:cs typeface="Arial" panose="020B0604020202020204" pitchFamily="34" charset="0"/>
              </a:rPr>
              <a:t>detect</a:t>
            </a:r>
            <a:r>
              <a:rPr lang="de-DE" sz="900" dirty="0">
                <a:latin typeface="Arial" panose="020B0604020202020204" pitchFamily="34" charset="0"/>
                <a:cs typeface="Arial" panose="020B0604020202020204" pitchFamily="34" charset="0"/>
              </a:rPr>
              <a:t> </a:t>
            </a:r>
            <a:r>
              <a:rPr lang="de-DE" sz="900" dirty="0" err="1">
                <a:latin typeface="Arial" panose="020B0604020202020204" pitchFamily="34" charset="0"/>
                <a:cs typeface="Arial" panose="020B0604020202020204" pitchFamily="34" charset="0"/>
              </a:rPr>
              <a:t>predator</a:t>
            </a:r>
            <a:r>
              <a:rPr lang="de-DE" sz="900" dirty="0">
                <a:latin typeface="Arial" panose="020B0604020202020204" pitchFamily="34" charset="0"/>
                <a:cs typeface="Arial" panose="020B0604020202020204" pitchFamily="34" charset="0"/>
              </a:rPr>
              <a:t> </a:t>
            </a:r>
            <a:r>
              <a:rPr lang="de-DE" sz="900" dirty="0" err="1">
                <a:latin typeface="Arial" panose="020B0604020202020204" pitchFamily="34" charset="0"/>
                <a:cs typeface="Arial" panose="020B0604020202020204" pitchFamily="34" charset="0"/>
              </a:rPr>
              <a:t>olfactory</a:t>
            </a:r>
            <a:r>
              <a:rPr lang="de-DE" sz="900" dirty="0">
                <a:latin typeface="Arial" panose="020B0604020202020204" pitchFamily="34" charset="0"/>
                <a:cs typeface="Arial" panose="020B0604020202020204" pitchFamily="34" charset="0"/>
              </a:rPr>
              <a:t> </a:t>
            </a:r>
            <a:r>
              <a:rPr lang="de-DE" sz="900" dirty="0" err="1">
                <a:latin typeface="Arial" panose="020B0604020202020204" pitchFamily="34" charset="0"/>
                <a:cs typeface="Arial" panose="020B0604020202020204" pitchFamily="34" charset="0"/>
              </a:rPr>
              <a:t>cues</a:t>
            </a:r>
            <a:r>
              <a:rPr lang="de-DE" sz="900" dirty="0">
                <a:latin typeface="Arial" panose="020B0604020202020204" pitchFamily="34" charset="0"/>
                <a:cs typeface="Arial" panose="020B0604020202020204" pitchFamily="34" charset="0"/>
              </a:rPr>
              <a:t>. In: </a:t>
            </a:r>
            <a:r>
              <a:rPr lang="de-DE" sz="900" i="1" dirty="0">
                <a:latin typeface="Arial" panose="020B0604020202020204" pitchFamily="34" charset="0"/>
                <a:cs typeface="Arial" panose="020B0604020202020204" pitchFamily="34" charset="0"/>
              </a:rPr>
              <a:t>Ecology </a:t>
            </a:r>
            <a:r>
              <a:rPr lang="de-DE" sz="900" i="1" dirty="0" err="1">
                <a:latin typeface="Arial" panose="020B0604020202020204" pitchFamily="34" charset="0"/>
                <a:cs typeface="Arial" panose="020B0604020202020204" pitchFamily="34" charset="0"/>
              </a:rPr>
              <a:t>letters</a:t>
            </a:r>
            <a:r>
              <a:rPr lang="de-DE" sz="900" i="1" dirty="0">
                <a:latin typeface="Arial" panose="020B0604020202020204" pitchFamily="34" charset="0"/>
                <a:cs typeface="Arial" panose="020B0604020202020204" pitchFamily="34" charset="0"/>
              </a:rPr>
              <a:t>, </a:t>
            </a:r>
            <a:r>
              <a:rPr lang="de-DE" sz="900" dirty="0">
                <a:latin typeface="Arial" panose="020B0604020202020204" pitchFamily="34" charset="0"/>
                <a:cs typeface="Arial" panose="020B0604020202020204" pitchFamily="34" charset="0"/>
              </a:rPr>
              <a:t>13 (1), 68–75. </a:t>
            </a:r>
            <a:r>
              <a:rPr lang="de-DE" sz="900" dirty="0" err="1">
                <a:latin typeface="Arial" panose="020B0604020202020204" pitchFamily="34" charset="0"/>
                <a:cs typeface="Arial" panose="020B0604020202020204" pitchFamily="34" charset="0"/>
              </a:rPr>
              <a:t>doi</a:t>
            </a:r>
            <a:r>
              <a:rPr lang="de-DE" sz="900" dirty="0">
                <a:latin typeface="Arial" panose="020B0604020202020204" pitchFamily="34" charset="0"/>
                <a:cs typeface="Arial" panose="020B0604020202020204" pitchFamily="34" charset="0"/>
              </a:rPr>
              <a:t>: 10.1111/j.1461-0248.2009.01400.x.</a:t>
            </a:r>
          </a:p>
          <a:p>
            <a:pPr marL="895350" indent="-895350">
              <a:lnSpc>
                <a:spcPct val="107000"/>
              </a:lnSpc>
              <a:spcAft>
                <a:spcPts val="300"/>
              </a:spcAft>
            </a:pPr>
            <a:endParaRPr lang="de-DE" sz="900" dirty="0" smtClean="0">
              <a:latin typeface="Arial" panose="020B0604020202020204" pitchFamily="34" charset="0"/>
              <a:ea typeface="Calibri" panose="020F0502020204030204" pitchFamily="34" charset="0"/>
              <a:cs typeface="Arial" panose="020B0604020202020204" pitchFamily="34" charset="0"/>
            </a:endParaRPr>
          </a:p>
          <a:p>
            <a:pPr marL="895350" indent="-895350">
              <a:lnSpc>
                <a:spcPct val="107000"/>
              </a:lnSpc>
              <a:spcAft>
                <a:spcPts val="300"/>
              </a:spcAft>
            </a:pPr>
            <a:r>
              <a:rPr lang="de-DE" sz="900" dirty="0" smtClean="0">
                <a:latin typeface="Arial" panose="020B0604020202020204" pitchFamily="34" charset="0"/>
                <a:ea typeface="Calibri" panose="020F0502020204030204" pitchFamily="34" charset="0"/>
                <a:cs typeface="Arial" panose="020B0604020202020204" pitchFamily="34" charset="0"/>
              </a:rPr>
              <a:t>[10]</a:t>
            </a:r>
            <a:r>
              <a:rPr lang="de-DE" sz="900" dirty="0">
                <a:latin typeface="Arial" panose="020B0604020202020204" pitchFamily="34" charset="0"/>
                <a:cs typeface="Arial" panose="020B0604020202020204" pitchFamily="34" charset="0"/>
              </a:rPr>
              <a:t> </a:t>
            </a:r>
            <a:r>
              <a:rPr lang="de-DE" sz="900" dirty="0" smtClean="0">
                <a:latin typeface="Arial" panose="020B0604020202020204" pitchFamily="34" charset="0"/>
                <a:cs typeface="Arial" panose="020B0604020202020204" pitchFamily="34" charset="0"/>
              </a:rPr>
              <a:t>	</a:t>
            </a:r>
            <a:r>
              <a:rPr lang="de-DE" sz="900" dirty="0" err="1" smtClean="0">
                <a:latin typeface="Arial" panose="020B0604020202020204" pitchFamily="34" charset="0"/>
                <a:cs typeface="Arial" panose="020B0604020202020204" pitchFamily="34" charset="0"/>
              </a:rPr>
              <a:t>Lozán</a:t>
            </a:r>
            <a:r>
              <a:rPr lang="de-DE" sz="900" dirty="0">
                <a:latin typeface="Arial" panose="020B0604020202020204" pitchFamily="34" charset="0"/>
                <a:cs typeface="Arial" panose="020B0604020202020204" pitchFamily="34" charset="0"/>
              </a:rPr>
              <a:t>, José L.; </a:t>
            </a:r>
            <a:r>
              <a:rPr lang="de-DE" sz="900" dirty="0" err="1">
                <a:latin typeface="Arial" panose="020B0604020202020204" pitchFamily="34" charset="0"/>
                <a:cs typeface="Arial" panose="020B0604020202020204" pitchFamily="34" charset="0"/>
              </a:rPr>
              <a:t>Breckle</a:t>
            </a:r>
            <a:r>
              <a:rPr lang="de-DE" sz="900" dirty="0">
                <a:latin typeface="Arial" panose="020B0604020202020204" pitchFamily="34" charset="0"/>
                <a:cs typeface="Arial" panose="020B0604020202020204" pitchFamily="34" charset="0"/>
              </a:rPr>
              <a:t>, Siegmar-Walter; Müller, Ruth; </a:t>
            </a:r>
            <a:r>
              <a:rPr lang="de-DE" sz="900" dirty="0" err="1">
                <a:latin typeface="Arial" panose="020B0604020202020204" pitchFamily="34" charset="0"/>
                <a:cs typeface="Arial" panose="020B0604020202020204" pitchFamily="34" charset="0"/>
              </a:rPr>
              <a:t>Rachor</a:t>
            </a:r>
            <a:r>
              <a:rPr lang="de-DE" sz="900" dirty="0">
                <a:latin typeface="Arial" panose="020B0604020202020204" pitchFamily="34" charset="0"/>
                <a:cs typeface="Arial" panose="020B0604020202020204" pitchFamily="34" charset="0"/>
              </a:rPr>
              <a:t>, Eike (Hrsg.) (2016b): Warnsignal Klima: die Biodiversität: Unter Berücksichtigung von </a:t>
            </a:r>
            <a:r>
              <a:rPr lang="de-DE" sz="900" dirty="0" err="1">
                <a:latin typeface="Arial" panose="020B0604020202020204" pitchFamily="34" charset="0"/>
                <a:cs typeface="Arial" panose="020B0604020202020204" pitchFamily="34" charset="0"/>
              </a:rPr>
              <a:t>Habitatveränderungen</a:t>
            </a:r>
            <a:r>
              <a:rPr lang="de-DE" sz="900" dirty="0">
                <a:latin typeface="Arial" panose="020B0604020202020204" pitchFamily="34" charset="0"/>
                <a:cs typeface="Arial" panose="020B0604020202020204" pitchFamily="34" charset="0"/>
              </a:rPr>
              <a:t>, Umweltverschmutzung und Globalisierung : wissenschaftliche Fakten : mit 224 Abbildungen, 10 Tabellen und 6 Tafeln. Globale politische Vorgaben für den Schutz und die nachhaltige Nutzung der Biodiversität. Hamburg: Wissenschaftliche Auswertungen.</a:t>
            </a:r>
          </a:p>
          <a:p>
            <a:pPr marL="895350" indent="-895350">
              <a:lnSpc>
                <a:spcPct val="107000"/>
              </a:lnSpc>
              <a:spcAft>
                <a:spcPts val="300"/>
              </a:spcAft>
            </a:pPr>
            <a:endParaRPr lang="de-DE" sz="9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34026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53434" y="1675799"/>
            <a:ext cx="8105774" cy="738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p>
            <a:pPr defTabSz="914422" eaLnBrk="0" fontAlgn="base" hangingPunct="0">
              <a:spcBef>
                <a:spcPct val="0"/>
              </a:spcBef>
              <a:spcAft>
                <a:spcPct val="0"/>
              </a:spcAft>
            </a:pPr>
            <a:r>
              <a:rPr lang="de-DE" altLang="de-DE" sz="1200" dirty="0">
                <a:latin typeface="Arial" panose="020B0604020202020204" pitchFamily="34" charset="0"/>
                <a:ea typeface="Calibri" panose="020F0502020204030204" pitchFamily="34" charset="0"/>
                <a:cs typeface="Arial" panose="020B0604020202020204" pitchFamily="34" charset="0"/>
              </a:rPr>
              <a:t>Nutze deine Erkenntnisse aus den Forschungsdaten sowie die </a:t>
            </a:r>
            <a:r>
              <a:rPr lang="de-DE" altLang="de-DE" sz="1200" dirty="0" smtClean="0">
                <a:latin typeface="Arial" panose="020B0604020202020204" pitchFamily="34" charset="0"/>
                <a:ea typeface="Calibri" panose="020F0502020204030204" pitchFamily="34" charset="0"/>
                <a:cs typeface="Arial" panose="020B0604020202020204" pitchFamily="34" charset="0"/>
              </a:rPr>
              <a:t>Facebook-Seite</a:t>
            </a:r>
            <a:r>
              <a:rPr lang="de-DE" altLang="de-DE" sz="1200" baseline="30000" dirty="0" smtClean="0">
                <a:latin typeface="Arial" panose="020B0604020202020204" pitchFamily="34" charset="0"/>
                <a:ea typeface="Calibri" panose="020F0502020204030204" pitchFamily="34" charset="0"/>
                <a:cs typeface="Arial" panose="020B0604020202020204" pitchFamily="34" charset="0"/>
              </a:rPr>
              <a:t>1</a:t>
            </a:r>
            <a:r>
              <a:rPr lang="de-DE" altLang="de-DE" sz="1200" dirty="0" smtClean="0">
                <a:latin typeface="Arial" panose="020B0604020202020204" pitchFamily="34" charset="0"/>
                <a:ea typeface="Calibri" panose="020F0502020204030204" pitchFamily="34" charset="0"/>
                <a:cs typeface="Arial" panose="020B0604020202020204" pitchFamily="34" charset="0"/>
              </a:rPr>
              <a:t>, </a:t>
            </a:r>
            <a:r>
              <a:rPr lang="de-DE" altLang="de-DE" sz="1200" dirty="0">
                <a:latin typeface="Arial" panose="020B0604020202020204" pitchFamily="34" charset="0"/>
                <a:ea typeface="Calibri" panose="020F0502020204030204" pitchFamily="34" charset="0"/>
                <a:cs typeface="Arial" panose="020B0604020202020204" pitchFamily="34" charset="0"/>
              </a:rPr>
              <a:t>um mindestens drei Gr</a:t>
            </a:r>
            <a:r>
              <a:rPr lang="de-DE" altLang="de-DE" sz="1200" dirty="0">
                <a:latin typeface="Calibri" panose="020F0502020204030204" pitchFamily="34" charset="0"/>
                <a:ea typeface="Calibri" panose="020F0502020204030204" pitchFamily="34" charset="0"/>
                <a:cs typeface="Arial" panose="020B0604020202020204" pitchFamily="34" charset="0"/>
              </a:rPr>
              <a:t>ü</a:t>
            </a:r>
            <a:r>
              <a:rPr lang="de-DE" altLang="de-DE" sz="1200" dirty="0">
                <a:latin typeface="Arial" panose="020B0604020202020204" pitchFamily="34" charset="0"/>
                <a:ea typeface="Calibri" panose="020F0502020204030204" pitchFamily="34" charset="0"/>
                <a:cs typeface="Arial" panose="020B0604020202020204" pitchFamily="34" charset="0"/>
              </a:rPr>
              <a:t>nde f</a:t>
            </a:r>
            <a:r>
              <a:rPr lang="de-DE" altLang="de-DE" sz="1200" dirty="0">
                <a:latin typeface="Calibri" panose="020F0502020204030204" pitchFamily="34" charset="0"/>
                <a:ea typeface="Calibri" panose="020F0502020204030204" pitchFamily="34" charset="0"/>
                <a:cs typeface="Arial" panose="020B0604020202020204" pitchFamily="34" charset="0"/>
              </a:rPr>
              <a:t>ü</a:t>
            </a:r>
            <a:r>
              <a:rPr lang="de-DE" altLang="de-DE" sz="1200" dirty="0">
                <a:latin typeface="Arial" panose="020B0604020202020204" pitchFamily="34" charset="0"/>
                <a:ea typeface="Calibri" panose="020F0502020204030204" pitchFamily="34" charset="0"/>
                <a:cs typeface="Arial" panose="020B0604020202020204" pitchFamily="34" charset="0"/>
              </a:rPr>
              <a:t>r die Wichtigkeit der Biodiversit</a:t>
            </a:r>
            <a:r>
              <a:rPr lang="de-DE" altLang="de-DE" sz="1200" dirty="0">
                <a:latin typeface="Calibri" panose="020F0502020204030204" pitchFamily="34" charset="0"/>
                <a:ea typeface="Calibri" panose="020F0502020204030204" pitchFamily="34" charset="0"/>
                <a:cs typeface="Arial" panose="020B0604020202020204" pitchFamily="34" charset="0"/>
              </a:rPr>
              <a:t>ä</a:t>
            </a:r>
            <a:r>
              <a:rPr lang="de-DE" altLang="de-DE" sz="1200" dirty="0">
                <a:latin typeface="Arial" panose="020B0604020202020204" pitchFamily="34" charset="0"/>
                <a:ea typeface="Calibri" panose="020F0502020204030204" pitchFamily="34" charset="0"/>
                <a:cs typeface="Arial" panose="020B0604020202020204" pitchFamily="34" charset="0"/>
              </a:rPr>
              <a:t>t zu finden</a:t>
            </a:r>
            <a:r>
              <a:rPr lang="de-DE" altLang="de-DE" sz="1200" dirty="0" smtClean="0">
                <a:latin typeface="Arial" panose="020B0604020202020204" pitchFamily="34" charset="0"/>
                <a:ea typeface="Calibri" panose="020F0502020204030204" pitchFamily="34" charset="0"/>
                <a:cs typeface="Arial" panose="020B0604020202020204" pitchFamily="34" charset="0"/>
              </a:rPr>
              <a:t>. Trage diese Gründe in dein Skript ein. </a:t>
            </a:r>
            <a:endParaRPr lang="de-DE" altLang="de-DE" sz="900" dirty="0"/>
          </a:p>
          <a:p>
            <a:pPr defTabSz="914422" eaLnBrk="0" fontAlgn="base" hangingPunct="0">
              <a:spcBef>
                <a:spcPct val="0"/>
              </a:spcBef>
              <a:spcAft>
                <a:spcPct val="0"/>
              </a:spcAft>
            </a:pPr>
            <a:endParaRPr lang="de-DE" altLang="de-DE" sz="1801" dirty="0">
              <a:latin typeface="Arial" panose="020B0604020202020204" pitchFamily="34" charset="0"/>
            </a:endParaRPr>
          </a:p>
        </p:txBody>
      </p:sp>
      <p:sp>
        <p:nvSpPr>
          <p:cNvPr id="3" name="Abgerundete rechteckige Legende 7"/>
          <p:cNvSpPr>
            <a:spLocks noChangeArrowheads="1"/>
          </p:cNvSpPr>
          <p:nvPr/>
        </p:nvSpPr>
        <p:spPr bwMode="auto">
          <a:xfrm>
            <a:off x="2524126" y="767968"/>
            <a:ext cx="3524249" cy="571574"/>
          </a:xfrm>
          <a:prstGeom prst="wedgeRoundRectCallout">
            <a:avLst>
              <a:gd name="adj1" fmla="val -57630"/>
              <a:gd name="adj2" fmla="val -26282"/>
              <a:gd name="adj3" fmla="val 16667"/>
            </a:avLst>
          </a:prstGeom>
          <a:solidFill>
            <a:srgbClr val="E2EFD9"/>
          </a:solidFill>
          <a:ln w="12700">
            <a:solidFill>
              <a:srgbClr val="538135"/>
            </a:solidFill>
            <a:miter lim="800000"/>
            <a:headEnd/>
            <a:tailEnd/>
          </a:ln>
        </p:spPr>
        <p:txBody>
          <a:bodyPr vert="horz" wrap="square" lIns="91440" tIns="45721" rIns="91440" bIns="45721" numCol="1" anchor="ctr" anchorCtr="0" compatLnSpc="1">
            <a:prstTxWarp prst="textNoShape">
              <a:avLst/>
            </a:prstTxWarp>
          </a:bodyPr>
          <a:lstStyle/>
          <a:p>
            <a:pPr defTabSz="914422" eaLnBrk="0" fontAlgn="base" hangingPunct="0">
              <a:spcBef>
                <a:spcPct val="0"/>
              </a:spcBef>
              <a:spcAft>
                <a:spcPct val="0"/>
              </a:spcAft>
            </a:pPr>
            <a:r>
              <a:rPr lang="de-DE" altLang="de-DE" sz="1600" b="1" dirty="0">
                <a:solidFill>
                  <a:srgbClr val="000000"/>
                </a:solidFill>
                <a:latin typeface="Arial" panose="020B0604020202020204" pitchFamily="34" charset="0"/>
                <a:ea typeface="Calibri" panose="020F0502020204030204" pitchFamily="34" charset="0"/>
                <a:cs typeface="Arial" panose="020B0604020202020204" pitchFamily="34" charset="0"/>
              </a:rPr>
              <a:t>Warum ist Biodiversität wichtig?</a:t>
            </a:r>
            <a:endParaRPr lang="de-DE" altLang="de-DE" sz="2400" dirty="0">
              <a:latin typeface="Arial" panose="020B0604020202020204" pitchFamily="34" charset="0"/>
              <a:cs typeface="Arial" panose="020B0604020202020204" pitchFamily="34" charset="0"/>
            </a:endParaRPr>
          </a:p>
        </p:txBody>
      </p:sp>
      <p:pic>
        <p:nvPicPr>
          <p:cNvPr id="10" name="Grafik 9" descr="Wildblumen, Wiese, Natur, Sommer, Blüten, Blumen"/>
          <p:cNvPicPr/>
          <p:nvPr/>
        </p:nvPicPr>
        <p:blipFill>
          <a:blip r:embed="rId2">
            <a:extLst>
              <a:ext uri="{28A0092B-C50C-407E-A947-70E740481C1C}">
                <a14:useLocalDpi xmlns:a14="http://schemas.microsoft.com/office/drawing/2010/main" val="0"/>
              </a:ext>
            </a:extLst>
          </a:blip>
          <a:srcRect/>
          <a:stretch>
            <a:fillRect/>
          </a:stretch>
        </p:blipFill>
        <p:spPr bwMode="auto">
          <a:xfrm>
            <a:off x="3950376" y="4376522"/>
            <a:ext cx="6053967" cy="1593156"/>
          </a:xfrm>
          <a:prstGeom prst="rect">
            <a:avLst/>
          </a:prstGeom>
          <a:noFill/>
          <a:ln>
            <a:noFill/>
          </a:ln>
        </p:spPr>
      </p:pic>
      <p:pic>
        <p:nvPicPr>
          <p:cNvPr id="11" name="Grafik 10" descr="Chamäleon, Eidechse, Reptil, Grün, Waage, Mehrfarbig"/>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38950" y="2262193"/>
            <a:ext cx="3165393" cy="2162323"/>
          </a:xfrm>
          <a:prstGeom prst="rect">
            <a:avLst/>
          </a:prstGeom>
          <a:noFill/>
          <a:ln>
            <a:noFill/>
          </a:ln>
        </p:spPr>
      </p:pic>
      <p:pic>
        <p:nvPicPr>
          <p:cNvPr id="12" name="Grafik 11" descr="Schildkröte, Ozean, Meer, Meeresbewohner, Unterwasser"/>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t="15224" r="3846"/>
          <a:stretch/>
        </p:blipFill>
        <p:spPr bwMode="auto">
          <a:xfrm>
            <a:off x="3950376" y="2262193"/>
            <a:ext cx="2888574" cy="2135860"/>
          </a:xfrm>
          <a:prstGeom prst="rect">
            <a:avLst/>
          </a:prstGeom>
          <a:noFill/>
          <a:ln>
            <a:noFill/>
          </a:ln>
          <a:extLst>
            <a:ext uri="{53640926-AAD7-44D8-BBD7-CCE9431645EC}">
              <a14:shadowObscured xmlns:a14="http://schemas.microsoft.com/office/drawing/2010/main"/>
            </a:ext>
          </a:extLst>
        </p:spPr>
      </p:pic>
      <p:pic>
        <p:nvPicPr>
          <p:cNvPr id="13" name="Grafik 12" descr="Vierfleck, Libelle, Libellula Quadrimaculata, Flügel"/>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9236" t="6728" r="9535"/>
          <a:stretch/>
        </p:blipFill>
        <p:spPr bwMode="auto">
          <a:xfrm>
            <a:off x="5953126" y="3855289"/>
            <a:ext cx="2065336" cy="1403539"/>
          </a:xfrm>
          <a:prstGeom prst="rect">
            <a:avLst/>
          </a:prstGeom>
          <a:noFill/>
          <a:ln>
            <a:noFill/>
          </a:ln>
          <a:extLst>
            <a:ext uri="{53640926-AAD7-44D8-BBD7-CCE9431645EC}">
              <a14:shadowObscured xmlns:a14="http://schemas.microsoft.com/office/drawing/2010/main"/>
            </a:ext>
          </a:extLst>
        </p:spPr>
      </p:pic>
      <p:sp>
        <p:nvSpPr>
          <p:cNvPr id="14" name="Textfeld 13"/>
          <p:cNvSpPr txBox="1"/>
          <p:nvPr/>
        </p:nvSpPr>
        <p:spPr>
          <a:xfrm>
            <a:off x="161925" y="6581001"/>
            <a:ext cx="65434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9" action="ppaction://hlinksldjump"/>
              </a:rPr>
              <a:t>Zurück</a:t>
            </a:r>
            <a:endParaRPr lang="de-DE" sz="1200" dirty="0">
              <a:latin typeface="Arial" panose="020B0604020202020204" pitchFamily="34" charset="0"/>
              <a:cs typeface="Arial" panose="020B0604020202020204" pitchFamily="34" charset="0"/>
            </a:endParaRPr>
          </a:p>
        </p:txBody>
      </p:sp>
      <p:sp>
        <p:nvSpPr>
          <p:cNvPr id="15" name="Textfeld 14">
            <a:hlinkClick r:id="rId10" action="ppaction://hlinksldjump"/>
          </p:cNvPr>
          <p:cNvSpPr txBox="1"/>
          <p:nvPr/>
        </p:nvSpPr>
        <p:spPr>
          <a:xfrm>
            <a:off x="10659208" y="6570598"/>
            <a:ext cx="1532792"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11" action="ppaction://hlinksldjump"/>
              </a:rPr>
              <a:t>Zur Facebook-Seite</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6485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0" y="0"/>
            <a:ext cx="12192000" cy="6858000"/>
          </a:xfrm>
          <a:prstGeom prst="rect">
            <a:avLst/>
          </a:prstGeom>
        </p:spPr>
      </p:pic>
      <p:sp>
        <p:nvSpPr>
          <p:cNvPr id="3" name="Textfeld 2"/>
          <p:cNvSpPr txBox="1"/>
          <p:nvPr/>
        </p:nvSpPr>
        <p:spPr>
          <a:xfrm>
            <a:off x="9934575" y="6581000"/>
            <a:ext cx="2257425" cy="276999"/>
          </a:xfrm>
          <a:prstGeom prst="rect">
            <a:avLst/>
          </a:prstGeom>
          <a:noFill/>
        </p:spPr>
        <p:txBody>
          <a:bodyPr wrap="square" rtlCol="0">
            <a:spAutoFit/>
          </a:bodyPr>
          <a:lstStyle/>
          <a:p>
            <a:r>
              <a:rPr lang="de-DE" sz="1200" dirty="0" smtClean="0">
                <a:solidFill>
                  <a:schemeClr val="bg1"/>
                </a:solidFill>
                <a:latin typeface="Arial" panose="020B0604020202020204" pitchFamily="34" charset="0"/>
                <a:cs typeface="Arial" panose="020B0604020202020204" pitchFamily="34" charset="0"/>
                <a:hlinkClick r:id="rId3" action="ppaction://hlinksldjump"/>
              </a:rPr>
              <a:t>Biodiversität und Klimawandel</a:t>
            </a:r>
            <a:endParaRPr lang="de-DE" sz="1200" dirty="0">
              <a:solidFill>
                <a:schemeClr val="bg1"/>
              </a:solidFill>
              <a:latin typeface="Arial" panose="020B0604020202020204" pitchFamily="34" charset="0"/>
              <a:cs typeface="Arial" panose="020B0604020202020204" pitchFamily="34" charset="0"/>
            </a:endParaRPr>
          </a:p>
        </p:txBody>
      </p:sp>
      <p:sp>
        <p:nvSpPr>
          <p:cNvPr id="4" name="Textfeld 3"/>
          <p:cNvSpPr txBox="1"/>
          <p:nvPr/>
        </p:nvSpPr>
        <p:spPr>
          <a:xfrm>
            <a:off x="0" y="6581001"/>
            <a:ext cx="65434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4" action="ppaction://hlinksldjump"/>
              </a:rPr>
              <a:t>Zurück</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1983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328708" y="1404310"/>
            <a:ext cx="5468164" cy="355803"/>
          </a:xfrm>
          <a:prstGeom prst="rect">
            <a:avLst/>
          </a:prstGeom>
        </p:spPr>
        <p:txBody>
          <a:bodyPr wrap="none">
            <a:spAutoFit/>
          </a:bodyPr>
          <a:lstStyle/>
          <a:p>
            <a:pPr algn="ctr">
              <a:lnSpc>
                <a:spcPct val="107000"/>
              </a:lnSpc>
              <a:spcAft>
                <a:spcPts val="800"/>
              </a:spcAft>
            </a:pPr>
            <a:r>
              <a:rPr lang="de-DE" sz="1600" b="1" dirty="0" smtClean="0">
                <a:effectLst/>
                <a:latin typeface="Arial" panose="020B0604020202020204" pitchFamily="34" charset="0"/>
                <a:ea typeface="Calibri" panose="020F0502020204030204" pitchFamily="34" charset="0"/>
                <a:cs typeface="Times New Roman" panose="02020603050405020304" pitchFamily="18" charset="0"/>
              </a:rPr>
              <a:t>„Der Klimawandel bedroht die Biodiversität der Erde.“</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Grafik 2" descr="D:\Müller\Dokumente\Klima Schülerlabor\Ausgestaltung\Karrikatur.jpg"/>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5291" r="8565"/>
          <a:stretch/>
        </p:blipFill>
        <p:spPr bwMode="auto">
          <a:xfrm>
            <a:off x="3562350" y="1746776"/>
            <a:ext cx="5062537" cy="3930124"/>
          </a:xfrm>
          <a:prstGeom prst="rect">
            <a:avLst/>
          </a:prstGeom>
          <a:noFill/>
          <a:ln>
            <a:noFill/>
          </a:ln>
          <a:extLst>
            <a:ext uri="{53640926-AAD7-44D8-BBD7-CCE9431645EC}">
              <a14:shadowObscured xmlns:a14="http://schemas.microsoft.com/office/drawing/2010/main"/>
            </a:ext>
          </a:extLst>
        </p:spPr>
      </p:pic>
      <p:sp>
        <p:nvSpPr>
          <p:cNvPr id="4" name="Abgerundete rechteckige Legende 3"/>
          <p:cNvSpPr/>
          <p:nvPr/>
        </p:nvSpPr>
        <p:spPr>
          <a:xfrm>
            <a:off x="1650235" y="5676900"/>
            <a:ext cx="7855715" cy="949615"/>
          </a:xfrm>
          <a:prstGeom prst="wedgeRoundRectCallout">
            <a:avLst>
              <a:gd name="adj1" fmla="val 4259"/>
              <a:gd name="adj2" fmla="val -71172"/>
              <a:gd name="adj3" fmla="val 16667"/>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de-DE" sz="1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Was genau bedeutet Klimawandel und bedroht er wirklich die Biodiversität? Wenn ja, wie genau? </a:t>
            </a:r>
            <a:r>
              <a:rPr lang="de-DE" sz="1200" b="1"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Wie </a:t>
            </a:r>
            <a:r>
              <a:rPr lang="de-DE" sz="1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äußern sich die Auswirkungen des Klimawandels auf die Biodiversität? Welche Mechanismen sind dafür verantwortlich?</a:t>
            </a:r>
            <a:endParaRPr lang="de-DE" sz="1100" dirty="0">
              <a:effectLst/>
              <a:ea typeface="Calibri" panose="020F0502020204030204" pitchFamily="34" charset="0"/>
              <a:cs typeface="Times New Roman" panose="02020603050405020304" pitchFamily="18" charset="0"/>
            </a:endParaRPr>
          </a:p>
          <a:p>
            <a:pPr>
              <a:lnSpc>
                <a:spcPct val="107000"/>
              </a:lnSpc>
              <a:spcAft>
                <a:spcPts val="800"/>
              </a:spcAft>
            </a:pPr>
            <a:r>
              <a:rPr lang="de-D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Die </a:t>
            </a:r>
            <a:r>
              <a:rPr lang="de-DE" sz="12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folgenden Stationen </a:t>
            </a:r>
            <a:r>
              <a:rPr lang="de-D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sollen dir helfen, diese und weitere Fragen zu beantworten. </a:t>
            </a:r>
            <a:endParaRPr lang="de-DE" sz="1100" dirty="0">
              <a:effectLst/>
              <a:ea typeface="Calibri" panose="020F0502020204030204" pitchFamily="34" charset="0"/>
              <a:cs typeface="Times New Roman" panose="02020603050405020304" pitchFamily="18" charset="0"/>
            </a:endParaRPr>
          </a:p>
        </p:txBody>
      </p:sp>
      <p:sp>
        <p:nvSpPr>
          <p:cNvPr id="5" name="Rechteck 4"/>
          <p:cNvSpPr/>
          <p:nvPr/>
        </p:nvSpPr>
        <p:spPr>
          <a:xfrm>
            <a:off x="1647825" y="733859"/>
            <a:ext cx="10544175" cy="517943"/>
          </a:xfrm>
          <a:prstGeom prst="rect">
            <a:avLst/>
          </a:prstGeom>
          <a:solidFill>
            <a:schemeClr val="accent6"/>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sz="2800" b="1" dirty="0">
                <a:effectLst/>
                <a:latin typeface="Arial" panose="020B0604020202020204" pitchFamily="34" charset="0"/>
                <a:ea typeface="Calibri" panose="020F0502020204030204" pitchFamily="34" charset="0"/>
                <a:cs typeface="Times New Roman" panose="02020603050405020304" pitchFamily="18" charset="0"/>
              </a:rPr>
              <a:t>Biodiversität und Klimawandel</a:t>
            </a:r>
            <a:endParaRPr lang="de-DE" sz="2000" dirty="0">
              <a:effectLst/>
              <a:ea typeface="Calibri" panose="020F0502020204030204" pitchFamily="34" charset="0"/>
              <a:cs typeface="Times New Roman" panose="02020603050405020304" pitchFamily="18" charset="0"/>
            </a:endParaRPr>
          </a:p>
        </p:txBody>
      </p:sp>
      <p:sp>
        <p:nvSpPr>
          <p:cNvPr id="6" name="Textfeld 5"/>
          <p:cNvSpPr txBox="1"/>
          <p:nvPr/>
        </p:nvSpPr>
        <p:spPr>
          <a:xfrm>
            <a:off x="9505950" y="6581001"/>
            <a:ext cx="2686051" cy="276999"/>
          </a:xfrm>
          <a:prstGeom prst="rect">
            <a:avLst/>
          </a:prstGeom>
          <a:noFill/>
        </p:spPr>
        <p:txBody>
          <a:bodyPr wrap="square" rtlCol="0">
            <a:spAutoFit/>
          </a:bodyPr>
          <a:lstStyle/>
          <a:p>
            <a:r>
              <a:rPr lang="de-DE" sz="1200" dirty="0" smtClean="0">
                <a:latin typeface="Arial" panose="020B0604020202020204" pitchFamily="34" charset="0"/>
                <a:cs typeface="Arial" panose="020B0604020202020204" pitchFamily="34" charset="0"/>
                <a:hlinkClick r:id="rId4" action="ppaction://hlinksldjump"/>
              </a:rPr>
              <a:t>Klimawandel – Was war das noch?</a:t>
            </a:r>
            <a:endParaRPr lang="de-DE" sz="1200" dirty="0">
              <a:latin typeface="Arial" panose="020B0604020202020204" pitchFamily="34" charset="0"/>
              <a:cs typeface="Arial" panose="020B0604020202020204" pitchFamily="34" charset="0"/>
            </a:endParaRPr>
          </a:p>
        </p:txBody>
      </p:sp>
      <p:sp>
        <p:nvSpPr>
          <p:cNvPr id="7" name="Textfeld 6"/>
          <p:cNvSpPr txBox="1"/>
          <p:nvPr/>
        </p:nvSpPr>
        <p:spPr>
          <a:xfrm>
            <a:off x="175826" y="6598561"/>
            <a:ext cx="65434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5" action="ppaction://hlinksldjump"/>
              </a:rPr>
              <a:t>Zurück</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0072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hteck 46"/>
          <p:cNvSpPr/>
          <p:nvPr/>
        </p:nvSpPr>
        <p:spPr>
          <a:xfrm>
            <a:off x="3559132" y="5036692"/>
            <a:ext cx="1693863" cy="14043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34" name="Rechteck 33"/>
          <p:cNvSpPr/>
          <p:nvPr/>
        </p:nvSpPr>
        <p:spPr>
          <a:xfrm>
            <a:off x="2244269" y="2764155"/>
            <a:ext cx="2670175" cy="15863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p:cNvSpPr/>
          <p:nvPr/>
        </p:nvSpPr>
        <p:spPr>
          <a:xfrm>
            <a:off x="1690687" y="719137"/>
            <a:ext cx="10501313" cy="509588"/>
          </a:xfrm>
          <a:prstGeom prst="rect">
            <a:avLst/>
          </a:prstGeom>
          <a:solidFill>
            <a:schemeClr val="accent6"/>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sz="2800" b="1" dirty="0">
                <a:effectLst/>
                <a:latin typeface="Arial" panose="020B0604020202020204" pitchFamily="34" charset="0"/>
                <a:ea typeface="Calibri" panose="020F0502020204030204" pitchFamily="34" charset="0"/>
                <a:cs typeface="Times New Roman" panose="02020603050405020304" pitchFamily="18" charset="0"/>
              </a:rPr>
              <a:t>Klimawandel – Was war das noch?</a:t>
            </a:r>
            <a:endParaRPr lang="de-DE" sz="2000" dirty="0">
              <a:effectLst/>
              <a:ea typeface="Calibri" panose="020F0502020204030204" pitchFamily="34" charset="0"/>
              <a:cs typeface="Times New Roman" panose="02020603050405020304" pitchFamily="18" charset="0"/>
            </a:endParaRPr>
          </a:p>
        </p:txBody>
      </p:sp>
      <p:sp>
        <p:nvSpPr>
          <p:cNvPr id="5" name="Rechteck 4"/>
          <p:cNvSpPr/>
          <p:nvPr/>
        </p:nvSpPr>
        <p:spPr>
          <a:xfrm>
            <a:off x="2990850" y="1302578"/>
            <a:ext cx="7496175" cy="1380634"/>
          </a:xfrm>
          <a:prstGeom prst="rect">
            <a:avLst/>
          </a:prstGeom>
        </p:spPr>
        <p:txBody>
          <a:bodyPr wrap="square">
            <a:spAutoFit/>
          </a:bodyPr>
          <a:lstStyle/>
          <a:p>
            <a:pPr>
              <a:lnSpc>
                <a:spcPct val="107000"/>
              </a:lnSpc>
              <a:spcAft>
                <a:spcPts val="800"/>
              </a:spcAft>
            </a:pPr>
            <a:r>
              <a:rPr lang="de-DE" sz="1200" dirty="0" smtClean="0">
                <a:effectLst/>
                <a:latin typeface="Arial" panose="020B0604020202020204" pitchFamily="34" charset="0"/>
                <a:ea typeface="Calibri" panose="020F0502020204030204" pitchFamily="34" charset="0"/>
                <a:cs typeface="Times New Roman" panose="02020603050405020304" pitchFamily="18" charset="0"/>
              </a:rPr>
              <a:t>Der Klimawandel ist ein weitbekanntes und viel diskutiertes Thema in vielen Bereichen der Gesellschaft. Oft werden in diesem Zusammenhang die Begriffe „natürlicher“ und „anthropogener (menschengemachter) Klimawandel“ verwendet.</a:t>
            </a:r>
            <a:endParaRPr lang="de-DE"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200" b="1" dirty="0" smtClean="0">
                <a:effectLst/>
                <a:latin typeface="Arial" panose="020B0604020202020204" pitchFamily="34" charset="0"/>
                <a:ea typeface="Calibri" panose="020F0502020204030204" pitchFamily="34" charset="0"/>
                <a:cs typeface="Times New Roman" panose="02020603050405020304" pitchFamily="18" charset="0"/>
              </a:rPr>
              <a:t>Die Textabschnitte in deinem Skript sind in der richtigen Reihenfolge. Ordne ihnen die entsprechenden Bilder zu, um zunächst dein Wissen über den „natürlichen Klimawandel“ aufzufrischen.</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3" name="Grafik 32"/>
          <p:cNvPicPr/>
          <p:nvPr/>
        </p:nvPicPr>
        <p:blipFill rotWithShape="1">
          <a:blip r:embed="rId2"/>
          <a:srcRect l="13976" t="8056" r="14150" b="32916"/>
          <a:stretch/>
        </p:blipFill>
        <p:spPr>
          <a:xfrm>
            <a:off x="2335074" y="2830830"/>
            <a:ext cx="2436495" cy="1244937"/>
          </a:xfrm>
          <a:prstGeom prst="rect">
            <a:avLst/>
          </a:prstGeom>
        </p:spPr>
      </p:pic>
      <p:sp>
        <p:nvSpPr>
          <p:cNvPr id="35" name="Textfeld 49"/>
          <p:cNvSpPr txBox="1"/>
          <p:nvPr/>
        </p:nvSpPr>
        <p:spPr>
          <a:xfrm>
            <a:off x="2244269" y="3988540"/>
            <a:ext cx="417195" cy="361950"/>
          </a:xfrm>
          <a:prstGeom prst="rect">
            <a:avLst/>
          </a:prstGeom>
          <a:solidFill>
            <a:schemeClr val="lt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de-DE" sz="1200">
                <a:effectLst/>
                <a:latin typeface="Arial" panose="020B0604020202020204" pitchFamily="34" charset="0"/>
                <a:ea typeface="Calibri" panose="020F0502020204030204" pitchFamily="34" charset="0"/>
                <a:cs typeface="Times New Roman" panose="02020603050405020304" pitchFamily="18" charset="0"/>
              </a:rPr>
              <a:t> </a:t>
            </a:r>
            <a:endParaRPr lang="de-DE" sz="1100">
              <a:effectLst/>
              <a:ea typeface="Calibri" panose="020F0502020204030204" pitchFamily="34" charset="0"/>
              <a:cs typeface="Times New Roman" panose="02020603050405020304" pitchFamily="18" charset="0"/>
            </a:endParaRPr>
          </a:p>
        </p:txBody>
      </p:sp>
      <p:sp>
        <p:nvSpPr>
          <p:cNvPr id="36" name="Rechteck 35"/>
          <p:cNvSpPr/>
          <p:nvPr/>
        </p:nvSpPr>
        <p:spPr>
          <a:xfrm>
            <a:off x="5096716" y="2749641"/>
            <a:ext cx="1674813" cy="15863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37" name="Grafik 36"/>
          <p:cNvPicPr/>
          <p:nvPr/>
        </p:nvPicPr>
        <p:blipFill>
          <a:blip r:embed="rId3" cstate="print">
            <a:extLst>
              <a:ext uri="{28A0092B-C50C-407E-A947-70E740481C1C}">
                <a14:useLocalDpi xmlns:a14="http://schemas.microsoft.com/office/drawing/2010/main" val="0"/>
              </a:ext>
            </a:extLst>
          </a:blip>
          <a:stretch>
            <a:fillRect/>
          </a:stretch>
        </p:blipFill>
        <p:spPr>
          <a:xfrm>
            <a:off x="5513842" y="3023241"/>
            <a:ext cx="840559" cy="1038012"/>
          </a:xfrm>
          <a:prstGeom prst="rect">
            <a:avLst/>
          </a:prstGeom>
        </p:spPr>
      </p:pic>
      <p:sp>
        <p:nvSpPr>
          <p:cNvPr id="38" name="Textfeld 56"/>
          <p:cNvSpPr txBox="1"/>
          <p:nvPr/>
        </p:nvSpPr>
        <p:spPr>
          <a:xfrm>
            <a:off x="5096716" y="4061253"/>
            <a:ext cx="295953" cy="261106"/>
          </a:xfrm>
          <a:prstGeom prst="rect">
            <a:avLst/>
          </a:prstGeom>
          <a:solidFill>
            <a:schemeClr val="lt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de-DE" sz="1200">
                <a:effectLst/>
                <a:latin typeface="Arial" panose="020B0604020202020204" pitchFamily="34" charset="0"/>
                <a:ea typeface="Calibri" panose="020F0502020204030204" pitchFamily="34" charset="0"/>
                <a:cs typeface="Times New Roman" panose="02020603050405020304" pitchFamily="18" charset="0"/>
              </a:rPr>
              <a:t> </a:t>
            </a:r>
            <a:endParaRPr lang="de-DE" sz="1100">
              <a:effectLst/>
              <a:ea typeface="Calibri" panose="020F0502020204030204" pitchFamily="34" charset="0"/>
              <a:cs typeface="Times New Roman" panose="02020603050405020304" pitchFamily="18" charset="0"/>
            </a:endParaRPr>
          </a:p>
        </p:txBody>
      </p:sp>
      <p:sp>
        <p:nvSpPr>
          <p:cNvPr id="39" name="Textfeld 53"/>
          <p:cNvSpPr txBox="1"/>
          <p:nvPr/>
        </p:nvSpPr>
        <p:spPr>
          <a:xfrm>
            <a:off x="6989779" y="4248203"/>
            <a:ext cx="337479" cy="294782"/>
          </a:xfrm>
          <a:prstGeom prst="rect">
            <a:avLst/>
          </a:prstGeom>
          <a:solidFill>
            <a:schemeClr val="lt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de-DE" sz="1200">
                <a:effectLst/>
                <a:latin typeface="Arial" panose="020B0604020202020204" pitchFamily="34" charset="0"/>
                <a:ea typeface="Calibri" panose="020F0502020204030204" pitchFamily="34" charset="0"/>
                <a:cs typeface="Times New Roman" panose="02020603050405020304" pitchFamily="18" charset="0"/>
              </a:rPr>
              <a:t> </a:t>
            </a:r>
            <a:endParaRPr lang="de-DE" sz="1100">
              <a:effectLst/>
              <a:ea typeface="Calibri" panose="020F0502020204030204" pitchFamily="34" charset="0"/>
              <a:cs typeface="Times New Roman" panose="02020603050405020304" pitchFamily="18" charset="0"/>
            </a:endParaRPr>
          </a:p>
        </p:txBody>
      </p:sp>
      <p:sp>
        <p:nvSpPr>
          <p:cNvPr id="40" name="Rechteck 39"/>
          <p:cNvSpPr/>
          <p:nvPr/>
        </p:nvSpPr>
        <p:spPr>
          <a:xfrm>
            <a:off x="6989779" y="2752688"/>
            <a:ext cx="2020253" cy="1790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1" name="Grafik 40"/>
          <p:cNvPicPr/>
          <p:nvPr/>
        </p:nvPicPr>
        <p:blipFill rotWithShape="1">
          <a:blip r:embed="rId4"/>
          <a:srcRect l="6945" t="6666" r="54514" b="9444"/>
          <a:stretch/>
        </p:blipFill>
        <p:spPr>
          <a:xfrm>
            <a:off x="8239914" y="3514688"/>
            <a:ext cx="697046" cy="954681"/>
          </a:xfrm>
          <a:prstGeom prst="rect">
            <a:avLst/>
          </a:prstGeom>
        </p:spPr>
      </p:pic>
      <p:pic>
        <p:nvPicPr>
          <p:cNvPr id="42" name="Grafik 41"/>
          <p:cNvPicPr/>
          <p:nvPr/>
        </p:nvPicPr>
        <p:blipFill rotWithShape="1">
          <a:blip r:embed="rId5"/>
          <a:srcRect l="25521" t="19167" r="18837" b="30416"/>
          <a:stretch/>
        </p:blipFill>
        <p:spPr>
          <a:xfrm>
            <a:off x="7041118" y="2813972"/>
            <a:ext cx="1463951" cy="834182"/>
          </a:xfrm>
          <a:prstGeom prst="rect">
            <a:avLst/>
          </a:prstGeom>
        </p:spPr>
      </p:pic>
      <p:sp>
        <p:nvSpPr>
          <p:cNvPr id="43" name="Rechteck 42"/>
          <p:cNvSpPr/>
          <p:nvPr/>
        </p:nvSpPr>
        <p:spPr>
          <a:xfrm>
            <a:off x="9242759" y="2752688"/>
            <a:ext cx="2015791" cy="12439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4" name="Grafik 43"/>
          <p:cNvPicPr/>
          <p:nvPr/>
        </p:nvPicPr>
        <p:blipFill>
          <a:blip r:embed="rId6" cstate="print">
            <a:extLst>
              <a:ext uri="{28A0092B-C50C-407E-A947-70E740481C1C}">
                <a14:useLocalDpi xmlns:a14="http://schemas.microsoft.com/office/drawing/2010/main" val="0"/>
              </a:ext>
            </a:extLst>
          </a:blip>
          <a:stretch>
            <a:fillRect/>
          </a:stretch>
        </p:blipFill>
        <p:spPr>
          <a:xfrm>
            <a:off x="9337527" y="2865855"/>
            <a:ext cx="1826254" cy="754717"/>
          </a:xfrm>
          <a:prstGeom prst="rect">
            <a:avLst/>
          </a:prstGeom>
        </p:spPr>
      </p:pic>
      <p:sp>
        <p:nvSpPr>
          <p:cNvPr id="45" name="Textfeld 55"/>
          <p:cNvSpPr txBox="1"/>
          <p:nvPr/>
        </p:nvSpPr>
        <p:spPr>
          <a:xfrm>
            <a:off x="9245299" y="3733739"/>
            <a:ext cx="333117" cy="265461"/>
          </a:xfrm>
          <a:prstGeom prst="rect">
            <a:avLst/>
          </a:prstGeom>
          <a:solidFill>
            <a:schemeClr val="lt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de-DE" sz="1200">
                <a:effectLst/>
                <a:latin typeface="Arial" panose="020B0604020202020204" pitchFamily="34" charset="0"/>
                <a:ea typeface="Calibri" panose="020F0502020204030204" pitchFamily="34" charset="0"/>
                <a:cs typeface="Times New Roman" panose="02020603050405020304" pitchFamily="18" charset="0"/>
              </a:rPr>
              <a:t> </a:t>
            </a:r>
            <a:endParaRPr lang="de-DE" sz="1100">
              <a:effectLst/>
              <a:ea typeface="Calibri" panose="020F0502020204030204" pitchFamily="34" charset="0"/>
              <a:cs typeface="Times New Roman" panose="02020603050405020304" pitchFamily="18" charset="0"/>
            </a:endParaRPr>
          </a:p>
        </p:txBody>
      </p:sp>
      <p:pic>
        <p:nvPicPr>
          <p:cNvPr id="46" name="Grafik 45"/>
          <p:cNvPicPr/>
          <p:nvPr/>
        </p:nvPicPr>
        <p:blipFill rotWithShape="1">
          <a:blip r:embed="rId7"/>
          <a:srcRect l="31337" t="19305" r="35851" b="31250"/>
          <a:stretch/>
        </p:blipFill>
        <p:spPr>
          <a:xfrm>
            <a:off x="3908948" y="5117635"/>
            <a:ext cx="1201172" cy="1088406"/>
          </a:xfrm>
          <a:prstGeom prst="rect">
            <a:avLst/>
          </a:prstGeom>
        </p:spPr>
      </p:pic>
      <p:sp>
        <p:nvSpPr>
          <p:cNvPr id="48" name="Textfeld 51"/>
          <p:cNvSpPr txBox="1"/>
          <p:nvPr/>
        </p:nvSpPr>
        <p:spPr>
          <a:xfrm>
            <a:off x="3556592" y="6130110"/>
            <a:ext cx="352355" cy="307075"/>
          </a:xfrm>
          <a:prstGeom prst="rect">
            <a:avLst/>
          </a:prstGeom>
          <a:solidFill>
            <a:schemeClr val="lt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de-DE" sz="1200">
                <a:effectLst/>
                <a:latin typeface="Arial" panose="020B0604020202020204" pitchFamily="34" charset="0"/>
                <a:ea typeface="Calibri" panose="020F0502020204030204" pitchFamily="34" charset="0"/>
                <a:cs typeface="Times New Roman" panose="02020603050405020304" pitchFamily="18" charset="0"/>
              </a:rPr>
              <a:t> </a:t>
            </a:r>
            <a:endParaRPr lang="de-DE" sz="1100">
              <a:effectLst/>
              <a:ea typeface="Calibri" panose="020F0502020204030204" pitchFamily="34" charset="0"/>
              <a:cs typeface="Times New Roman" panose="02020603050405020304" pitchFamily="18" charset="0"/>
            </a:endParaRPr>
          </a:p>
        </p:txBody>
      </p:sp>
      <p:sp>
        <p:nvSpPr>
          <p:cNvPr id="49" name="Rechteck 48"/>
          <p:cNvSpPr/>
          <p:nvPr/>
        </p:nvSpPr>
        <p:spPr>
          <a:xfrm>
            <a:off x="5929568" y="5036692"/>
            <a:ext cx="2146779" cy="14135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50" name="Grafik 49"/>
          <p:cNvPicPr/>
          <p:nvPr/>
        </p:nvPicPr>
        <p:blipFill rotWithShape="1">
          <a:blip r:embed="rId8" cstate="print">
            <a:extLst>
              <a:ext uri="{28A0092B-C50C-407E-A947-70E740481C1C}">
                <a14:useLocalDpi xmlns:a14="http://schemas.microsoft.com/office/drawing/2010/main" val="0"/>
              </a:ext>
            </a:extLst>
          </a:blip>
          <a:srcRect l="61719" t="53889" r="7726" b="11250"/>
          <a:stretch/>
        </p:blipFill>
        <p:spPr>
          <a:xfrm>
            <a:off x="6073078" y="5103121"/>
            <a:ext cx="1947703" cy="1224525"/>
          </a:xfrm>
          <a:prstGeom prst="rect">
            <a:avLst/>
          </a:prstGeom>
        </p:spPr>
      </p:pic>
      <p:sp>
        <p:nvSpPr>
          <p:cNvPr id="51" name="Textfeld 54"/>
          <p:cNvSpPr txBox="1"/>
          <p:nvPr/>
        </p:nvSpPr>
        <p:spPr>
          <a:xfrm>
            <a:off x="5935283" y="6113275"/>
            <a:ext cx="335555" cy="337562"/>
          </a:xfrm>
          <a:prstGeom prst="rect">
            <a:avLst/>
          </a:prstGeom>
          <a:solidFill>
            <a:schemeClr val="lt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de-DE" sz="1200">
                <a:effectLst/>
                <a:latin typeface="Arial" panose="020B0604020202020204" pitchFamily="34" charset="0"/>
                <a:ea typeface="Calibri" panose="020F0502020204030204" pitchFamily="34" charset="0"/>
                <a:cs typeface="Times New Roman" panose="02020603050405020304" pitchFamily="18" charset="0"/>
              </a:rPr>
              <a:t> </a:t>
            </a:r>
            <a:endParaRPr lang="de-DE" sz="1100">
              <a:effectLst/>
              <a:ea typeface="Calibri" panose="020F0502020204030204" pitchFamily="34" charset="0"/>
              <a:cs typeface="Times New Roman" panose="02020603050405020304" pitchFamily="18" charset="0"/>
            </a:endParaRPr>
          </a:p>
        </p:txBody>
      </p:sp>
      <p:sp>
        <p:nvSpPr>
          <p:cNvPr id="52" name="Rechteck 51"/>
          <p:cNvSpPr/>
          <p:nvPr/>
        </p:nvSpPr>
        <p:spPr>
          <a:xfrm>
            <a:off x="8705233" y="5044184"/>
            <a:ext cx="1821929" cy="12566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53" name="Grafik 52"/>
          <p:cNvPicPr/>
          <p:nvPr/>
        </p:nvPicPr>
        <p:blipFill rotWithShape="1">
          <a:blip r:embed="rId9"/>
          <a:srcRect l="41927" t="13472" r="15018" b="17361"/>
          <a:stretch/>
        </p:blipFill>
        <p:spPr>
          <a:xfrm>
            <a:off x="9218432" y="5125127"/>
            <a:ext cx="1161583" cy="1137097"/>
          </a:xfrm>
          <a:prstGeom prst="rect">
            <a:avLst/>
          </a:prstGeom>
        </p:spPr>
      </p:pic>
      <p:sp>
        <p:nvSpPr>
          <p:cNvPr id="54" name="Textfeld 52"/>
          <p:cNvSpPr txBox="1"/>
          <p:nvPr/>
        </p:nvSpPr>
        <p:spPr>
          <a:xfrm>
            <a:off x="8705232" y="5985921"/>
            <a:ext cx="297929" cy="314875"/>
          </a:xfrm>
          <a:prstGeom prst="rect">
            <a:avLst/>
          </a:prstGeom>
          <a:solidFill>
            <a:schemeClr val="lt1"/>
          </a:solidFill>
          <a:ln w="635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de-DE" sz="1200">
                <a:effectLst/>
                <a:latin typeface="Arial" panose="020B0604020202020204" pitchFamily="34" charset="0"/>
                <a:ea typeface="Calibri" panose="020F0502020204030204" pitchFamily="34" charset="0"/>
                <a:cs typeface="Times New Roman" panose="02020603050405020304" pitchFamily="18" charset="0"/>
              </a:rPr>
              <a:t> </a:t>
            </a:r>
            <a:endParaRPr lang="de-DE" sz="1100">
              <a:effectLst/>
              <a:ea typeface="Calibri" panose="020F0502020204030204" pitchFamily="34" charset="0"/>
              <a:cs typeface="Times New Roman" panose="02020603050405020304" pitchFamily="18" charset="0"/>
            </a:endParaRPr>
          </a:p>
        </p:txBody>
      </p:sp>
      <p:sp>
        <p:nvSpPr>
          <p:cNvPr id="2" name="Textfeld 1"/>
          <p:cNvSpPr txBox="1"/>
          <p:nvPr/>
        </p:nvSpPr>
        <p:spPr>
          <a:xfrm>
            <a:off x="10858500" y="6575514"/>
            <a:ext cx="1333500" cy="276999"/>
          </a:xfrm>
          <a:prstGeom prst="rect">
            <a:avLst/>
          </a:prstGeom>
          <a:noFill/>
        </p:spPr>
        <p:txBody>
          <a:bodyPr wrap="square" rtlCol="0">
            <a:spAutoFit/>
          </a:bodyPr>
          <a:lstStyle/>
          <a:p>
            <a:r>
              <a:rPr lang="de-DE" sz="1200" dirty="0" smtClean="0">
                <a:latin typeface="Arial" panose="020B0604020202020204" pitchFamily="34" charset="0"/>
                <a:cs typeface="Arial" panose="020B0604020202020204" pitchFamily="34" charset="0"/>
                <a:hlinkClick r:id="rId10" action="ppaction://hlinksldjump"/>
              </a:rPr>
              <a:t>Station beenden</a:t>
            </a:r>
            <a:endParaRPr lang="de-DE" sz="1200" dirty="0">
              <a:latin typeface="Arial" panose="020B0604020202020204" pitchFamily="34" charset="0"/>
              <a:cs typeface="Arial" panose="020B0604020202020204" pitchFamily="34" charset="0"/>
            </a:endParaRPr>
          </a:p>
        </p:txBody>
      </p:sp>
      <p:sp>
        <p:nvSpPr>
          <p:cNvPr id="27" name="Textfeld 26"/>
          <p:cNvSpPr txBox="1"/>
          <p:nvPr/>
        </p:nvSpPr>
        <p:spPr>
          <a:xfrm>
            <a:off x="191516" y="6575515"/>
            <a:ext cx="65434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11" action="ppaction://hlinksldjump"/>
              </a:rPr>
              <a:t>Zurück</a:t>
            </a:r>
            <a:endParaRPr lang="de-DE" sz="1200" dirty="0">
              <a:latin typeface="Arial" panose="020B0604020202020204" pitchFamily="34" charset="0"/>
              <a:cs typeface="Arial" panose="020B0604020202020204" pitchFamily="34" charset="0"/>
            </a:endParaRPr>
          </a:p>
        </p:txBody>
      </p:sp>
      <p:cxnSp>
        <p:nvCxnSpPr>
          <p:cNvPr id="62" name="Gerader Verbinder 61"/>
          <p:cNvCxnSpPr/>
          <p:nvPr/>
        </p:nvCxnSpPr>
        <p:spPr>
          <a:xfrm>
            <a:off x="8752920" y="5170085"/>
            <a:ext cx="550705" cy="25688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 name="Gerader Verbinder 62"/>
          <p:cNvCxnSpPr/>
          <p:nvPr/>
        </p:nvCxnSpPr>
        <p:spPr>
          <a:xfrm flipV="1">
            <a:off x="8699980" y="5764485"/>
            <a:ext cx="528200" cy="8392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 name="Gerader Verbinder 63"/>
          <p:cNvCxnSpPr/>
          <p:nvPr/>
        </p:nvCxnSpPr>
        <p:spPr>
          <a:xfrm flipH="1">
            <a:off x="9106797" y="6009141"/>
            <a:ext cx="247122" cy="27291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5" name="Gerader Verbinder 64"/>
          <p:cNvCxnSpPr/>
          <p:nvPr/>
        </p:nvCxnSpPr>
        <p:spPr>
          <a:xfrm flipH="1">
            <a:off x="9492820" y="6200458"/>
            <a:ext cx="76370" cy="6176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 name="Gerader Verbinder 65"/>
          <p:cNvCxnSpPr/>
          <p:nvPr/>
        </p:nvCxnSpPr>
        <p:spPr>
          <a:xfrm>
            <a:off x="10065012" y="6212681"/>
            <a:ext cx="161390" cy="8075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7" name="Gerader Verbinder 66"/>
          <p:cNvCxnSpPr/>
          <p:nvPr/>
        </p:nvCxnSpPr>
        <p:spPr>
          <a:xfrm>
            <a:off x="10206410" y="6053910"/>
            <a:ext cx="269014" cy="15140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8" name="Gerader Verbinder 67"/>
          <p:cNvCxnSpPr/>
          <p:nvPr/>
        </p:nvCxnSpPr>
        <p:spPr>
          <a:xfrm flipV="1">
            <a:off x="10342145" y="5534702"/>
            <a:ext cx="180745" cy="62998"/>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9" name="Gerader Verbinder 68"/>
          <p:cNvCxnSpPr/>
          <p:nvPr/>
        </p:nvCxnSpPr>
        <p:spPr>
          <a:xfrm flipV="1">
            <a:off x="10188039" y="5093920"/>
            <a:ext cx="287385" cy="23123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0" name="Gerader Verbinder 69"/>
          <p:cNvCxnSpPr/>
          <p:nvPr/>
        </p:nvCxnSpPr>
        <p:spPr>
          <a:xfrm flipV="1">
            <a:off x="9877032" y="5051318"/>
            <a:ext cx="40335" cy="10191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1" name="Gerader Verbinder 70"/>
          <p:cNvCxnSpPr/>
          <p:nvPr/>
        </p:nvCxnSpPr>
        <p:spPr>
          <a:xfrm flipH="1" flipV="1">
            <a:off x="9256065" y="5086554"/>
            <a:ext cx="236755" cy="171966"/>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72" name="Grafik 71"/>
          <p:cNvPicPr/>
          <p:nvPr/>
        </p:nvPicPr>
        <p:blipFill rotWithShape="1">
          <a:blip r:embed="rId2"/>
          <a:srcRect l="22542" t="23533" r="71034" b="55591"/>
          <a:stretch/>
        </p:blipFill>
        <p:spPr bwMode="auto">
          <a:xfrm>
            <a:off x="4393586" y="5735288"/>
            <a:ext cx="155491" cy="25063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16902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499057" y="2924175"/>
            <a:ext cx="6957354" cy="2031325"/>
          </a:xfrm>
          <a:prstGeom prst="rect">
            <a:avLst/>
          </a:prstGeom>
          <a:noFill/>
        </p:spPr>
        <p:txBody>
          <a:bodyPr wrap="none" rtlCol="0">
            <a:spAutoFit/>
          </a:bodyPr>
          <a:lstStyle/>
          <a:p>
            <a:pPr marL="285750" indent="-285750">
              <a:buFont typeface="Arial" panose="020B0604020202020204" pitchFamily="34" charset="0"/>
              <a:buChar char="•"/>
            </a:pPr>
            <a:r>
              <a:rPr lang="de-DE" dirty="0" smtClean="0">
                <a:latin typeface="Arial" panose="020B0604020202020204" pitchFamily="34" charset="0"/>
                <a:cs typeface="Arial" panose="020B0604020202020204" pitchFamily="34" charset="0"/>
                <a:hlinkClick r:id="rId2" action="ppaction://hlinksldjump"/>
              </a:rPr>
              <a:t>Der Treibhauseffekt</a:t>
            </a:r>
            <a:endParaRPr lang="de-DE"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smtClean="0">
                <a:latin typeface="Arial" panose="020B0604020202020204" pitchFamily="34" charset="0"/>
                <a:cs typeface="Arial" panose="020B0604020202020204" pitchFamily="34" charset="0"/>
                <a:hlinkClick r:id="rId3" action="ppaction://hlinksldjump"/>
              </a:rPr>
              <a:t>Die Erwärmung – Welche Rolle spielt Kohlenstoffdioxid dabei?</a:t>
            </a:r>
            <a:endParaRPr lang="de-DE"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smtClean="0">
                <a:latin typeface="Arial" panose="020B0604020202020204" pitchFamily="34" charset="0"/>
                <a:cs typeface="Arial" panose="020B0604020202020204" pitchFamily="34" charset="0"/>
                <a:hlinkClick r:id="rId4" action="ppaction://hlinksldjump"/>
              </a:rPr>
              <a:t>Zukunftsmusik – Die Folgen des Klimawandels voraussagen</a:t>
            </a:r>
            <a:endParaRPr lang="de-DE"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hlinkClick r:id="rId5" action="ppaction://hlinksldjump"/>
              </a:rPr>
              <a:t>Ein weiteres CO</a:t>
            </a:r>
            <a:r>
              <a:rPr lang="de-DE" baseline="-25000" dirty="0">
                <a:latin typeface="Arial" panose="020B0604020202020204" pitchFamily="34" charset="0"/>
                <a:cs typeface="Arial" panose="020B0604020202020204" pitchFamily="34" charset="0"/>
                <a:hlinkClick r:id="rId5" action="ppaction://hlinksldjump"/>
              </a:rPr>
              <a:t>2</a:t>
            </a:r>
            <a:r>
              <a:rPr lang="de-DE" dirty="0">
                <a:latin typeface="Arial" panose="020B0604020202020204" pitchFamily="34" charset="0"/>
                <a:cs typeface="Arial" panose="020B0604020202020204" pitchFamily="34" charset="0"/>
                <a:hlinkClick r:id="rId5" action="ppaction://hlinksldjump"/>
              </a:rPr>
              <a:t>-Problem – Die Gefahr für junge </a:t>
            </a:r>
            <a:r>
              <a:rPr lang="de-DE" dirty="0" smtClean="0">
                <a:latin typeface="Arial" panose="020B0604020202020204" pitchFamily="34" charset="0"/>
                <a:cs typeface="Arial" panose="020B0604020202020204" pitchFamily="34" charset="0"/>
                <a:hlinkClick r:id="rId5" action="ppaction://hlinksldjump"/>
              </a:rPr>
              <a:t>Clown-Fische</a:t>
            </a:r>
            <a:endParaRPr lang="de-DE" dirty="0">
              <a:latin typeface="Arial" panose="020B0604020202020204" pitchFamily="34" charset="0"/>
              <a:cs typeface="Arial" panose="020B0604020202020204" pitchFamily="34" charset="0"/>
            </a:endParaRPr>
          </a:p>
        </p:txBody>
      </p:sp>
      <p:sp>
        <p:nvSpPr>
          <p:cNvPr id="3" name="Rechteck 2"/>
          <p:cNvSpPr/>
          <p:nvPr/>
        </p:nvSpPr>
        <p:spPr>
          <a:xfrm>
            <a:off x="1657350" y="738187"/>
            <a:ext cx="10534650" cy="481013"/>
          </a:xfrm>
          <a:prstGeom prst="rect">
            <a:avLst/>
          </a:prstGeom>
          <a:solidFill>
            <a:schemeClr val="accent6"/>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sz="2800" b="1" dirty="0" smtClean="0">
                <a:latin typeface="Arial" panose="020B0604020202020204" pitchFamily="34" charset="0"/>
                <a:ea typeface="Calibri" panose="020F0502020204030204" pitchFamily="34" charset="0"/>
                <a:cs typeface="Times New Roman" panose="02020603050405020304" pitchFamily="18" charset="0"/>
              </a:rPr>
              <a:t>Stationen</a:t>
            </a:r>
            <a:endParaRPr lang="de-DE" sz="2000" dirty="0">
              <a:effectLst/>
              <a:ea typeface="Calibri" panose="020F0502020204030204" pitchFamily="34" charset="0"/>
              <a:cs typeface="Times New Roman" panose="02020603050405020304" pitchFamily="18" charset="0"/>
            </a:endParaRPr>
          </a:p>
        </p:txBody>
      </p:sp>
      <p:sp>
        <p:nvSpPr>
          <p:cNvPr id="4" name="Textfeld 3"/>
          <p:cNvSpPr txBox="1"/>
          <p:nvPr/>
        </p:nvSpPr>
        <p:spPr>
          <a:xfrm>
            <a:off x="3227949" y="1549181"/>
            <a:ext cx="7393452" cy="646331"/>
          </a:xfrm>
          <a:prstGeom prst="rect">
            <a:avLst/>
          </a:prstGeom>
          <a:noFill/>
        </p:spPr>
        <p:txBody>
          <a:bodyPr wrap="square" rtlCol="0">
            <a:spAutoFit/>
          </a:bodyPr>
          <a:lstStyle/>
          <a:p>
            <a:pPr algn="ctr"/>
            <a:r>
              <a:rPr lang="de-DE" dirty="0" smtClean="0">
                <a:latin typeface="Arial" panose="020B0604020202020204" pitchFamily="34" charset="0"/>
                <a:cs typeface="Arial" panose="020B0604020202020204" pitchFamily="34" charset="0"/>
              </a:rPr>
              <a:t>Wähle eine Station aus, die du noch nicht bearbeitet hast und deren Arbeitsplatz gerade nicht besetzt ist! </a:t>
            </a:r>
            <a:endParaRPr lang="de-DE" dirty="0">
              <a:latin typeface="Arial" panose="020B0604020202020204" pitchFamily="34" charset="0"/>
              <a:cs typeface="Arial" panose="020B0604020202020204" pitchFamily="34" charset="0"/>
            </a:endParaRPr>
          </a:p>
        </p:txBody>
      </p:sp>
      <p:sp>
        <p:nvSpPr>
          <p:cNvPr id="5" name="Textfeld 4"/>
          <p:cNvSpPr txBox="1"/>
          <p:nvPr/>
        </p:nvSpPr>
        <p:spPr>
          <a:xfrm>
            <a:off x="3062959" y="5787391"/>
            <a:ext cx="7393452" cy="400110"/>
          </a:xfrm>
          <a:prstGeom prst="rect">
            <a:avLst/>
          </a:prstGeom>
          <a:noFill/>
        </p:spPr>
        <p:txBody>
          <a:bodyPr wrap="square" rtlCol="0">
            <a:spAutoFit/>
          </a:bodyPr>
          <a:lstStyle/>
          <a:p>
            <a:pPr algn="ctr"/>
            <a:r>
              <a:rPr lang="de-DE" sz="2000" dirty="0" smtClean="0">
                <a:latin typeface="Arial" panose="020B0604020202020204" pitchFamily="34" charset="0"/>
                <a:cs typeface="Arial" panose="020B0604020202020204" pitchFamily="34" charset="0"/>
              </a:rPr>
              <a:t>Klicke </a:t>
            </a:r>
            <a:r>
              <a:rPr lang="de-DE" sz="2000" b="1" dirty="0" smtClean="0">
                <a:latin typeface="Arial" panose="020B0604020202020204" pitchFamily="34" charset="0"/>
                <a:cs typeface="Arial" panose="020B0604020202020204" pitchFamily="34" charset="0"/>
                <a:hlinkClick r:id="rId6" action="ppaction://hlinksldjump"/>
              </a:rPr>
              <a:t>hier</a:t>
            </a:r>
            <a:r>
              <a:rPr lang="de-DE" sz="2000" dirty="0" smtClean="0">
                <a:latin typeface="Arial" panose="020B0604020202020204" pitchFamily="34" charset="0"/>
                <a:cs typeface="Arial" panose="020B0604020202020204" pitchFamily="34" charset="0"/>
              </a:rPr>
              <a:t> wenn du bereits alle vier Stationen bearbeitet hast.</a:t>
            </a:r>
            <a:endParaRPr lang="de-DE" sz="2000" dirty="0">
              <a:latin typeface="Arial" panose="020B0604020202020204" pitchFamily="34" charset="0"/>
              <a:cs typeface="Arial" panose="020B0604020202020204" pitchFamily="34" charset="0"/>
            </a:endParaRPr>
          </a:p>
        </p:txBody>
      </p:sp>
      <p:sp>
        <p:nvSpPr>
          <p:cNvPr id="6" name="Textfeld 5"/>
          <p:cNvSpPr txBox="1"/>
          <p:nvPr/>
        </p:nvSpPr>
        <p:spPr>
          <a:xfrm>
            <a:off x="191516" y="6575515"/>
            <a:ext cx="2601994"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7" action="ppaction://hlinksldjump"/>
              </a:rPr>
              <a:t>Zurück zum Start der Präsentation</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3434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681162" y="671512"/>
            <a:ext cx="10510838" cy="557213"/>
          </a:xfrm>
          <a:prstGeom prst="rect">
            <a:avLst/>
          </a:prstGeom>
          <a:solidFill>
            <a:schemeClr val="accent6"/>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e-DE" sz="2800" b="1">
                <a:effectLst/>
                <a:latin typeface="Arial" panose="020B0604020202020204" pitchFamily="34" charset="0"/>
                <a:ea typeface="Calibri" panose="020F0502020204030204" pitchFamily="34" charset="0"/>
                <a:cs typeface="Times New Roman" panose="02020603050405020304" pitchFamily="18" charset="0"/>
              </a:rPr>
              <a:t>Der Treibhauseffekt</a:t>
            </a:r>
            <a:endParaRPr lang="de-DE" sz="2000">
              <a:effectLst/>
              <a:ea typeface="Calibri" panose="020F0502020204030204" pitchFamily="34" charset="0"/>
              <a:cs typeface="Times New Roman" panose="02020603050405020304" pitchFamily="18" charset="0"/>
            </a:endParaRPr>
          </a:p>
        </p:txBody>
      </p:sp>
      <p:sp>
        <p:nvSpPr>
          <p:cNvPr id="3" name="Abgerundete rechteckige Legende 2"/>
          <p:cNvSpPr/>
          <p:nvPr/>
        </p:nvSpPr>
        <p:spPr>
          <a:xfrm>
            <a:off x="2790825" y="1457324"/>
            <a:ext cx="8686800" cy="790575"/>
          </a:xfrm>
          <a:prstGeom prst="wedgeRoundRectCallout">
            <a:avLst>
              <a:gd name="adj1" fmla="val -3864"/>
              <a:gd name="adj2" fmla="val -87888"/>
              <a:gd name="adj3" fmla="val 16667"/>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de-D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Ohne den natürlichen Treibhauseffekt würden auf der Erde durchschnittlich nur -18°C herrschen. Aber: Kurzwellige Strahlung von der Sonne trifft auf die Erde und erwärmt sie. Dadurch sendet </a:t>
            </a:r>
            <a:r>
              <a:rPr lang="de-DE" sz="12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die Erde wiederum </a:t>
            </a:r>
            <a:r>
              <a:rPr lang="de-D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langwellige Wärmestrahlung </a:t>
            </a:r>
            <a:r>
              <a:rPr lang="de-DE" sz="12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aus.</a:t>
            </a:r>
            <a:r>
              <a:rPr lang="de-DE" sz="1200" baseline="30000" dirty="0">
                <a:solidFill>
                  <a:srgbClr val="000000"/>
                </a:solidFill>
                <a:latin typeface="Arial" panose="020B0604020202020204" pitchFamily="34" charset="0"/>
                <a:ea typeface="Calibri" panose="020F0502020204030204" pitchFamily="34" charset="0"/>
                <a:cs typeface="Times New Roman" panose="02020603050405020304" pitchFamily="18" charset="0"/>
              </a:rPr>
              <a:t>3</a:t>
            </a:r>
            <a:r>
              <a:rPr lang="de-DE" sz="12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de-DE"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Aber was passiert mit dieser langwelligen Strahlung? Und wie trägt sie zum Treibhauseffekt bei? </a:t>
            </a:r>
            <a:endParaRPr lang="de-DE" sz="1100" dirty="0">
              <a:effectLst/>
              <a:ea typeface="Calibri" panose="020F0502020204030204" pitchFamily="34" charset="0"/>
              <a:cs typeface="Times New Roman" panose="02020603050405020304" pitchFamily="18" charset="0"/>
            </a:endParaRPr>
          </a:p>
        </p:txBody>
      </p:sp>
      <p:sp>
        <p:nvSpPr>
          <p:cNvPr id="4" name="Rechteck 3"/>
          <p:cNvSpPr/>
          <p:nvPr/>
        </p:nvSpPr>
        <p:spPr>
          <a:xfrm>
            <a:off x="2790825" y="2390773"/>
            <a:ext cx="8686800" cy="487569"/>
          </a:xfrm>
          <a:prstGeom prst="rect">
            <a:avLst/>
          </a:prstGeom>
        </p:spPr>
        <p:txBody>
          <a:bodyPr wrap="square">
            <a:spAutoFit/>
          </a:bodyPr>
          <a:lstStyle/>
          <a:p>
            <a:pPr>
              <a:lnSpc>
                <a:spcPct val="107000"/>
              </a:lnSpc>
              <a:spcAft>
                <a:spcPts val="800"/>
              </a:spcAft>
              <a:tabLst>
                <a:tab pos="1371600" algn="l"/>
              </a:tabLst>
            </a:pPr>
            <a:r>
              <a:rPr lang="de-DE" sz="1200" b="1" dirty="0" smtClean="0">
                <a:effectLst/>
                <a:latin typeface="Arial" panose="020B0604020202020204" pitchFamily="34" charset="0"/>
                <a:ea typeface="Calibri" panose="020F0502020204030204" pitchFamily="34" charset="0"/>
                <a:cs typeface="Times New Roman" panose="02020603050405020304" pitchFamily="18" charset="0"/>
              </a:rPr>
              <a:t>Führe das Modellexperiment</a:t>
            </a:r>
            <a:r>
              <a:rPr lang="de-DE" sz="1200" b="1" baseline="30000" dirty="0" smtClean="0">
                <a:effectLst/>
                <a:latin typeface="Arial" panose="020B0604020202020204" pitchFamily="34" charset="0"/>
                <a:ea typeface="Calibri" panose="020F0502020204030204" pitchFamily="34" charset="0"/>
                <a:cs typeface="Times New Roman" panose="02020603050405020304" pitchFamily="18" charset="0"/>
              </a:rPr>
              <a:t>4</a:t>
            </a:r>
            <a:r>
              <a:rPr lang="de-DE" sz="1200" b="1" dirty="0" smtClean="0">
                <a:latin typeface="Arial" panose="020B0604020202020204" pitchFamily="34" charset="0"/>
                <a:ea typeface="Calibri" panose="020F0502020204030204" pitchFamily="34" charset="0"/>
                <a:cs typeface="Times New Roman" panose="02020603050405020304" pitchFamily="18" charset="0"/>
              </a:rPr>
              <a:t> zum Treibhauseffekt der Atmosphäre d</a:t>
            </a:r>
            <a:r>
              <a:rPr lang="de-DE" sz="1200" b="1" dirty="0" smtClean="0">
                <a:effectLst/>
                <a:latin typeface="Arial" panose="020B0604020202020204" pitchFamily="34" charset="0"/>
                <a:ea typeface="Calibri" panose="020F0502020204030204" pitchFamily="34" charset="0"/>
                <a:cs typeface="Times New Roman" panose="02020603050405020304" pitchFamily="18" charset="0"/>
              </a:rPr>
              <a:t>urch. Die Anweisungen hierzu findest du in deinem Skript. Bearbeite dann die Aufgaben im Skript, um diese Fragen zu beantworten. </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Grafik 4" descr="Hilfe, Button, Rot, Notfall, Unterstützu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2193" y="4361123"/>
            <a:ext cx="857250" cy="718820"/>
          </a:xfrm>
          <a:prstGeom prst="rect">
            <a:avLst/>
          </a:prstGeom>
          <a:noFill/>
          <a:ln>
            <a:noFill/>
          </a:ln>
        </p:spPr>
      </p:pic>
      <p:sp>
        <p:nvSpPr>
          <p:cNvPr id="6" name="Abgerundete rechteckige Legende 5"/>
          <p:cNvSpPr/>
          <p:nvPr/>
        </p:nvSpPr>
        <p:spPr>
          <a:xfrm>
            <a:off x="2905125" y="3107852"/>
            <a:ext cx="8458200" cy="982238"/>
          </a:xfrm>
          <a:prstGeom prst="wedgeRoundRectCallout">
            <a:avLst>
              <a:gd name="adj1" fmla="val 35973"/>
              <a:gd name="adj2" fmla="val 90375"/>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endParaRPr lang="de-DE" sz="1100" dirty="0">
              <a:effectLst/>
              <a:ea typeface="Calibri" panose="020F0502020204030204" pitchFamily="34" charset="0"/>
              <a:cs typeface="Times New Roman" panose="02020603050405020304" pitchFamily="18" charset="0"/>
            </a:endParaRPr>
          </a:p>
        </p:txBody>
      </p:sp>
      <p:graphicFrame>
        <p:nvGraphicFramePr>
          <p:cNvPr id="7" name="Tabelle 6"/>
          <p:cNvGraphicFramePr>
            <a:graphicFrameLocks noGrp="1"/>
          </p:cNvGraphicFramePr>
          <p:nvPr>
            <p:extLst>
              <p:ext uri="{D42A27DB-BD31-4B8C-83A1-F6EECF244321}">
                <p14:modId xmlns:p14="http://schemas.microsoft.com/office/powerpoint/2010/main" val="1533460124"/>
              </p:ext>
            </p:extLst>
          </p:nvPr>
        </p:nvGraphicFramePr>
        <p:xfrm>
          <a:off x="3148012" y="3178347"/>
          <a:ext cx="7972425" cy="841248"/>
        </p:xfrm>
        <a:graphic>
          <a:graphicData uri="http://schemas.openxmlformats.org/drawingml/2006/table">
            <a:tbl>
              <a:tblPr firstRow="1" firstCol="1" bandRow="1">
                <a:tableStyleId>{5C22544A-7EE6-4342-B048-85BDC9FD1C3A}</a:tableStyleId>
              </a:tblPr>
              <a:tblGrid>
                <a:gridCol w="3985672"/>
                <a:gridCol w="3986753"/>
              </a:tblGrid>
              <a:tr h="0">
                <a:tc>
                  <a:txBody>
                    <a:bodyPr/>
                    <a:lstStyle/>
                    <a:p>
                      <a:pPr algn="ctr">
                        <a:lnSpc>
                          <a:spcPct val="115000"/>
                        </a:lnSpc>
                        <a:spcAft>
                          <a:spcPts val="0"/>
                        </a:spcAft>
                      </a:pPr>
                      <a:r>
                        <a:rPr lang="de-DE" sz="1200" dirty="0">
                          <a:effectLst/>
                        </a:rPr>
                        <a:t>Im Modell</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de-DE" sz="1200">
                          <a:effectLst/>
                        </a:rPr>
                        <a:t>Realität</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15000"/>
                        </a:lnSpc>
                        <a:spcAft>
                          <a:spcPts val="0"/>
                        </a:spcAft>
                      </a:pPr>
                      <a:r>
                        <a:rPr lang="de-DE" sz="1200" b="0">
                          <a:solidFill>
                            <a:schemeClr val="tx1"/>
                          </a:solidFill>
                          <a:effectLst/>
                        </a:rPr>
                        <a:t>Infrarotlampe</a:t>
                      </a:r>
                      <a:endParaRPr lang="de-DE"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115000"/>
                        </a:lnSpc>
                        <a:spcAft>
                          <a:spcPts val="0"/>
                        </a:spcAft>
                      </a:pPr>
                      <a:r>
                        <a:rPr lang="de-DE" sz="1200" b="0" dirty="0">
                          <a:effectLst/>
                        </a:rPr>
                        <a:t>Erde</a:t>
                      </a:r>
                      <a:endParaRPr lang="de-DE"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r>
              <a:tr h="0">
                <a:tc>
                  <a:txBody>
                    <a:bodyPr/>
                    <a:lstStyle/>
                    <a:p>
                      <a:pPr algn="ctr">
                        <a:lnSpc>
                          <a:spcPct val="115000"/>
                        </a:lnSpc>
                        <a:spcAft>
                          <a:spcPts val="0"/>
                        </a:spcAft>
                      </a:pPr>
                      <a:r>
                        <a:rPr lang="de-DE" sz="1200" b="0" dirty="0">
                          <a:solidFill>
                            <a:schemeClr val="tx1"/>
                          </a:solidFill>
                          <a:effectLst/>
                        </a:rPr>
                        <a:t>Infrarotstrahlung der Lampe</a:t>
                      </a:r>
                      <a:endParaRPr lang="de-D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115000"/>
                        </a:lnSpc>
                        <a:spcAft>
                          <a:spcPts val="0"/>
                        </a:spcAft>
                      </a:pPr>
                      <a:r>
                        <a:rPr lang="de-DE" sz="1200" b="0" dirty="0">
                          <a:effectLst/>
                        </a:rPr>
                        <a:t>Von der Erde ausgesendete langwellige Strahlung</a:t>
                      </a:r>
                      <a:endParaRPr lang="de-DE"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r>
              <a:tr h="0">
                <a:tc>
                  <a:txBody>
                    <a:bodyPr/>
                    <a:lstStyle/>
                    <a:p>
                      <a:pPr algn="ctr">
                        <a:lnSpc>
                          <a:spcPct val="115000"/>
                        </a:lnSpc>
                        <a:spcAft>
                          <a:spcPts val="0"/>
                        </a:spcAft>
                      </a:pPr>
                      <a:r>
                        <a:rPr lang="de-DE" sz="1200" b="0" dirty="0">
                          <a:solidFill>
                            <a:schemeClr val="tx1"/>
                          </a:solidFill>
                          <a:effectLst/>
                        </a:rPr>
                        <a:t>Plexiglas</a:t>
                      </a:r>
                      <a:endParaRPr lang="de-D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115000"/>
                        </a:lnSpc>
                        <a:spcAft>
                          <a:spcPts val="0"/>
                        </a:spcAft>
                      </a:pPr>
                      <a:r>
                        <a:rPr lang="de-DE" sz="1200" b="0" dirty="0">
                          <a:effectLst/>
                        </a:rPr>
                        <a:t>Atmosphäre</a:t>
                      </a:r>
                      <a:endParaRPr lang="de-DE"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r>
            </a:tbl>
          </a:graphicData>
        </a:graphic>
      </p:graphicFrame>
      <p:sp>
        <p:nvSpPr>
          <p:cNvPr id="10" name="Textfeld 9"/>
          <p:cNvSpPr txBox="1"/>
          <p:nvPr/>
        </p:nvSpPr>
        <p:spPr>
          <a:xfrm>
            <a:off x="10439400" y="6562724"/>
            <a:ext cx="1752600" cy="276999"/>
          </a:xfrm>
          <a:prstGeom prst="rect">
            <a:avLst/>
          </a:prstGeom>
          <a:noFill/>
        </p:spPr>
        <p:txBody>
          <a:bodyPr wrap="square" rtlCol="0">
            <a:spAutoFit/>
          </a:bodyPr>
          <a:lstStyle/>
          <a:p>
            <a:r>
              <a:rPr lang="de-DE" sz="1200" dirty="0" smtClean="0">
                <a:latin typeface="Arial" panose="020B0604020202020204" pitchFamily="34" charset="0"/>
                <a:cs typeface="Arial" panose="020B0604020202020204" pitchFamily="34" charset="0"/>
                <a:hlinkClick r:id="rId3" action="ppaction://hlinksldjump"/>
              </a:rPr>
              <a:t>Zur Versuchsvorschrift</a:t>
            </a:r>
            <a:endParaRPr lang="de-DE" sz="1200" dirty="0">
              <a:latin typeface="Arial" panose="020B0604020202020204" pitchFamily="34" charset="0"/>
              <a:cs typeface="Arial" panose="020B0604020202020204" pitchFamily="34" charset="0"/>
            </a:endParaRPr>
          </a:p>
        </p:txBody>
      </p:sp>
      <p:sp>
        <p:nvSpPr>
          <p:cNvPr id="11" name="Textfeld 10"/>
          <p:cNvSpPr txBox="1"/>
          <p:nvPr/>
        </p:nvSpPr>
        <p:spPr>
          <a:xfrm>
            <a:off x="200025" y="6562725"/>
            <a:ext cx="654346" cy="276999"/>
          </a:xfrm>
          <a:prstGeom prst="rect">
            <a:avLst/>
          </a:prstGeom>
          <a:noFill/>
        </p:spPr>
        <p:txBody>
          <a:bodyPr wrap="none" rtlCol="0">
            <a:spAutoFit/>
          </a:bodyPr>
          <a:lstStyle/>
          <a:p>
            <a:r>
              <a:rPr lang="de-DE" sz="1200" dirty="0" smtClean="0">
                <a:latin typeface="Arial" panose="020B0604020202020204" pitchFamily="34" charset="0"/>
                <a:cs typeface="Arial" panose="020B0604020202020204" pitchFamily="34" charset="0"/>
                <a:hlinkClick r:id="rId4" action="ppaction://hlinksldjump"/>
              </a:rPr>
              <a:t>Zurück</a:t>
            </a:r>
            <a:endParaRPr lang="de-DE" sz="1200" dirty="0">
              <a:latin typeface="Arial" panose="020B0604020202020204" pitchFamily="34" charset="0"/>
              <a:cs typeface="Arial" panose="020B0604020202020204" pitchFamily="34" charset="0"/>
            </a:endParaRPr>
          </a:p>
        </p:txBody>
      </p:sp>
      <p:sp>
        <p:nvSpPr>
          <p:cNvPr id="12" name="Rechteck 11"/>
          <p:cNvSpPr/>
          <p:nvPr/>
        </p:nvSpPr>
        <p:spPr>
          <a:xfrm>
            <a:off x="4512468" y="4208233"/>
            <a:ext cx="4848226" cy="2354491"/>
          </a:xfrm>
          <a:prstGeom prst="rect">
            <a:avLst/>
          </a:prstGeom>
        </p:spPr>
        <p:txBody>
          <a:bodyPr wrap="square">
            <a:spAutoFit/>
          </a:bodyPr>
          <a:lstStyle/>
          <a:p>
            <a:pPr lvl="0">
              <a:lnSpc>
                <a:spcPct val="150000"/>
              </a:lnSpc>
              <a:spcAft>
                <a:spcPts val="0"/>
              </a:spcAft>
              <a:tabLst>
                <a:tab pos="1371600" algn="l"/>
              </a:tabLst>
            </a:pPr>
            <a:r>
              <a:rPr lang="de-DE" sz="1400" b="1" dirty="0" smtClean="0">
                <a:latin typeface="Arial" panose="020B0604020202020204" pitchFamily="34" charset="0"/>
                <a:ea typeface="Calibri" panose="020F0502020204030204" pitchFamily="34" charset="0"/>
                <a:cs typeface="Arial" panose="020B0604020202020204" pitchFamily="34" charset="0"/>
              </a:rPr>
              <a:t>Für das Experiment benötigst du: </a:t>
            </a:r>
          </a:p>
          <a:p>
            <a:pPr marL="285750" lvl="0" indent="-285750">
              <a:lnSpc>
                <a:spcPct val="150000"/>
              </a:lnSpc>
              <a:spcAft>
                <a:spcPts val="0"/>
              </a:spcAft>
              <a:buFont typeface="Arial" panose="020B0604020202020204" pitchFamily="34" charset="0"/>
              <a:buChar char="•"/>
              <a:tabLst>
                <a:tab pos="1371600" algn="l"/>
              </a:tabLst>
            </a:pPr>
            <a:r>
              <a:rPr lang="de-DE" sz="1400" dirty="0" smtClean="0">
                <a:latin typeface="Arial" panose="020B0604020202020204" pitchFamily="34" charset="0"/>
                <a:ea typeface="Calibri" panose="020F0502020204030204" pitchFamily="34" charset="0"/>
                <a:cs typeface="Arial" panose="020B0604020202020204" pitchFamily="34" charset="0"/>
              </a:rPr>
              <a:t>vorbereitete </a:t>
            </a:r>
            <a:r>
              <a:rPr lang="de-DE" sz="1400" dirty="0">
                <a:latin typeface="Arial" panose="020B0604020202020204" pitchFamily="34" charset="0"/>
                <a:ea typeface="Calibri" panose="020F0502020204030204" pitchFamily="34" charset="0"/>
                <a:cs typeface="Arial" panose="020B0604020202020204" pitchFamily="34" charset="0"/>
              </a:rPr>
              <a:t>Aufsteller aus Plexiglas (zwei Aufsteller zusammengeklebt mit einer Markierung </a:t>
            </a:r>
            <a:r>
              <a:rPr lang="de-DE" sz="1400" dirty="0" smtClean="0">
                <a:latin typeface="Arial" panose="020B0604020202020204" pitchFamily="34" charset="0"/>
                <a:ea typeface="Calibri" panose="020F0502020204030204" pitchFamily="34" charset="0"/>
                <a:cs typeface="Arial" panose="020B0604020202020204" pitchFamily="34" charset="0"/>
              </a:rPr>
              <a:t>dazwischen)</a:t>
            </a:r>
          </a:p>
          <a:p>
            <a:pPr marL="285750" lvl="0" indent="-285750">
              <a:lnSpc>
                <a:spcPct val="150000"/>
              </a:lnSpc>
              <a:spcAft>
                <a:spcPts val="0"/>
              </a:spcAft>
              <a:buFont typeface="Arial" panose="020B0604020202020204" pitchFamily="34" charset="0"/>
              <a:buChar char="•"/>
              <a:tabLst>
                <a:tab pos="1371600" algn="l"/>
              </a:tabLst>
            </a:pPr>
            <a:r>
              <a:rPr lang="de-DE" sz="1400" dirty="0" smtClean="0">
                <a:latin typeface="Arial" panose="020B0604020202020204" pitchFamily="34" charset="0"/>
                <a:ea typeface="Calibri" panose="020F0502020204030204" pitchFamily="34" charset="0"/>
                <a:cs typeface="Arial" panose="020B0604020202020204" pitchFamily="34" charset="0"/>
              </a:rPr>
              <a:t>eine </a:t>
            </a:r>
            <a:r>
              <a:rPr lang="de-DE" sz="1400" dirty="0">
                <a:latin typeface="Arial" panose="020B0604020202020204" pitchFamily="34" charset="0"/>
                <a:ea typeface="Calibri" panose="020F0502020204030204" pitchFamily="34" charset="0"/>
                <a:cs typeface="Arial" panose="020B0604020202020204" pitchFamily="34" charset="0"/>
              </a:rPr>
              <a:t>Infrarotlampe (60 W) mit Fassung </a:t>
            </a:r>
            <a:endParaRPr lang="de-DE" sz="1400" dirty="0" smtClean="0">
              <a:latin typeface="Arial" panose="020B0604020202020204" pitchFamily="34" charset="0"/>
              <a:ea typeface="Calibri" panose="020F0502020204030204" pitchFamily="34" charset="0"/>
              <a:cs typeface="Arial" panose="020B0604020202020204" pitchFamily="34" charset="0"/>
            </a:endParaRPr>
          </a:p>
          <a:p>
            <a:pPr marL="285750" lvl="0" indent="-285750">
              <a:lnSpc>
                <a:spcPct val="150000"/>
              </a:lnSpc>
              <a:spcAft>
                <a:spcPts val="0"/>
              </a:spcAft>
              <a:buFont typeface="Arial" panose="020B0604020202020204" pitchFamily="34" charset="0"/>
              <a:buChar char="•"/>
              <a:tabLst>
                <a:tab pos="1371600" algn="l"/>
              </a:tabLst>
            </a:pPr>
            <a:r>
              <a:rPr lang="de-DE" sz="1400" dirty="0" smtClean="0">
                <a:latin typeface="Arial" panose="020B0604020202020204" pitchFamily="34" charset="0"/>
                <a:ea typeface="Calibri" panose="020F0502020204030204" pitchFamily="34" charset="0"/>
                <a:cs typeface="Arial" panose="020B0604020202020204" pitchFamily="34" charset="0"/>
              </a:rPr>
              <a:t>Stativmaterial </a:t>
            </a:r>
          </a:p>
          <a:p>
            <a:pPr marL="285750" lvl="0" indent="-285750">
              <a:lnSpc>
                <a:spcPct val="150000"/>
              </a:lnSpc>
              <a:spcAft>
                <a:spcPts val="0"/>
              </a:spcAft>
              <a:buFont typeface="Arial" panose="020B0604020202020204" pitchFamily="34" charset="0"/>
              <a:buChar char="•"/>
              <a:tabLst>
                <a:tab pos="1371600" algn="l"/>
              </a:tabLst>
            </a:pPr>
            <a:r>
              <a:rPr lang="de-DE" sz="1400" dirty="0" smtClean="0">
                <a:latin typeface="Arial" panose="020B0604020202020204" pitchFamily="34" charset="0"/>
                <a:ea typeface="Calibri" panose="020F0502020204030204" pitchFamily="34" charset="0"/>
                <a:cs typeface="Arial" panose="020B0604020202020204" pitchFamily="34" charset="0"/>
              </a:rPr>
              <a:t>Infrarot </a:t>
            </a:r>
            <a:r>
              <a:rPr lang="de-DE" sz="1400" dirty="0">
                <a:latin typeface="Arial" panose="020B0604020202020204" pitchFamily="34" charset="0"/>
                <a:ea typeface="Calibri" panose="020F0502020204030204" pitchFamily="34" charset="0"/>
                <a:cs typeface="Arial" panose="020B0604020202020204" pitchFamily="34" charset="0"/>
              </a:rPr>
              <a:t>Oberflächenthermometer </a:t>
            </a:r>
            <a:endParaRPr lang="de-DE" sz="1400" dirty="0" smtClean="0">
              <a:latin typeface="Arial" panose="020B0604020202020204" pitchFamily="34" charset="0"/>
              <a:ea typeface="Calibri" panose="020F0502020204030204" pitchFamily="34" charset="0"/>
              <a:cs typeface="Arial" panose="020B0604020202020204" pitchFamily="34" charset="0"/>
            </a:endParaRPr>
          </a:p>
          <a:p>
            <a:pPr marL="285750" lvl="0" indent="-285750">
              <a:lnSpc>
                <a:spcPct val="150000"/>
              </a:lnSpc>
              <a:spcAft>
                <a:spcPts val="0"/>
              </a:spcAft>
              <a:buFont typeface="Arial" panose="020B0604020202020204" pitchFamily="34" charset="0"/>
              <a:buChar char="•"/>
              <a:tabLst>
                <a:tab pos="1371600" algn="l"/>
              </a:tabLst>
            </a:pPr>
            <a:r>
              <a:rPr lang="de-DE" sz="1400" dirty="0" smtClean="0">
                <a:latin typeface="Arial" panose="020B0604020202020204" pitchFamily="34" charset="0"/>
                <a:ea typeface="Calibri" panose="020F0502020204030204" pitchFamily="34" charset="0"/>
                <a:cs typeface="Arial" panose="020B0604020202020204" pitchFamily="34" charset="0"/>
              </a:rPr>
              <a:t>Lineal</a:t>
            </a:r>
            <a:endParaRPr lang="de-DE" sz="14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81402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Fetzen">
  <a:themeElements>
    <a:clrScheme name="Fetze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Fetze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etze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0</TotalTime>
  <Words>3092</Words>
  <Application>Microsoft Office PowerPoint</Application>
  <PresentationFormat>Breitbild</PresentationFormat>
  <Paragraphs>294</Paragraphs>
  <Slides>32</Slides>
  <Notes>0</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32</vt:i4>
      </vt:variant>
    </vt:vector>
  </HeadingPairs>
  <TitlesOfParts>
    <vt:vector size="41" baseType="lpstr">
      <vt:lpstr>Arial</vt:lpstr>
      <vt:lpstr>Broadway</vt:lpstr>
      <vt:lpstr>Calibri</vt:lpstr>
      <vt:lpstr>Century Gothic</vt:lpstr>
      <vt:lpstr>Courier New</vt:lpstr>
      <vt:lpstr>Times New Roman</vt:lpstr>
      <vt:lpstr>Wingdings</vt:lpstr>
      <vt:lpstr>Wingdings 3</vt:lpstr>
      <vt:lpstr>Fetzen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Sarah Müller;Rebekka Heimann</dc:creator>
  <cp:lastModifiedBy>Heimann</cp:lastModifiedBy>
  <cp:revision>50</cp:revision>
  <dcterms:created xsi:type="dcterms:W3CDTF">2018-10-15T08:39:59Z</dcterms:created>
  <dcterms:modified xsi:type="dcterms:W3CDTF">2022-01-12T15:48:18Z</dcterms:modified>
</cp:coreProperties>
</file>