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3" r:id="rId9"/>
    <p:sldId id="264" r:id="rId10"/>
    <p:sldId id="265" r:id="rId11"/>
    <p:sldId id="266"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9" d="100"/>
          <a:sy n="89" d="100"/>
        </p:scale>
        <p:origin x="32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E8C8327-88A9-45E0-BB8F-5386C531478A}" type="datetimeFigureOut">
              <a:rPr lang="de-DE" smtClean="0"/>
              <a:t>12.01.2022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187975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E8C8327-88A9-45E0-BB8F-5386C531478A}" type="datetimeFigureOut">
              <a:rPr lang="de-DE" smtClean="0"/>
              <a:t>12.01.2022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270005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E8C8327-88A9-45E0-BB8F-5386C531478A}" type="datetimeFigureOut">
              <a:rPr lang="de-DE" smtClean="0"/>
              <a:t>12.01.2022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282319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E8C8327-88A9-45E0-BB8F-5386C531478A}" type="datetimeFigureOut">
              <a:rPr lang="de-DE" smtClean="0"/>
              <a:t>12.01.2022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224439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E8C8327-88A9-45E0-BB8F-5386C531478A}" type="datetimeFigureOut">
              <a:rPr lang="de-DE" smtClean="0"/>
              <a:t>12.01.2022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368515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E8C8327-88A9-45E0-BB8F-5386C531478A}" type="datetimeFigureOut">
              <a:rPr lang="de-DE" smtClean="0"/>
              <a:t>12.01.2022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214233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E8C8327-88A9-45E0-BB8F-5386C531478A}" type="datetimeFigureOut">
              <a:rPr lang="de-DE" smtClean="0"/>
              <a:t>12.01.2022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374928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E8C8327-88A9-45E0-BB8F-5386C531478A}" type="datetimeFigureOut">
              <a:rPr lang="de-DE" smtClean="0"/>
              <a:t>12.01.2022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395853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E8C8327-88A9-45E0-BB8F-5386C531478A}" type="datetimeFigureOut">
              <a:rPr lang="de-DE" smtClean="0"/>
              <a:t>12.01.2022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27232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E8C8327-88A9-45E0-BB8F-5386C531478A}" type="datetimeFigureOut">
              <a:rPr lang="de-DE" smtClean="0"/>
              <a:t>12.01.2022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24761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E8C8327-88A9-45E0-BB8F-5386C531478A}" type="datetimeFigureOut">
              <a:rPr lang="de-DE" smtClean="0"/>
              <a:t>12.01.2022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80173F-7FB7-4196-A92B-7AFBCF0394ED}" type="slidenum">
              <a:rPr lang="de-DE" smtClean="0"/>
              <a:t>‹Nr.›</a:t>
            </a:fld>
            <a:endParaRPr lang="de-DE"/>
          </a:p>
        </p:txBody>
      </p:sp>
    </p:spTree>
    <p:extLst>
      <p:ext uri="{BB962C8B-B14F-4D97-AF65-F5344CB8AC3E}">
        <p14:creationId xmlns:p14="http://schemas.microsoft.com/office/powerpoint/2010/main" val="135219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C8327-88A9-45E0-BB8F-5386C531478A}" type="datetimeFigureOut">
              <a:rPr lang="de-DE" smtClean="0"/>
              <a:t>12.01.2022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0173F-7FB7-4196-A92B-7AFBCF0394ED}" type="slidenum">
              <a:rPr lang="de-DE" smtClean="0"/>
              <a:t>‹Nr.›</a:t>
            </a:fld>
            <a:endParaRPr lang="de-DE"/>
          </a:p>
        </p:txBody>
      </p:sp>
    </p:spTree>
    <p:extLst>
      <p:ext uri="{BB962C8B-B14F-4D97-AF65-F5344CB8AC3E}">
        <p14:creationId xmlns:p14="http://schemas.microsoft.com/office/powerpoint/2010/main" val="65381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7118" y="1641396"/>
            <a:ext cx="1185389" cy="369332"/>
          </a:xfrm>
          <a:prstGeom prst="rect">
            <a:avLst/>
          </a:prstGeom>
          <a:solidFill>
            <a:srgbClr val="FFC000"/>
          </a:solidFill>
          <a:ln>
            <a:solidFill>
              <a:srgbClr val="C00000"/>
            </a:solidFill>
          </a:ln>
        </p:spPr>
        <p:txBody>
          <a:bodyPr wrap="none" rtlCol="0">
            <a:spAutoFit/>
          </a:bodyPr>
          <a:lstStyle/>
          <a:p>
            <a:r>
              <a:rPr lang="de-DE" dirty="0" smtClean="0"/>
              <a:t>Aufbauzug</a:t>
            </a:r>
            <a:endParaRPr lang="de-DE" dirty="0"/>
          </a:p>
        </p:txBody>
      </p:sp>
      <p:sp>
        <p:nvSpPr>
          <p:cNvPr id="6" name="Textfeld 5"/>
          <p:cNvSpPr txBox="1"/>
          <p:nvPr/>
        </p:nvSpPr>
        <p:spPr>
          <a:xfrm>
            <a:off x="1709069" y="1118116"/>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7" name="Textfeld 6"/>
          <p:cNvSpPr txBox="1"/>
          <p:nvPr/>
        </p:nvSpPr>
        <p:spPr>
          <a:xfrm>
            <a:off x="1646488" y="2191524"/>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10" name="Textfeld 9"/>
          <p:cNvSpPr txBox="1"/>
          <p:nvPr/>
        </p:nvSpPr>
        <p:spPr>
          <a:xfrm>
            <a:off x="4877433" y="720209"/>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1-3</a:t>
            </a:r>
            <a:endParaRPr lang="de-DE" dirty="0"/>
          </a:p>
        </p:txBody>
      </p:sp>
      <p:sp>
        <p:nvSpPr>
          <p:cNvPr id="11" name="Textfeld 10"/>
          <p:cNvSpPr txBox="1"/>
          <p:nvPr/>
        </p:nvSpPr>
        <p:spPr>
          <a:xfrm>
            <a:off x="4877433" y="1398627"/>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4-6</a:t>
            </a:r>
            <a:endParaRPr lang="de-DE" dirty="0"/>
          </a:p>
        </p:txBody>
      </p:sp>
      <p:sp>
        <p:nvSpPr>
          <p:cNvPr id="12" name="Textfeld 11"/>
          <p:cNvSpPr txBox="1"/>
          <p:nvPr/>
        </p:nvSpPr>
        <p:spPr>
          <a:xfrm>
            <a:off x="4877433" y="2824760"/>
            <a:ext cx="489236" cy="369332"/>
          </a:xfrm>
          <a:prstGeom prst="rect">
            <a:avLst/>
          </a:prstGeom>
          <a:solidFill>
            <a:schemeClr val="bg2"/>
          </a:solidFill>
          <a:ln>
            <a:solidFill>
              <a:schemeClr val="tx1"/>
            </a:solidFill>
          </a:ln>
        </p:spPr>
        <p:txBody>
          <a:bodyPr wrap="none" rtlCol="0">
            <a:spAutoFit/>
          </a:bodyPr>
          <a:lstStyle/>
          <a:p>
            <a:r>
              <a:rPr lang="de-DE" dirty="0" smtClean="0"/>
              <a:t>4-6</a:t>
            </a:r>
            <a:endParaRPr lang="de-DE" dirty="0"/>
          </a:p>
        </p:txBody>
      </p:sp>
      <p:sp>
        <p:nvSpPr>
          <p:cNvPr id="13" name="Textfeld 12"/>
          <p:cNvSpPr txBox="1"/>
          <p:nvPr/>
        </p:nvSpPr>
        <p:spPr>
          <a:xfrm>
            <a:off x="4877433" y="2173606"/>
            <a:ext cx="489236" cy="369332"/>
          </a:xfrm>
          <a:prstGeom prst="rect">
            <a:avLst/>
          </a:prstGeom>
          <a:solidFill>
            <a:schemeClr val="bg2"/>
          </a:solidFill>
          <a:ln>
            <a:solidFill>
              <a:schemeClr val="tx1"/>
            </a:solidFill>
          </a:ln>
        </p:spPr>
        <p:txBody>
          <a:bodyPr wrap="none" rtlCol="0">
            <a:spAutoFit/>
          </a:bodyPr>
          <a:lstStyle/>
          <a:p>
            <a:r>
              <a:rPr lang="de-DE" dirty="0" smtClean="0"/>
              <a:t>1-3</a:t>
            </a:r>
            <a:endParaRPr lang="de-DE" dirty="0"/>
          </a:p>
        </p:txBody>
      </p:sp>
      <p:sp>
        <p:nvSpPr>
          <p:cNvPr id="18" name="Textfeld 17"/>
          <p:cNvSpPr txBox="1"/>
          <p:nvPr/>
        </p:nvSpPr>
        <p:spPr>
          <a:xfrm>
            <a:off x="5633368" y="598614"/>
            <a:ext cx="4063082" cy="646331"/>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mit einer weiteren blauen Kugel aus dem Vorrat zurück in die Box.</a:t>
            </a:r>
            <a:endParaRPr lang="de-DE" dirty="0"/>
          </a:p>
        </p:txBody>
      </p:sp>
      <p:sp>
        <p:nvSpPr>
          <p:cNvPr id="19" name="Textfeld 18"/>
          <p:cNvSpPr txBox="1"/>
          <p:nvPr/>
        </p:nvSpPr>
        <p:spPr>
          <a:xfrm>
            <a:off x="5633369" y="1398627"/>
            <a:ext cx="3222101"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Lege die Kugel zurück in die Box.</a:t>
            </a:r>
            <a:endParaRPr lang="de-DE" dirty="0"/>
          </a:p>
        </p:txBody>
      </p:sp>
      <p:sp>
        <p:nvSpPr>
          <p:cNvPr id="22" name="Textfeld 21"/>
          <p:cNvSpPr txBox="1"/>
          <p:nvPr/>
        </p:nvSpPr>
        <p:spPr>
          <a:xfrm>
            <a:off x="5633368" y="2038534"/>
            <a:ext cx="4129757" cy="646331"/>
          </a:xfrm>
          <a:prstGeom prst="rect">
            <a:avLst/>
          </a:prstGeom>
          <a:solidFill>
            <a:schemeClr val="bg2"/>
          </a:solidFill>
          <a:ln>
            <a:solidFill>
              <a:schemeClr val="tx1"/>
            </a:solidFill>
          </a:ln>
        </p:spPr>
        <p:txBody>
          <a:bodyPr wrap="square" rtlCol="0">
            <a:spAutoFit/>
          </a:bodyPr>
          <a:lstStyle/>
          <a:p>
            <a:r>
              <a:rPr lang="de-DE" dirty="0" smtClean="0"/>
              <a:t>Lege die Kugel mit einer weiteren grauen Kugel aus dem Vorrat zurück in die Box.</a:t>
            </a:r>
            <a:endParaRPr lang="de-DE" dirty="0"/>
          </a:p>
        </p:txBody>
      </p:sp>
      <p:sp>
        <p:nvSpPr>
          <p:cNvPr id="24" name="Textfeld 23"/>
          <p:cNvSpPr txBox="1"/>
          <p:nvPr/>
        </p:nvSpPr>
        <p:spPr>
          <a:xfrm>
            <a:off x="5633368" y="2830565"/>
            <a:ext cx="3222101" cy="369332"/>
          </a:xfrm>
          <a:prstGeom prst="rect">
            <a:avLst/>
          </a:prstGeom>
          <a:solidFill>
            <a:schemeClr val="bg2"/>
          </a:solidFill>
          <a:ln>
            <a:solidFill>
              <a:schemeClr val="tx1"/>
            </a:solidFill>
          </a:ln>
        </p:spPr>
        <p:txBody>
          <a:bodyPr wrap="none" rtlCol="0">
            <a:spAutoFit/>
          </a:bodyPr>
          <a:lstStyle/>
          <a:p>
            <a:r>
              <a:rPr lang="de-DE" dirty="0" smtClean="0"/>
              <a:t>Lege die Kugel zurück in die Box.</a:t>
            </a:r>
            <a:endParaRPr lang="de-DE" dirty="0"/>
          </a:p>
        </p:txBody>
      </p:sp>
      <p:cxnSp>
        <p:nvCxnSpPr>
          <p:cNvPr id="26" name="Gerade Verbindung mit Pfeil 25"/>
          <p:cNvCxnSpPr/>
          <p:nvPr/>
        </p:nvCxnSpPr>
        <p:spPr>
          <a:xfrm flipV="1">
            <a:off x="1362507" y="1487449"/>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1362507" y="1998806"/>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a:stCxn id="6" idx="3"/>
          </p:cNvCxnSpPr>
          <p:nvPr/>
        </p:nvCxnSpPr>
        <p:spPr>
          <a:xfrm>
            <a:off x="2983072" y="1302782"/>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7" name="Grafik 36"/>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908214"/>
            <a:ext cx="685800" cy="627038"/>
          </a:xfrm>
          <a:prstGeom prst="rect">
            <a:avLst/>
          </a:prstGeom>
        </p:spPr>
      </p:pic>
      <p:sp>
        <p:nvSpPr>
          <p:cNvPr id="38" name="Textfeld 37"/>
          <p:cNvSpPr txBox="1"/>
          <p:nvPr/>
        </p:nvSpPr>
        <p:spPr>
          <a:xfrm>
            <a:off x="3428400" y="1519654"/>
            <a:ext cx="946413" cy="369332"/>
          </a:xfrm>
          <a:prstGeom prst="rect">
            <a:avLst/>
          </a:prstGeom>
          <a:noFill/>
        </p:spPr>
        <p:txBody>
          <a:bodyPr wrap="none" rtlCol="0">
            <a:spAutoFit/>
          </a:bodyPr>
          <a:lstStyle/>
          <a:p>
            <a:r>
              <a:rPr lang="de-DE" dirty="0" smtClean="0"/>
              <a:t>Würfel! </a:t>
            </a:r>
            <a:endParaRPr lang="de-DE" dirty="0"/>
          </a:p>
        </p:txBody>
      </p:sp>
      <p:cxnSp>
        <p:nvCxnSpPr>
          <p:cNvPr id="40" name="Gerade Verbindung mit Pfeil 39"/>
          <p:cNvCxnSpPr>
            <a:stCxn id="37" idx="3"/>
          </p:cNvCxnSpPr>
          <p:nvPr/>
        </p:nvCxnSpPr>
        <p:spPr>
          <a:xfrm flipV="1">
            <a:off x="4257075" y="908214"/>
            <a:ext cx="620358" cy="3135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stCxn id="37" idx="3"/>
            <a:endCxn id="11" idx="1"/>
          </p:cNvCxnSpPr>
          <p:nvPr/>
        </p:nvCxnSpPr>
        <p:spPr>
          <a:xfrm>
            <a:off x="4257075" y="1221733"/>
            <a:ext cx="620358" cy="361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3" name="Grafik 42"/>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2168875"/>
            <a:ext cx="685800" cy="627038"/>
          </a:xfrm>
          <a:prstGeom prst="rect">
            <a:avLst/>
          </a:prstGeom>
        </p:spPr>
      </p:pic>
      <p:sp>
        <p:nvSpPr>
          <p:cNvPr id="44" name="Textfeld 43"/>
          <p:cNvSpPr txBox="1"/>
          <p:nvPr/>
        </p:nvSpPr>
        <p:spPr>
          <a:xfrm>
            <a:off x="3428399" y="2790209"/>
            <a:ext cx="946413" cy="369332"/>
          </a:xfrm>
          <a:prstGeom prst="rect">
            <a:avLst/>
          </a:prstGeom>
          <a:noFill/>
        </p:spPr>
        <p:txBody>
          <a:bodyPr wrap="none" rtlCol="0">
            <a:spAutoFit/>
          </a:bodyPr>
          <a:lstStyle/>
          <a:p>
            <a:r>
              <a:rPr lang="de-DE" dirty="0" smtClean="0"/>
              <a:t>Würfel! </a:t>
            </a:r>
            <a:endParaRPr lang="de-DE" dirty="0"/>
          </a:p>
        </p:txBody>
      </p:sp>
      <p:cxnSp>
        <p:nvCxnSpPr>
          <p:cNvPr id="45" name="Gerade Verbindung mit Pfeil 44"/>
          <p:cNvCxnSpPr/>
          <p:nvPr/>
        </p:nvCxnSpPr>
        <p:spPr>
          <a:xfrm>
            <a:off x="2983072" y="2388395"/>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43" idx="3"/>
            <a:endCxn id="13" idx="1"/>
          </p:cNvCxnSpPr>
          <p:nvPr/>
        </p:nvCxnSpPr>
        <p:spPr>
          <a:xfrm flipV="1">
            <a:off x="4257075" y="2358272"/>
            <a:ext cx="620358" cy="1241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a:stCxn id="43" idx="3"/>
            <a:endCxn id="12" idx="1"/>
          </p:cNvCxnSpPr>
          <p:nvPr/>
        </p:nvCxnSpPr>
        <p:spPr>
          <a:xfrm>
            <a:off x="4257075" y="2482394"/>
            <a:ext cx="620358" cy="5270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stCxn id="13" idx="3"/>
            <a:endCxn id="22" idx="1"/>
          </p:cNvCxnSpPr>
          <p:nvPr/>
        </p:nvCxnSpPr>
        <p:spPr>
          <a:xfrm>
            <a:off x="5366669" y="2358272"/>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stCxn id="12" idx="3"/>
            <a:endCxn id="24" idx="1"/>
          </p:cNvCxnSpPr>
          <p:nvPr/>
        </p:nvCxnSpPr>
        <p:spPr>
          <a:xfrm>
            <a:off x="5366669" y="3009426"/>
            <a:ext cx="266699" cy="58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rade Verbindung mit Pfeil 54"/>
          <p:cNvCxnSpPr/>
          <p:nvPr/>
        </p:nvCxnSpPr>
        <p:spPr>
          <a:xfrm>
            <a:off x="5366669" y="920065"/>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p:nvPr/>
        </p:nvCxnSpPr>
        <p:spPr>
          <a:xfrm>
            <a:off x="5349365" y="1578351"/>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Gerader Verbinder 57"/>
          <p:cNvCxnSpPr/>
          <p:nvPr/>
        </p:nvCxnSpPr>
        <p:spPr>
          <a:xfrm flipV="1">
            <a:off x="1362507" y="1826062"/>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feld 93"/>
          <p:cNvSpPr txBox="1"/>
          <p:nvPr/>
        </p:nvSpPr>
        <p:spPr>
          <a:xfrm>
            <a:off x="1709069" y="4270667"/>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95" name="Textfeld 94"/>
          <p:cNvSpPr txBox="1"/>
          <p:nvPr/>
        </p:nvSpPr>
        <p:spPr>
          <a:xfrm>
            <a:off x="1646488" y="5344075"/>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96" name="Textfeld 95"/>
          <p:cNvSpPr txBox="1"/>
          <p:nvPr/>
        </p:nvSpPr>
        <p:spPr>
          <a:xfrm>
            <a:off x="4877433" y="3872760"/>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1-3</a:t>
            </a:r>
            <a:endParaRPr lang="de-DE" dirty="0"/>
          </a:p>
        </p:txBody>
      </p:sp>
      <p:sp>
        <p:nvSpPr>
          <p:cNvPr id="97" name="Textfeld 96"/>
          <p:cNvSpPr txBox="1"/>
          <p:nvPr/>
        </p:nvSpPr>
        <p:spPr>
          <a:xfrm>
            <a:off x="4877433" y="4551178"/>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4-6</a:t>
            </a:r>
            <a:endParaRPr lang="de-DE" dirty="0"/>
          </a:p>
        </p:txBody>
      </p:sp>
      <p:sp>
        <p:nvSpPr>
          <p:cNvPr id="98" name="Textfeld 97"/>
          <p:cNvSpPr txBox="1"/>
          <p:nvPr/>
        </p:nvSpPr>
        <p:spPr>
          <a:xfrm>
            <a:off x="4877433" y="5977311"/>
            <a:ext cx="489236" cy="369332"/>
          </a:xfrm>
          <a:prstGeom prst="rect">
            <a:avLst/>
          </a:prstGeom>
          <a:solidFill>
            <a:schemeClr val="bg2"/>
          </a:solidFill>
          <a:ln>
            <a:solidFill>
              <a:schemeClr val="tx1"/>
            </a:solidFill>
          </a:ln>
        </p:spPr>
        <p:txBody>
          <a:bodyPr wrap="none" rtlCol="0">
            <a:spAutoFit/>
          </a:bodyPr>
          <a:lstStyle/>
          <a:p>
            <a:r>
              <a:rPr lang="de-DE" dirty="0" smtClean="0"/>
              <a:t>4-6</a:t>
            </a:r>
            <a:endParaRPr lang="de-DE" dirty="0"/>
          </a:p>
        </p:txBody>
      </p:sp>
      <p:sp>
        <p:nvSpPr>
          <p:cNvPr id="99" name="Textfeld 98"/>
          <p:cNvSpPr txBox="1"/>
          <p:nvPr/>
        </p:nvSpPr>
        <p:spPr>
          <a:xfrm>
            <a:off x="4877433" y="5326157"/>
            <a:ext cx="489236" cy="369332"/>
          </a:xfrm>
          <a:prstGeom prst="rect">
            <a:avLst/>
          </a:prstGeom>
          <a:solidFill>
            <a:schemeClr val="bg2"/>
          </a:solidFill>
          <a:ln>
            <a:solidFill>
              <a:schemeClr val="tx1"/>
            </a:solidFill>
          </a:ln>
        </p:spPr>
        <p:txBody>
          <a:bodyPr wrap="none" rtlCol="0">
            <a:spAutoFit/>
          </a:bodyPr>
          <a:lstStyle/>
          <a:p>
            <a:r>
              <a:rPr lang="de-DE" dirty="0" smtClean="0"/>
              <a:t>1-3</a:t>
            </a:r>
            <a:endParaRPr lang="de-DE" dirty="0"/>
          </a:p>
        </p:txBody>
      </p:sp>
      <p:sp>
        <p:nvSpPr>
          <p:cNvPr id="100" name="Textfeld 99"/>
          <p:cNvSpPr txBox="1"/>
          <p:nvPr/>
        </p:nvSpPr>
        <p:spPr>
          <a:xfrm>
            <a:off x="5633368" y="3894040"/>
            <a:ext cx="3920207" cy="369332"/>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zurück in die Box.</a:t>
            </a:r>
            <a:endParaRPr lang="de-DE" dirty="0"/>
          </a:p>
        </p:txBody>
      </p:sp>
      <p:sp>
        <p:nvSpPr>
          <p:cNvPr id="101" name="Textfeld 100"/>
          <p:cNvSpPr txBox="1"/>
          <p:nvPr/>
        </p:nvSpPr>
        <p:spPr>
          <a:xfrm>
            <a:off x="5633369" y="4551178"/>
            <a:ext cx="2921890"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Lege die Kugel in den Vorrat.</a:t>
            </a:r>
            <a:endParaRPr lang="de-DE" dirty="0"/>
          </a:p>
        </p:txBody>
      </p:sp>
      <p:sp>
        <p:nvSpPr>
          <p:cNvPr id="102" name="Textfeld 101"/>
          <p:cNvSpPr txBox="1"/>
          <p:nvPr/>
        </p:nvSpPr>
        <p:spPr>
          <a:xfrm>
            <a:off x="5633368" y="5324435"/>
            <a:ext cx="3920207" cy="369332"/>
          </a:xfrm>
          <a:prstGeom prst="rect">
            <a:avLst/>
          </a:prstGeom>
          <a:solidFill>
            <a:schemeClr val="bg2"/>
          </a:solidFill>
          <a:ln>
            <a:solidFill>
              <a:schemeClr val="tx1"/>
            </a:solidFill>
          </a:ln>
        </p:spPr>
        <p:txBody>
          <a:bodyPr wrap="square" rtlCol="0">
            <a:spAutoFit/>
          </a:bodyPr>
          <a:lstStyle/>
          <a:p>
            <a:r>
              <a:rPr lang="de-DE" dirty="0" smtClean="0"/>
              <a:t>Lege die Kugel zurück in die Box.</a:t>
            </a:r>
            <a:endParaRPr lang="de-DE" dirty="0"/>
          </a:p>
        </p:txBody>
      </p:sp>
      <p:sp>
        <p:nvSpPr>
          <p:cNvPr id="103" name="Textfeld 102"/>
          <p:cNvSpPr txBox="1"/>
          <p:nvPr/>
        </p:nvSpPr>
        <p:spPr>
          <a:xfrm>
            <a:off x="5633368" y="5983116"/>
            <a:ext cx="2864951" cy="369332"/>
          </a:xfrm>
          <a:prstGeom prst="rect">
            <a:avLst/>
          </a:prstGeom>
          <a:solidFill>
            <a:schemeClr val="bg2"/>
          </a:solidFill>
          <a:ln>
            <a:solidFill>
              <a:schemeClr val="tx1"/>
            </a:solidFill>
          </a:ln>
        </p:spPr>
        <p:txBody>
          <a:bodyPr wrap="none" rtlCol="0">
            <a:spAutoFit/>
          </a:bodyPr>
          <a:lstStyle/>
          <a:p>
            <a:r>
              <a:rPr lang="de-DE" dirty="0" smtClean="0"/>
              <a:t>Lege die Kugel in den Vorrat.</a:t>
            </a:r>
            <a:endParaRPr lang="de-DE" dirty="0"/>
          </a:p>
        </p:txBody>
      </p:sp>
      <p:cxnSp>
        <p:nvCxnSpPr>
          <p:cNvPr id="104" name="Gerade Verbindung mit Pfeil 103"/>
          <p:cNvCxnSpPr/>
          <p:nvPr/>
        </p:nvCxnSpPr>
        <p:spPr>
          <a:xfrm flipV="1">
            <a:off x="1362507" y="4640000"/>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Gerade Verbindung mit Pfeil 104"/>
          <p:cNvCxnSpPr/>
          <p:nvPr/>
        </p:nvCxnSpPr>
        <p:spPr>
          <a:xfrm>
            <a:off x="1362507" y="5151357"/>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Gerade Verbindung mit Pfeil 105"/>
          <p:cNvCxnSpPr>
            <a:stCxn id="94" idx="3"/>
          </p:cNvCxnSpPr>
          <p:nvPr/>
        </p:nvCxnSpPr>
        <p:spPr>
          <a:xfrm>
            <a:off x="2983072" y="4455333"/>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07" name="Grafik 106"/>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4060765"/>
            <a:ext cx="685800" cy="627038"/>
          </a:xfrm>
          <a:prstGeom prst="rect">
            <a:avLst/>
          </a:prstGeom>
        </p:spPr>
      </p:pic>
      <p:sp>
        <p:nvSpPr>
          <p:cNvPr id="108" name="Textfeld 107"/>
          <p:cNvSpPr txBox="1"/>
          <p:nvPr/>
        </p:nvSpPr>
        <p:spPr>
          <a:xfrm>
            <a:off x="3405746" y="4672730"/>
            <a:ext cx="946413" cy="369332"/>
          </a:xfrm>
          <a:prstGeom prst="rect">
            <a:avLst/>
          </a:prstGeom>
          <a:noFill/>
        </p:spPr>
        <p:txBody>
          <a:bodyPr wrap="none" rtlCol="0">
            <a:spAutoFit/>
          </a:bodyPr>
          <a:lstStyle/>
          <a:p>
            <a:r>
              <a:rPr lang="de-DE" dirty="0" smtClean="0"/>
              <a:t>Würfel! </a:t>
            </a:r>
            <a:endParaRPr lang="de-DE" dirty="0"/>
          </a:p>
        </p:txBody>
      </p:sp>
      <p:cxnSp>
        <p:nvCxnSpPr>
          <p:cNvPr id="109" name="Gerade Verbindung mit Pfeil 108"/>
          <p:cNvCxnSpPr>
            <a:stCxn id="107" idx="3"/>
          </p:cNvCxnSpPr>
          <p:nvPr/>
        </p:nvCxnSpPr>
        <p:spPr>
          <a:xfrm flipV="1">
            <a:off x="4257075" y="4060765"/>
            <a:ext cx="620358" cy="3135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Gerade Verbindung mit Pfeil 109"/>
          <p:cNvCxnSpPr>
            <a:stCxn id="107" idx="3"/>
            <a:endCxn id="97" idx="1"/>
          </p:cNvCxnSpPr>
          <p:nvPr/>
        </p:nvCxnSpPr>
        <p:spPr>
          <a:xfrm>
            <a:off x="4257075" y="4374284"/>
            <a:ext cx="620358" cy="361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1" name="Grafik 110"/>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5321426"/>
            <a:ext cx="685800" cy="627038"/>
          </a:xfrm>
          <a:prstGeom prst="rect">
            <a:avLst/>
          </a:prstGeom>
        </p:spPr>
      </p:pic>
      <p:sp>
        <p:nvSpPr>
          <p:cNvPr id="112" name="Textfeld 111"/>
          <p:cNvSpPr txBox="1"/>
          <p:nvPr/>
        </p:nvSpPr>
        <p:spPr>
          <a:xfrm>
            <a:off x="3428399" y="5931900"/>
            <a:ext cx="946413" cy="369332"/>
          </a:xfrm>
          <a:prstGeom prst="rect">
            <a:avLst/>
          </a:prstGeom>
          <a:noFill/>
        </p:spPr>
        <p:txBody>
          <a:bodyPr wrap="none" rtlCol="0">
            <a:spAutoFit/>
          </a:bodyPr>
          <a:lstStyle/>
          <a:p>
            <a:r>
              <a:rPr lang="de-DE" dirty="0" smtClean="0"/>
              <a:t>Würfel! </a:t>
            </a:r>
            <a:endParaRPr lang="de-DE" dirty="0"/>
          </a:p>
        </p:txBody>
      </p:sp>
      <p:cxnSp>
        <p:nvCxnSpPr>
          <p:cNvPr id="113" name="Gerade Verbindung mit Pfeil 112"/>
          <p:cNvCxnSpPr/>
          <p:nvPr/>
        </p:nvCxnSpPr>
        <p:spPr>
          <a:xfrm>
            <a:off x="2983072" y="5540946"/>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Gerade Verbindung mit Pfeil 113"/>
          <p:cNvCxnSpPr>
            <a:stCxn id="111" idx="3"/>
            <a:endCxn id="99" idx="1"/>
          </p:cNvCxnSpPr>
          <p:nvPr/>
        </p:nvCxnSpPr>
        <p:spPr>
          <a:xfrm flipV="1">
            <a:off x="4257075" y="5510823"/>
            <a:ext cx="620358" cy="1241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Gerade Verbindung mit Pfeil 114"/>
          <p:cNvCxnSpPr>
            <a:stCxn id="111" idx="3"/>
            <a:endCxn id="98" idx="1"/>
          </p:cNvCxnSpPr>
          <p:nvPr/>
        </p:nvCxnSpPr>
        <p:spPr>
          <a:xfrm>
            <a:off x="4257075" y="5634945"/>
            <a:ext cx="620358" cy="5270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Gerade Verbindung mit Pfeil 115"/>
          <p:cNvCxnSpPr>
            <a:stCxn id="99" idx="3"/>
            <a:endCxn id="102" idx="1"/>
          </p:cNvCxnSpPr>
          <p:nvPr/>
        </p:nvCxnSpPr>
        <p:spPr>
          <a:xfrm flipV="1">
            <a:off x="5366669" y="5509101"/>
            <a:ext cx="266699" cy="17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Gerade Verbindung mit Pfeil 116"/>
          <p:cNvCxnSpPr>
            <a:stCxn id="98" idx="3"/>
            <a:endCxn id="103" idx="1"/>
          </p:cNvCxnSpPr>
          <p:nvPr/>
        </p:nvCxnSpPr>
        <p:spPr>
          <a:xfrm>
            <a:off x="5366669" y="6161977"/>
            <a:ext cx="266699" cy="58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Gerade Verbindung mit Pfeil 117"/>
          <p:cNvCxnSpPr/>
          <p:nvPr/>
        </p:nvCxnSpPr>
        <p:spPr>
          <a:xfrm>
            <a:off x="5366669" y="4072616"/>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Gerade Verbindung mit Pfeil 118"/>
          <p:cNvCxnSpPr/>
          <p:nvPr/>
        </p:nvCxnSpPr>
        <p:spPr>
          <a:xfrm>
            <a:off x="5349365" y="4730902"/>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Gerader Verbinder 119"/>
          <p:cNvCxnSpPr/>
          <p:nvPr/>
        </p:nvCxnSpPr>
        <p:spPr>
          <a:xfrm flipV="1">
            <a:off x="1362507" y="4978613"/>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extfeld 120"/>
          <p:cNvSpPr txBox="1"/>
          <p:nvPr/>
        </p:nvSpPr>
        <p:spPr>
          <a:xfrm>
            <a:off x="216090" y="4803472"/>
            <a:ext cx="1114857" cy="369332"/>
          </a:xfrm>
          <a:prstGeom prst="rect">
            <a:avLst/>
          </a:prstGeom>
          <a:solidFill>
            <a:srgbClr val="FFC000"/>
          </a:solidFill>
          <a:ln>
            <a:solidFill>
              <a:srgbClr val="C00000"/>
            </a:solidFill>
          </a:ln>
        </p:spPr>
        <p:txBody>
          <a:bodyPr wrap="none" rtlCol="0">
            <a:spAutoFit/>
          </a:bodyPr>
          <a:lstStyle/>
          <a:p>
            <a:r>
              <a:rPr lang="de-DE" dirty="0" err="1" smtClean="0"/>
              <a:t>Abbauzug</a:t>
            </a:r>
            <a:endParaRPr lang="de-DE" dirty="0"/>
          </a:p>
        </p:txBody>
      </p:sp>
    </p:spTree>
    <p:extLst>
      <p:ext uri="{BB962C8B-B14F-4D97-AF65-F5344CB8AC3E}">
        <p14:creationId xmlns:p14="http://schemas.microsoft.com/office/powerpoint/2010/main" val="2213944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19125" y="628650"/>
            <a:ext cx="2881173" cy="369332"/>
          </a:xfrm>
          <a:prstGeom prst="rect">
            <a:avLst/>
          </a:prstGeom>
          <a:noFill/>
        </p:spPr>
        <p:txBody>
          <a:bodyPr wrap="none" rtlCol="0">
            <a:spAutoFit/>
          </a:bodyPr>
          <a:lstStyle/>
          <a:p>
            <a:r>
              <a:rPr lang="de-DE" dirty="0" smtClean="0"/>
              <a:t>Gärtner </a:t>
            </a:r>
            <a:r>
              <a:rPr lang="de-DE" sz="1200" dirty="0" smtClean="0"/>
              <a:t>(Verantwortlich für die Kugeln)</a:t>
            </a:r>
            <a:endParaRPr lang="de-DE" sz="1200" dirty="0"/>
          </a:p>
        </p:txBody>
      </p:sp>
      <p:pic>
        <p:nvPicPr>
          <p:cNvPr id="3" name="Grafik 2" descr="Gärtner, Rasen, Kleingarten, Garten, Schrebergart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25" y="997982"/>
            <a:ext cx="1428750" cy="1545193"/>
          </a:xfrm>
          <a:prstGeom prst="rect">
            <a:avLst/>
          </a:prstGeom>
          <a:noFill/>
          <a:ln>
            <a:noFill/>
          </a:ln>
        </p:spPr>
      </p:pic>
      <p:sp>
        <p:nvSpPr>
          <p:cNvPr id="4" name="Abgerundete rechteckige Legende 3"/>
          <p:cNvSpPr/>
          <p:nvPr/>
        </p:nvSpPr>
        <p:spPr>
          <a:xfrm>
            <a:off x="1788795" y="1208167"/>
            <a:ext cx="4743450" cy="1047750"/>
          </a:xfrm>
          <a:prstGeom prst="wedgeRoundRectCallout">
            <a:avLst>
              <a:gd name="adj1" fmla="val -58077"/>
              <a:gd name="adj2" fmla="val -374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400" dirty="0">
                <a:effectLst/>
                <a:ea typeface="Calibri" panose="020F0502020204030204" pitchFamily="34" charset="0"/>
                <a:cs typeface="Times New Roman" panose="02020603050405020304" pitchFamily="18" charset="0"/>
              </a:rPr>
              <a:t> Ich bin für die Pflanzen verantwortlich. Das bedeutet, dass ich sowohl im Aufbau- als auch im </a:t>
            </a:r>
            <a:r>
              <a:rPr lang="de-DE" sz="1400" dirty="0" err="1">
                <a:effectLst/>
                <a:ea typeface="Calibri" panose="020F0502020204030204" pitchFamily="34" charset="0"/>
                <a:cs typeface="Times New Roman" panose="02020603050405020304" pitchFamily="18" charset="0"/>
              </a:rPr>
              <a:t>Abbauzug</a:t>
            </a:r>
            <a:r>
              <a:rPr lang="de-DE" sz="1400" dirty="0">
                <a:effectLst/>
                <a:ea typeface="Calibri" panose="020F0502020204030204" pitchFamily="34" charset="0"/>
                <a:cs typeface="Times New Roman" panose="02020603050405020304" pitchFamily="18" charset="0"/>
              </a:rPr>
              <a:t> Kugeln aus der Box ziehe und sie entsprechend der Anweisungen des Chefs in die Box lege. </a:t>
            </a:r>
          </a:p>
        </p:txBody>
      </p:sp>
      <p:sp>
        <p:nvSpPr>
          <p:cNvPr id="5" name="Textfeld 4"/>
          <p:cNvSpPr txBox="1"/>
          <p:nvPr/>
        </p:nvSpPr>
        <p:spPr>
          <a:xfrm>
            <a:off x="619125" y="3533775"/>
            <a:ext cx="3733394" cy="369332"/>
          </a:xfrm>
          <a:prstGeom prst="rect">
            <a:avLst/>
          </a:prstGeom>
          <a:noFill/>
        </p:spPr>
        <p:txBody>
          <a:bodyPr wrap="none" rtlCol="0">
            <a:spAutoFit/>
          </a:bodyPr>
          <a:lstStyle/>
          <a:p>
            <a:r>
              <a:rPr lang="de-DE" dirty="0" smtClean="0"/>
              <a:t>Forscher </a:t>
            </a:r>
            <a:r>
              <a:rPr lang="de-DE" sz="1200" dirty="0" smtClean="0"/>
              <a:t>(Verantwortlich für die Bestandsaufnahme)</a:t>
            </a:r>
            <a:endParaRPr lang="de-DE" sz="1200" dirty="0"/>
          </a:p>
        </p:txBody>
      </p:sp>
      <p:pic>
        <p:nvPicPr>
          <p:cNvPr id="6" name="Grafik 5" descr="Mikroskop, Forschung, Untersuchen, Forschen, Schul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125" y="4081463"/>
            <a:ext cx="1429200" cy="1544400"/>
          </a:xfrm>
          <a:prstGeom prst="rect">
            <a:avLst/>
          </a:prstGeom>
          <a:noFill/>
          <a:ln>
            <a:noFill/>
          </a:ln>
        </p:spPr>
      </p:pic>
      <p:sp>
        <p:nvSpPr>
          <p:cNvPr id="7" name="Abgerundete rechteckige Legende 6"/>
          <p:cNvSpPr/>
          <p:nvPr/>
        </p:nvSpPr>
        <p:spPr>
          <a:xfrm>
            <a:off x="1922145" y="4081463"/>
            <a:ext cx="4610100" cy="976312"/>
          </a:xfrm>
          <a:prstGeom prst="wedgeRoundRectCallout">
            <a:avLst>
              <a:gd name="adj1" fmla="val -60052"/>
              <a:gd name="adj2" fmla="val -51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400" dirty="0">
                <a:effectLst/>
                <a:ea typeface="Calibri" panose="020F0502020204030204" pitchFamily="34" charset="0"/>
                <a:cs typeface="Times New Roman" panose="02020603050405020304" pitchFamily="18" charset="0"/>
              </a:rPr>
              <a:t> Ich habe eine besonders wichtige Rolle! Ich behalte nämlich zu jeder Zeit den Überblick über den Pflanzenbestand und führe Protokoll. </a:t>
            </a:r>
            <a:r>
              <a:rPr lang="de-DE" sz="1400" dirty="0" smtClean="0">
                <a:effectLst/>
                <a:ea typeface="Calibri" panose="020F0502020204030204" pitchFamily="34" charset="0"/>
                <a:cs typeface="Times New Roman" panose="02020603050405020304" pitchFamily="18" charset="0"/>
              </a:rPr>
              <a:t>Dafür brauche ich die Tabelle!</a:t>
            </a:r>
            <a:endParaRPr lang="de-DE" sz="1400" dirty="0">
              <a:effectLst/>
              <a:ea typeface="Calibri" panose="020F0502020204030204" pitchFamily="34" charset="0"/>
              <a:cs typeface="Times New Roman" panose="02020603050405020304" pitchFamily="18" charset="0"/>
            </a:endParaRPr>
          </a:p>
        </p:txBody>
      </p:sp>
      <p:sp>
        <p:nvSpPr>
          <p:cNvPr id="8" name="Rechteck 7"/>
          <p:cNvSpPr/>
          <p:nvPr/>
        </p:nvSpPr>
        <p:spPr>
          <a:xfrm>
            <a:off x="447675" y="295275"/>
            <a:ext cx="7591425" cy="282892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47675" y="3371850"/>
            <a:ext cx="7591425" cy="282892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2840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Visitenkarte, Vorstellung, Kennenlern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25" y="997982"/>
            <a:ext cx="1350000" cy="1771200"/>
          </a:xfrm>
          <a:prstGeom prst="rect">
            <a:avLst/>
          </a:prstGeom>
          <a:noFill/>
          <a:ln>
            <a:noFill/>
          </a:ln>
        </p:spPr>
      </p:pic>
      <p:sp>
        <p:nvSpPr>
          <p:cNvPr id="3" name="Abgerundete rechteckige Legende 2"/>
          <p:cNvSpPr/>
          <p:nvPr/>
        </p:nvSpPr>
        <p:spPr>
          <a:xfrm>
            <a:off x="1969125" y="1009780"/>
            <a:ext cx="4088776" cy="799970"/>
          </a:xfrm>
          <a:prstGeom prst="wedgeRoundRectCallout">
            <a:avLst>
              <a:gd name="adj1" fmla="val -61344"/>
              <a:gd name="adj2" fmla="val 69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400" dirty="0" smtClean="0">
                <a:effectLst/>
                <a:ea typeface="Calibri" panose="020F0502020204030204" pitchFamily="34" charset="0"/>
                <a:cs typeface="Times New Roman" panose="02020603050405020304" pitchFamily="18" charset="0"/>
              </a:rPr>
              <a:t>Ich </a:t>
            </a:r>
            <a:r>
              <a:rPr lang="de-DE" sz="1400" dirty="0">
                <a:effectLst/>
                <a:ea typeface="Calibri" panose="020F0502020204030204" pitchFamily="34" charset="0"/>
                <a:cs typeface="Times New Roman" panose="02020603050405020304" pitchFamily="18" charset="0"/>
              </a:rPr>
              <a:t>bin dafür verantwortlich die Klimakarten vorzulesen und nach ihren Regeln </a:t>
            </a:r>
            <a:r>
              <a:rPr lang="de-DE" sz="1400" dirty="0" smtClean="0">
                <a:effectLst/>
                <a:ea typeface="Calibri" panose="020F0502020204030204" pitchFamily="34" charset="0"/>
                <a:cs typeface="Times New Roman" panose="02020603050405020304" pitchFamily="18" charset="0"/>
              </a:rPr>
              <a:t> </a:t>
            </a:r>
            <a:r>
              <a:rPr lang="de-DE" sz="1400" dirty="0">
                <a:effectLst/>
                <a:ea typeface="Calibri" panose="020F0502020204030204" pitchFamily="34" charset="0"/>
                <a:cs typeface="Times New Roman" panose="02020603050405020304" pitchFamily="18" charset="0"/>
              </a:rPr>
              <a:t>Anweisungen an den Gärtner zu geben. </a:t>
            </a:r>
            <a:r>
              <a:rPr lang="de-DE" sz="1400" dirty="0" smtClean="0">
                <a:effectLst/>
                <a:ea typeface="Calibri" panose="020F0502020204030204" pitchFamily="34" charset="0"/>
                <a:cs typeface="Times New Roman" panose="02020603050405020304" pitchFamily="18" charset="0"/>
              </a:rPr>
              <a:t>Das ist eine Klimakarte: </a:t>
            </a:r>
            <a:endParaRPr lang="de-DE" sz="1400" dirty="0">
              <a:effectLst/>
              <a:ea typeface="Calibri" panose="020F0502020204030204" pitchFamily="34" charset="0"/>
              <a:cs typeface="Times New Roman" panose="02020603050405020304" pitchFamily="18" charset="0"/>
            </a:endParaRPr>
          </a:p>
        </p:txBody>
      </p:sp>
      <p:pic>
        <p:nvPicPr>
          <p:cNvPr id="4" name="Grafik 3"/>
          <p:cNvPicPr/>
          <p:nvPr/>
        </p:nvPicPr>
        <p:blipFill rotWithShape="1">
          <a:blip r:embed="rId3" cstate="print">
            <a:extLst>
              <a:ext uri="{28A0092B-C50C-407E-A947-70E740481C1C}">
                <a14:useLocalDpi xmlns:a14="http://schemas.microsoft.com/office/drawing/2010/main" val="0"/>
              </a:ext>
            </a:extLst>
          </a:blip>
          <a:srcRect l="21495" t="15609" r="23446" b="14285"/>
          <a:stretch/>
        </p:blipFill>
        <p:spPr bwMode="auto">
          <a:xfrm>
            <a:off x="1546092" y="1888371"/>
            <a:ext cx="4664207" cy="3626604"/>
          </a:xfrm>
          <a:prstGeom prst="rect">
            <a:avLst/>
          </a:prstGeom>
          <a:ln>
            <a:noFill/>
          </a:ln>
          <a:extLst>
            <a:ext uri="{53640926-AAD7-44D8-BBD7-CCE9431645EC}">
              <a14:shadowObscured xmlns:a14="http://schemas.microsoft.com/office/drawing/2010/main"/>
            </a:ext>
          </a:extLst>
        </p:spPr>
      </p:pic>
      <p:sp>
        <p:nvSpPr>
          <p:cNvPr id="5" name="Textfeld 4"/>
          <p:cNvSpPr txBox="1"/>
          <p:nvPr/>
        </p:nvSpPr>
        <p:spPr>
          <a:xfrm>
            <a:off x="619125" y="628650"/>
            <a:ext cx="3151055" cy="369332"/>
          </a:xfrm>
          <a:prstGeom prst="rect">
            <a:avLst/>
          </a:prstGeom>
          <a:noFill/>
        </p:spPr>
        <p:txBody>
          <a:bodyPr wrap="none" rtlCol="0">
            <a:spAutoFit/>
          </a:bodyPr>
          <a:lstStyle/>
          <a:p>
            <a:r>
              <a:rPr lang="de-DE" dirty="0" smtClean="0"/>
              <a:t>Chef </a:t>
            </a:r>
            <a:r>
              <a:rPr lang="de-DE" sz="1200" dirty="0" smtClean="0"/>
              <a:t>(Verantwortlich für die Entscheidungen)</a:t>
            </a:r>
            <a:endParaRPr lang="de-DE" sz="1200" dirty="0"/>
          </a:p>
        </p:txBody>
      </p:sp>
      <p:sp>
        <p:nvSpPr>
          <p:cNvPr id="6" name="Abgerundete rechteckige Legende 5"/>
          <p:cNvSpPr/>
          <p:nvPr/>
        </p:nvSpPr>
        <p:spPr>
          <a:xfrm>
            <a:off x="1833807" y="5488821"/>
            <a:ext cx="4088776" cy="811768"/>
          </a:xfrm>
          <a:prstGeom prst="wedgeRoundRectCallout">
            <a:avLst>
              <a:gd name="adj1" fmla="val -44571"/>
              <a:gd name="adj2" fmla="val -751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200" dirty="0" smtClean="0">
                <a:ea typeface="Calibri" panose="020F0502020204030204" pitchFamily="34" charset="0"/>
                <a:cs typeface="Times New Roman" panose="02020603050405020304" pitchFamily="18" charset="0"/>
              </a:rPr>
              <a:t>Beispiel: Wir befinden uns in einem Aufbauzug. Der Gärtner zieht z.B. eine blaue Kugel. Der Chef würfelt. Wird eine 1, 2 oder 3 gewürfelt wird die Kugel mit einer weiten blauen Kugel aus dem Vorrat zurück in die Box gelegt. </a:t>
            </a:r>
            <a:endParaRPr lang="de-DE" sz="1200" dirty="0">
              <a:effectLst/>
              <a:ea typeface="Calibri" panose="020F0502020204030204" pitchFamily="34" charset="0"/>
              <a:cs typeface="Times New Roman" panose="02020603050405020304" pitchFamily="18" charset="0"/>
            </a:endParaRPr>
          </a:p>
        </p:txBody>
      </p:sp>
      <p:sp>
        <p:nvSpPr>
          <p:cNvPr id="7" name="Rechteck 6"/>
          <p:cNvSpPr/>
          <p:nvPr/>
        </p:nvSpPr>
        <p:spPr>
          <a:xfrm>
            <a:off x="514350" y="514350"/>
            <a:ext cx="6096000" cy="60864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6647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705100" y="819151"/>
            <a:ext cx="6562726" cy="5200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Abgerundetes Rechteck 2"/>
          <p:cNvSpPr/>
          <p:nvPr/>
        </p:nvSpPr>
        <p:spPr>
          <a:xfrm>
            <a:off x="2895601" y="1028700"/>
            <a:ext cx="6143624" cy="914400"/>
          </a:xfrm>
          <a:prstGeom prst="roundRect">
            <a:avLst>
              <a:gd name="adj" fmla="val 47917"/>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KLIMAKARTE 1</a:t>
            </a:r>
          </a:p>
          <a:p>
            <a:pPr algn="ctr"/>
            <a:r>
              <a:rPr lang="de-DE" sz="1400" dirty="0" smtClean="0"/>
              <a:t>Das Klima ändert sich nur sehr langsam. Die Bedingungen für die Pflanzen sind hauptsächlich wetterabhängig und für beide Arten gut. </a:t>
            </a:r>
            <a:endParaRPr lang="de-DE" sz="1400" dirty="0"/>
          </a:p>
        </p:txBody>
      </p:sp>
      <p:pic>
        <p:nvPicPr>
          <p:cNvPr id="2" name="Grafik 1"/>
          <p:cNvPicPr>
            <a:picLocks noChangeAspect="1"/>
          </p:cNvPicPr>
          <p:nvPr/>
        </p:nvPicPr>
        <p:blipFill rotWithShape="1">
          <a:blip r:embed="rId2"/>
          <a:srcRect l="1215" t="10972" r="18316" b="10000"/>
          <a:stretch/>
        </p:blipFill>
        <p:spPr>
          <a:xfrm>
            <a:off x="2880744" y="2086828"/>
            <a:ext cx="6173338" cy="3789245"/>
          </a:xfrm>
          <a:prstGeom prst="rect">
            <a:avLst/>
          </a:prstGeom>
        </p:spPr>
      </p:pic>
    </p:spTree>
    <p:extLst>
      <p:ext uri="{BB962C8B-B14F-4D97-AF65-F5344CB8AC3E}">
        <p14:creationId xmlns:p14="http://schemas.microsoft.com/office/powerpoint/2010/main" val="209568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118" y="1641396"/>
            <a:ext cx="1185389" cy="369332"/>
          </a:xfrm>
          <a:prstGeom prst="rect">
            <a:avLst/>
          </a:prstGeom>
          <a:solidFill>
            <a:srgbClr val="FFC000"/>
          </a:solidFill>
          <a:ln>
            <a:solidFill>
              <a:srgbClr val="C00000"/>
            </a:solidFill>
          </a:ln>
        </p:spPr>
        <p:txBody>
          <a:bodyPr wrap="none" rtlCol="0">
            <a:spAutoFit/>
          </a:bodyPr>
          <a:lstStyle/>
          <a:p>
            <a:r>
              <a:rPr lang="de-DE" dirty="0" smtClean="0"/>
              <a:t>Aufbauzug</a:t>
            </a:r>
            <a:endParaRPr lang="de-DE" dirty="0"/>
          </a:p>
        </p:txBody>
      </p:sp>
      <p:sp>
        <p:nvSpPr>
          <p:cNvPr id="3" name="Textfeld 2"/>
          <p:cNvSpPr txBox="1"/>
          <p:nvPr/>
        </p:nvSpPr>
        <p:spPr>
          <a:xfrm>
            <a:off x="1709069" y="1118116"/>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4" name="Textfeld 3"/>
          <p:cNvSpPr txBox="1"/>
          <p:nvPr/>
        </p:nvSpPr>
        <p:spPr>
          <a:xfrm>
            <a:off x="1646488" y="2191524"/>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7" name="Textfeld 6"/>
          <p:cNvSpPr txBox="1"/>
          <p:nvPr/>
        </p:nvSpPr>
        <p:spPr>
          <a:xfrm>
            <a:off x="4877433" y="2824760"/>
            <a:ext cx="489236" cy="369332"/>
          </a:xfrm>
          <a:prstGeom prst="rect">
            <a:avLst/>
          </a:prstGeom>
          <a:solidFill>
            <a:schemeClr val="bg2"/>
          </a:solidFill>
          <a:ln>
            <a:solidFill>
              <a:schemeClr val="tx1"/>
            </a:solidFill>
          </a:ln>
        </p:spPr>
        <p:txBody>
          <a:bodyPr wrap="none" rtlCol="0">
            <a:spAutoFit/>
          </a:bodyPr>
          <a:lstStyle/>
          <a:p>
            <a:r>
              <a:rPr lang="de-DE" dirty="0" smtClean="0"/>
              <a:t>1-4</a:t>
            </a:r>
            <a:endParaRPr lang="de-DE" dirty="0"/>
          </a:p>
        </p:txBody>
      </p:sp>
      <p:sp>
        <p:nvSpPr>
          <p:cNvPr id="8" name="Textfeld 7"/>
          <p:cNvSpPr txBox="1"/>
          <p:nvPr/>
        </p:nvSpPr>
        <p:spPr>
          <a:xfrm>
            <a:off x="4877433" y="2173606"/>
            <a:ext cx="489236" cy="369332"/>
          </a:xfrm>
          <a:prstGeom prst="rect">
            <a:avLst/>
          </a:prstGeom>
          <a:solidFill>
            <a:schemeClr val="bg2"/>
          </a:solidFill>
          <a:ln>
            <a:solidFill>
              <a:schemeClr val="tx1"/>
            </a:solidFill>
          </a:ln>
        </p:spPr>
        <p:txBody>
          <a:bodyPr wrap="none" rtlCol="0">
            <a:spAutoFit/>
          </a:bodyPr>
          <a:lstStyle/>
          <a:p>
            <a:r>
              <a:rPr lang="de-DE" dirty="0" smtClean="0"/>
              <a:t>5-6</a:t>
            </a:r>
            <a:endParaRPr lang="de-DE" dirty="0"/>
          </a:p>
        </p:txBody>
      </p:sp>
      <p:sp>
        <p:nvSpPr>
          <p:cNvPr id="9" name="Textfeld 8"/>
          <p:cNvSpPr txBox="1"/>
          <p:nvPr/>
        </p:nvSpPr>
        <p:spPr>
          <a:xfrm>
            <a:off x="3486150" y="979652"/>
            <a:ext cx="4352925" cy="646331"/>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mit einer weiteren blauen Kugel aus dem Vorrat zurück in die Box.</a:t>
            </a:r>
            <a:endParaRPr lang="de-DE" dirty="0"/>
          </a:p>
        </p:txBody>
      </p:sp>
      <p:sp>
        <p:nvSpPr>
          <p:cNvPr id="11" name="Textfeld 10"/>
          <p:cNvSpPr txBox="1"/>
          <p:nvPr/>
        </p:nvSpPr>
        <p:spPr>
          <a:xfrm>
            <a:off x="5633368" y="2038534"/>
            <a:ext cx="4310732" cy="646331"/>
          </a:xfrm>
          <a:prstGeom prst="rect">
            <a:avLst/>
          </a:prstGeom>
          <a:solidFill>
            <a:schemeClr val="bg2"/>
          </a:solidFill>
          <a:ln>
            <a:solidFill>
              <a:schemeClr val="tx1"/>
            </a:solidFill>
          </a:ln>
        </p:spPr>
        <p:txBody>
          <a:bodyPr wrap="square" rtlCol="0">
            <a:spAutoFit/>
          </a:bodyPr>
          <a:lstStyle/>
          <a:p>
            <a:r>
              <a:rPr lang="de-DE" dirty="0" smtClean="0"/>
              <a:t>Lege die Kugel mit einer weiteren grauen Kugel aus dem Vorrat zurück in die Box.</a:t>
            </a:r>
            <a:endParaRPr lang="de-DE" dirty="0"/>
          </a:p>
        </p:txBody>
      </p:sp>
      <p:sp>
        <p:nvSpPr>
          <p:cNvPr id="12" name="Textfeld 11"/>
          <p:cNvSpPr txBox="1"/>
          <p:nvPr/>
        </p:nvSpPr>
        <p:spPr>
          <a:xfrm>
            <a:off x="5633368" y="2830565"/>
            <a:ext cx="3222101" cy="369332"/>
          </a:xfrm>
          <a:prstGeom prst="rect">
            <a:avLst/>
          </a:prstGeom>
          <a:solidFill>
            <a:schemeClr val="bg2"/>
          </a:solidFill>
          <a:ln>
            <a:solidFill>
              <a:schemeClr val="tx1"/>
            </a:solidFill>
          </a:ln>
        </p:spPr>
        <p:txBody>
          <a:bodyPr wrap="none" rtlCol="0">
            <a:spAutoFit/>
          </a:bodyPr>
          <a:lstStyle/>
          <a:p>
            <a:r>
              <a:rPr lang="de-DE" dirty="0" smtClean="0"/>
              <a:t>Lege die Kugel zurück in die Box.</a:t>
            </a:r>
            <a:endParaRPr lang="de-DE" dirty="0"/>
          </a:p>
        </p:txBody>
      </p:sp>
      <p:cxnSp>
        <p:nvCxnSpPr>
          <p:cNvPr id="13" name="Gerade Verbindung mit Pfeil 12"/>
          <p:cNvCxnSpPr/>
          <p:nvPr/>
        </p:nvCxnSpPr>
        <p:spPr>
          <a:xfrm flipV="1">
            <a:off x="1362507" y="1487449"/>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1362507" y="1998806"/>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3" idx="3"/>
          </p:cNvCxnSpPr>
          <p:nvPr/>
        </p:nvCxnSpPr>
        <p:spPr>
          <a:xfrm>
            <a:off x="2983072" y="1302782"/>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 name="Grafik 19"/>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2168875"/>
            <a:ext cx="685800" cy="627038"/>
          </a:xfrm>
          <a:prstGeom prst="rect">
            <a:avLst/>
          </a:prstGeom>
        </p:spPr>
      </p:pic>
      <p:sp>
        <p:nvSpPr>
          <p:cNvPr id="21" name="Textfeld 20"/>
          <p:cNvSpPr txBox="1"/>
          <p:nvPr/>
        </p:nvSpPr>
        <p:spPr>
          <a:xfrm>
            <a:off x="3428399" y="2790209"/>
            <a:ext cx="946413" cy="369332"/>
          </a:xfrm>
          <a:prstGeom prst="rect">
            <a:avLst/>
          </a:prstGeom>
          <a:noFill/>
        </p:spPr>
        <p:txBody>
          <a:bodyPr wrap="none" rtlCol="0">
            <a:spAutoFit/>
          </a:bodyPr>
          <a:lstStyle/>
          <a:p>
            <a:r>
              <a:rPr lang="de-DE" dirty="0" smtClean="0"/>
              <a:t>Würfel! </a:t>
            </a:r>
            <a:endParaRPr lang="de-DE" dirty="0"/>
          </a:p>
        </p:txBody>
      </p:sp>
      <p:cxnSp>
        <p:nvCxnSpPr>
          <p:cNvPr id="22" name="Gerade Verbindung mit Pfeil 21"/>
          <p:cNvCxnSpPr/>
          <p:nvPr/>
        </p:nvCxnSpPr>
        <p:spPr>
          <a:xfrm>
            <a:off x="2983072" y="2388395"/>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20" idx="3"/>
            <a:endCxn id="8" idx="1"/>
          </p:cNvCxnSpPr>
          <p:nvPr/>
        </p:nvCxnSpPr>
        <p:spPr>
          <a:xfrm flipV="1">
            <a:off x="4257075" y="2358272"/>
            <a:ext cx="620358" cy="1241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a:stCxn id="20" idx="3"/>
            <a:endCxn id="7" idx="1"/>
          </p:cNvCxnSpPr>
          <p:nvPr/>
        </p:nvCxnSpPr>
        <p:spPr>
          <a:xfrm>
            <a:off x="4257075" y="2482394"/>
            <a:ext cx="620358" cy="5270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stCxn id="8" idx="3"/>
            <a:endCxn id="11" idx="1"/>
          </p:cNvCxnSpPr>
          <p:nvPr/>
        </p:nvCxnSpPr>
        <p:spPr>
          <a:xfrm>
            <a:off x="5366669" y="2358272"/>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a:stCxn id="7" idx="3"/>
            <a:endCxn id="12" idx="1"/>
          </p:cNvCxnSpPr>
          <p:nvPr/>
        </p:nvCxnSpPr>
        <p:spPr>
          <a:xfrm>
            <a:off x="5366669" y="3009426"/>
            <a:ext cx="266699" cy="58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flipV="1">
            <a:off x="1362507" y="1826062"/>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1709069" y="4270667"/>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31" name="Textfeld 30"/>
          <p:cNvSpPr txBox="1"/>
          <p:nvPr/>
        </p:nvSpPr>
        <p:spPr>
          <a:xfrm>
            <a:off x="1646488" y="5344075"/>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32" name="Textfeld 31"/>
          <p:cNvSpPr txBox="1"/>
          <p:nvPr/>
        </p:nvSpPr>
        <p:spPr>
          <a:xfrm>
            <a:off x="4877433" y="3872760"/>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1-5</a:t>
            </a:r>
            <a:endParaRPr lang="de-DE" dirty="0"/>
          </a:p>
        </p:txBody>
      </p:sp>
      <p:sp>
        <p:nvSpPr>
          <p:cNvPr id="33" name="Textfeld 32"/>
          <p:cNvSpPr txBox="1"/>
          <p:nvPr/>
        </p:nvSpPr>
        <p:spPr>
          <a:xfrm>
            <a:off x="4877433" y="4551178"/>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4-6</a:t>
            </a:r>
            <a:endParaRPr lang="de-DE" dirty="0"/>
          </a:p>
        </p:txBody>
      </p:sp>
      <p:sp>
        <p:nvSpPr>
          <p:cNvPr id="34" name="Textfeld 33"/>
          <p:cNvSpPr txBox="1"/>
          <p:nvPr/>
        </p:nvSpPr>
        <p:spPr>
          <a:xfrm>
            <a:off x="4877433" y="5977311"/>
            <a:ext cx="489236" cy="369332"/>
          </a:xfrm>
          <a:prstGeom prst="rect">
            <a:avLst/>
          </a:prstGeom>
          <a:solidFill>
            <a:schemeClr val="bg2"/>
          </a:solidFill>
          <a:ln>
            <a:solidFill>
              <a:schemeClr val="tx1"/>
            </a:solidFill>
          </a:ln>
        </p:spPr>
        <p:txBody>
          <a:bodyPr wrap="none" rtlCol="0">
            <a:spAutoFit/>
          </a:bodyPr>
          <a:lstStyle/>
          <a:p>
            <a:r>
              <a:rPr lang="de-DE" dirty="0" smtClean="0"/>
              <a:t>1-5</a:t>
            </a:r>
            <a:endParaRPr lang="de-DE" dirty="0"/>
          </a:p>
        </p:txBody>
      </p:sp>
      <p:sp>
        <p:nvSpPr>
          <p:cNvPr id="35" name="Textfeld 34"/>
          <p:cNvSpPr txBox="1"/>
          <p:nvPr/>
        </p:nvSpPr>
        <p:spPr>
          <a:xfrm>
            <a:off x="4877433" y="5326157"/>
            <a:ext cx="301686" cy="369332"/>
          </a:xfrm>
          <a:prstGeom prst="rect">
            <a:avLst/>
          </a:prstGeom>
          <a:solidFill>
            <a:schemeClr val="bg2"/>
          </a:solidFill>
          <a:ln>
            <a:solidFill>
              <a:schemeClr val="tx1"/>
            </a:solidFill>
          </a:ln>
        </p:spPr>
        <p:txBody>
          <a:bodyPr wrap="none" rtlCol="0">
            <a:spAutoFit/>
          </a:bodyPr>
          <a:lstStyle/>
          <a:p>
            <a:r>
              <a:rPr lang="de-DE" dirty="0" smtClean="0"/>
              <a:t>6</a:t>
            </a:r>
            <a:endParaRPr lang="de-DE" dirty="0"/>
          </a:p>
        </p:txBody>
      </p:sp>
      <p:sp>
        <p:nvSpPr>
          <p:cNvPr id="36" name="Textfeld 35"/>
          <p:cNvSpPr txBox="1"/>
          <p:nvPr/>
        </p:nvSpPr>
        <p:spPr>
          <a:xfrm>
            <a:off x="5633368" y="3884515"/>
            <a:ext cx="3920207" cy="369332"/>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zurück in die Box.</a:t>
            </a:r>
            <a:endParaRPr lang="de-DE" dirty="0"/>
          </a:p>
        </p:txBody>
      </p:sp>
      <p:sp>
        <p:nvSpPr>
          <p:cNvPr id="37" name="Textfeld 36"/>
          <p:cNvSpPr txBox="1"/>
          <p:nvPr/>
        </p:nvSpPr>
        <p:spPr>
          <a:xfrm>
            <a:off x="5633369" y="4551178"/>
            <a:ext cx="2921890"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Lege die Kugel in den Vorrat.</a:t>
            </a:r>
            <a:endParaRPr lang="de-DE" dirty="0"/>
          </a:p>
        </p:txBody>
      </p:sp>
      <p:sp>
        <p:nvSpPr>
          <p:cNvPr id="38" name="Textfeld 37"/>
          <p:cNvSpPr txBox="1"/>
          <p:nvPr/>
        </p:nvSpPr>
        <p:spPr>
          <a:xfrm>
            <a:off x="5633368" y="5324435"/>
            <a:ext cx="3920207" cy="369332"/>
          </a:xfrm>
          <a:prstGeom prst="rect">
            <a:avLst/>
          </a:prstGeom>
          <a:solidFill>
            <a:schemeClr val="bg2"/>
          </a:solidFill>
          <a:ln>
            <a:solidFill>
              <a:schemeClr val="tx1"/>
            </a:solidFill>
          </a:ln>
        </p:spPr>
        <p:txBody>
          <a:bodyPr wrap="square" rtlCol="0">
            <a:spAutoFit/>
          </a:bodyPr>
          <a:lstStyle/>
          <a:p>
            <a:r>
              <a:rPr lang="de-DE" dirty="0" smtClean="0"/>
              <a:t>Lege die Kugel zurück in die Box.</a:t>
            </a:r>
            <a:endParaRPr lang="de-DE" dirty="0"/>
          </a:p>
        </p:txBody>
      </p:sp>
      <p:sp>
        <p:nvSpPr>
          <p:cNvPr id="39" name="Textfeld 38"/>
          <p:cNvSpPr txBox="1"/>
          <p:nvPr/>
        </p:nvSpPr>
        <p:spPr>
          <a:xfrm>
            <a:off x="5633368" y="5983116"/>
            <a:ext cx="2864951" cy="369332"/>
          </a:xfrm>
          <a:prstGeom prst="rect">
            <a:avLst/>
          </a:prstGeom>
          <a:solidFill>
            <a:schemeClr val="bg2"/>
          </a:solidFill>
          <a:ln>
            <a:solidFill>
              <a:schemeClr val="tx1"/>
            </a:solidFill>
          </a:ln>
        </p:spPr>
        <p:txBody>
          <a:bodyPr wrap="none" rtlCol="0">
            <a:spAutoFit/>
          </a:bodyPr>
          <a:lstStyle/>
          <a:p>
            <a:r>
              <a:rPr lang="de-DE" dirty="0" smtClean="0"/>
              <a:t>Lege die Kugel in den Vorrat.</a:t>
            </a:r>
            <a:endParaRPr lang="de-DE" dirty="0"/>
          </a:p>
        </p:txBody>
      </p:sp>
      <p:cxnSp>
        <p:nvCxnSpPr>
          <p:cNvPr id="40" name="Gerade Verbindung mit Pfeil 39"/>
          <p:cNvCxnSpPr/>
          <p:nvPr/>
        </p:nvCxnSpPr>
        <p:spPr>
          <a:xfrm flipV="1">
            <a:off x="1362507" y="4640000"/>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p:cNvCxnSpPr/>
          <p:nvPr/>
        </p:nvCxnSpPr>
        <p:spPr>
          <a:xfrm>
            <a:off x="1362507" y="5151357"/>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stCxn id="30" idx="3"/>
          </p:cNvCxnSpPr>
          <p:nvPr/>
        </p:nvCxnSpPr>
        <p:spPr>
          <a:xfrm>
            <a:off x="2983072" y="4455333"/>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3" name="Grafik 42"/>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4060765"/>
            <a:ext cx="685800" cy="627038"/>
          </a:xfrm>
          <a:prstGeom prst="rect">
            <a:avLst/>
          </a:prstGeom>
        </p:spPr>
      </p:pic>
      <p:sp>
        <p:nvSpPr>
          <p:cNvPr id="44" name="Textfeld 43"/>
          <p:cNvSpPr txBox="1"/>
          <p:nvPr/>
        </p:nvSpPr>
        <p:spPr>
          <a:xfrm>
            <a:off x="3405746" y="4672730"/>
            <a:ext cx="946413" cy="369332"/>
          </a:xfrm>
          <a:prstGeom prst="rect">
            <a:avLst/>
          </a:prstGeom>
          <a:noFill/>
        </p:spPr>
        <p:txBody>
          <a:bodyPr wrap="none" rtlCol="0">
            <a:spAutoFit/>
          </a:bodyPr>
          <a:lstStyle/>
          <a:p>
            <a:r>
              <a:rPr lang="de-DE" dirty="0" smtClean="0"/>
              <a:t>Würfel! </a:t>
            </a:r>
            <a:endParaRPr lang="de-DE" dirty="0"/>
          </a:p>
        </p:txBody>
      </p:sp>
      <p:cxnSp>
        <p:nvCxnSpPr>
          <p:cNvPr id="45" name="Gerade Verbindung mit Pfeil 44"/>
          <p:cNvCxnSpPr>
            <a:stCxn id="43" idx="3"/>
          </p:cNvCxnSpPr>
          <p:nvPr/>
        </p:nvCxnSpPr>
        <p:spPr>
          <a:xfrm flipV="1">
            <a:off x="4257075" y="4060765"/>
            <a:ext cx="620358" cy="3135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43" idx="3"/>
            <a:endCxn id="33" idx="1"/>
          </p:cNvCxnSpPr>
          <p:nvPr/>
        </p:nvCxnSpPr>
        <p:spPr>
          <a:xfrm>
            <a:off x="4257075" y="4374284"/>
            <a:ext cx="620358" cy="361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7" name="Grafik 46"/>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5321426"/>
            <a:ext cx="685800" cy="627038"/>
          </a:xfrm>
          <a:prstGeom prst="rect">
            <a:avLst/>
          </a:prstGeom>
        </p:spPr>
      </p:pic>
      <p:sp>
        <p:nvSpPr>
          <p:cNvPr id="48" name="Textfeld 47"/>
          <p:cNvSpPr txBox="1"/>
          <p:nvPr/>
        </p:nvSpPr>
        <p:spPr>
          <a:xfrm>
            <a:off x="3428399" y="5931900"/>
            <a:ext cx="946413" cy="369332"/>
          </a:xfrm>
          <a:prstGeom prst="rect">
            <a:avLst/>
          </a:prstGeom>
          <a:noFill/>
        </p:spPr>
        <p:txBody>
          <a:bodyPr wrap="none" rtlCol="0">
            <a:spAutoFit/>
          </a:bodyPr>
          <a:lstStyle/>
          <a:p>
            <a:r>
              <a:rPr lang="de-DE" dirty="0" smtClean="0"/>
              <a:t>Würfel! </a:t>
            </a:r>
            <a:endParaRPr lang="de-DE" dirty="0"/>
          </a:p>
        </p:txBody>
      </p:sp>
      <p:cxnSp>
        <p:nvCxnSpPr>
          <p:cNvPr id="49" name="Gerade Verbindung mit Pfeil 48"/>
          <p:cNvCxnSpPr/>
          <p:nvPr/>
        </p:nvCxnSpPr>
        <p:spPr>
          <a:xfrm>
            <a:off x="2983072" y="5540946"/>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a:stCxn id="47" idx="3"/>
            <a:endCxn id="35" idx="1"/>
          </p:cNvCxnSpPr>
          <p:nvPr/>
        </p:nvCxnSpPr>
        <p:spPr>
          <a:xfrm flipV="1">
            <a:off x="4257075" y="5510823"/>
            <a:ext cx="620358" cy="1241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47" idx="3"/>
            <a:endCxn id="34" idx="1"/>
          </p:cNvCxnSpPr>
          <p:nvPr/>
        </p:nvCxnSpPr>
        <p:spPr>
          <a:xfrm>
            <a:off x="4257075" y="5634945"/>
            <a:ext cx="620358" cy="5270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stCxn id="35" idx="3"/>
            <a:endCxn id="38" idx="1"/>
          </p:cNvCxnSpPr>
          <p:nvPr/>
        </p:nvCxnSpPr>
        <p:spPr>
          <a:xfrm flipV="1">
            <a:off x="5179119" y="5509101"/>
            <a:ext cx="454249" cy="17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34" idx="3"/>
            <a:endCxn id="39" idx="1"/>
          </p:cNvCxnSpPr>
          <p:nvPr/>
        </p:nvCxnSpPr>
        <p:spPr>
          <a:xfrm>
            <a:off x="5366669" y="6161977"/>
            <a:ext cx="266699" cy="58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a:off x="5366669" y="4072616"/>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rade Verbindung mit Pfeil 54"/>
          <p:cNvCxnSpPr/>
          <p:nvPr/>
        </p:nvCxnSpPr>
        <p:spPr>
          <a:xfrm>
            <a:off x="5349365" y="4730902"/>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a:xfrm flipV="1">
            <a:off x="1362507" y="4978613"/>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216090" y="4803472"/>
            <a:ext cx="1114857" cy="369332"/>
          </a:xfrm>
          <a:prstGeom prst="rect">
            <a:avLst/>
          </a:prstGeom>
          <a:solidFill>
            <a:srgbClr val="FFC000"/>
          </a:solidFill>
          <a:ln>
            <a:solidFill>
              <a:srgbClr val="C00000"/>
            </a:solidFill>
          </a:ln>
        </p:spPr>
        <p:txBody>
          <a:bodyPr wrap="none" rtlCol="0">
            <a:spAutoFit/>
          </a:bodyPr>
          <a:lstStyle/>
          <a:p>
            <a:r>
              <a:rPr lang="de-DE" dirty="0" err="1" smtClean="0"/>
              <a:t>Abbauzug</a:t>
            </a:r>
            <a:endParaRPr lang="de-DE" dirty="0"/>
          </a:p>
        </p:txBody>
      </p:sp>
    </p:spTree>
    <p:extLst>
      <p:ext uri="{BB962C8B-B14F-4D97-AF65-F5344CB8AC3E}">
        <p14:creationId xmlns:p14="http://schemas.microsoft.com/office/powerpoint/2010/main" val="2380335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752975" y="647701"/>
            <a:ext cx="6562726" cy="5200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Abgerundetes Rechteck 2"/>
          <p:cNvSpPr/>
          <p:nvPr/>
        </p:nvSpPr>
        <p:spPr>
          <a:xfrm>
            <a:off x="4943476" y="857250"/>
            <a:ext cx="6143624" cy="914400"/>
          </a:xfrm>
          <a:prstGeom prst="roundRect">
            <a:avLst>
              <a:gd name="adj" fmla="val 47917"/>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KLIMAKARTE 2</a:t>
            </a:r>
          </a:p>
          <a:p>
            <a:pPr algn="ctr"/>
            <a:r>
              <a:rPr lang="de-DE" sz="1400" dirty="0"/>
              <a:t>Eine rasche Klimaänderung </a:t>
            </a:r>
            <a:r>
              <a:rPr lang="de-DE" sz="1400" dirty="0" smtClean="0"/>
              <a:t>führt vermehrt zu </a:t>
            </a:r>
            <a:r>
              <a:rPr lang="de-DE" sz="1400" dirty="0"/>
              <a:t>milderen Wintern</a:t>
            </a:r>
            <a:r>
              <a:rPr lang="de-DE" sz="1400" dirty="0" smtClean="0"/>
              <a:t>. </a:t>
            </a:r>
          </a:p>
        </p:txBody>
      </p:sp>
      <p:pic>
        <p:nvPicPr>
          <p:cNvPr id="6" name="Grafik 5"/>
          <p:cNvPicPr>
            <a:picLocks noChangeAspect="1"/>
          </p:cNvPicPr>
          <p:nvPr/>
        </p:nvPicPr>
        <p:blipFill rotWithShape="1">
          <a:blip r:embed="rId2"/>
          <a:srcRect l="1215" t="16667" r="17361" b="10694"/>
          <a:stretch/>
        </p:blipFill>
        <p:spPr>
          <a:xfrm>
            <a:off x="4825792" y="2021014"/>
            <a:ext cx="6417091" cy="3577973"/>
          </a:xfrm>
          <a:prstGeom prst="rect">
            <a:avLst/>
          </a:prstGeom>
        </p:spPr>
      </p:pic>
      <p:sp>
        <p:nvSpPr>
          <p:cNvPr id="7" name="Rechteck 6"/>
          <p:cNvSpPr/>
          <p:nvPr/>
        </p:nvSpPr>
        <p:spPr>
          <a:xfrm>
            <a:off x="717757" y="1898714"/>
            <a:ext cx="3692318" cy="1860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t>Verständnishilfe:</a:t>
            </a:r>
          </a:p>
          <a:p>
            <a:pPr algn="ctr"/>
            <a:endParaRPr lang="de-DE" sz="1200" dirty="0" smtClean="0"/>
          </a:p>
          <a:p>
            <a:pPr algn="ctr"/>
            <a:r>
              <a:rPr lang="de-DE" sz="1200" dirty="0" smtClean="0"/>
              <a:t>Die </a:t>
            </a:r>
            <a:r>
              <a:rPr lang="de-DE" sz="1200" dirty="0"/>
              <a:t>Stechpalme kann </a:t>
            </a:r>
            <a:r>
              <a:rPr lang="de-DE" sz="1200" dirty="0" smtClean="0"/>
              <a:t>sich aufgrund der für sie optimalen Bedingungen besonders </a:t>
            </a:r>
            <a:r>
              <a:rPr lang="de-DE" sz="1200" dirty="0"/>
              <a:t>gut vermehren. Die Vermehrungsrate der Fichte wird eingeschränkt. Das liegt zum einen daran, dass ihre Ansprüche schlechter erfüllt werden und zum anderen an erhöhter Konkurrenz. Dies führt vermehrt zum Absterben von Fichtenpflanzen. </a:t>
            </a:r>
          </a:p>
        </p:txBody>
      </p:sp>
    </p:spTree>
    <p:extLst>
      <p:ext uri="{BB962C8B-B14F-4D97-AF65-F5344CB8AC3E}">
        <p14:creationId xmlns:p14="http://schemas.microsoft.com/office/powerpoint/2010/main" val="586430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118" y="1641396"/>
            <a:ext cx="1185389" cy="369332"/>
          </a:xfrm>
          <a:prstGeom prst="rect">
            <a:avLst/>
          </a:prstGeom>
          <a:solidFill>
            <a:srgbClr val="FFC000"/>
          </a:solidFill>
          <a:ln>
            <a:solidFill>
              <a:srgbClr val="C00000"/>
            </a:solidFill>
          </a:ln>
        </p:spPr>
        <p:txBody>
          <a:bodyPr wrap="none" rtlCol="0">
            <a:spAutoFit/>
          </a:bodyPr>
          <a:lstStyle/>
          <a:p>
            <a:r>
              <a:rPr lang="de-DE" dirty="0" smtClean="0"/>
              <a:t>Aufbauzug</a:t>
            </a:r>
            <a:endParaRPr lang="de-DE" dirty="0"/>
          </a:p>
        </p:txBody>
      </p:sp>
      <p:sp>
        <p:nvSpPr>
          <p:cNvPr id="3" name="Textfeld 2"/>
          <p:cNvSpPr txBox="1"/>
          <p:nvPr/>
        </p:nvSpPr>
        <p:spPr>
          <a:xfrm>
            <a:off x="1709069" y="1118116"/>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4" name="Textfeld 3"/>
          <p:cNvSpPr txBox="1"/>
          <p:nvPr/>
        </p:nvSpPr>
        <p:spPr>
          <a:xfrm>
            <a:off x="1646488" y="2191524"/>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5" name="Textfeld 4"/>
          <p:cNvSpPr txBox="1"/>
          <p:nvPr/>
        </p:nvSpPr>
        <p:spPr>
          <a:xfrm>
            <a:off x="4877433" y="2824760"/>
            <a:ext cx="489236" cy="369332"/>
          </a:xfrm>
          <a:prstGeom prst="rect">
            <a:avLst/>
          </a:prstGeom>
          <a:solidFill>
            <a:schemeClr val="bg2"/>
          </a:solidFill>
          <a:ln>
            <a:solidFill>
              <a:schemeClr val="tx1"/>
            </a:solidFill>
          </a:ln>
        </p:spPr>
        <p:txBody>
          <a:bodyPr wrap="none" rtlCol="0">
            <a:spAutoFit/>
          </a:bodyPr>
          <a:lstStyle/>
          <a:p>
            <a:r>
              <a:rPr lang="de-DE" dirty="0" smtClean="0"/>
              <a:t>1-5</a:t>
            </a:r>
            <a:endParaRPr lang="de-DE" dirty="0"/>
          </a:p>
        </p:txBody>
      </p:sp>
      <p:sp>
        <p:nvSpPr>
          <p:cNvPr id="6" name="Textfeld 5"/>
          <p:cNvSpPr txBox="1"/>
          <p:nvPr/>
        </p:nvSpPr>
        <p:spPr>
          <a:xfrm>
            <a:off x="4877433" y="2173606"/>
            <a:ext cx="301686" cy="369332"/>
          </a:xfrm>
          <a:prstGeom prst="rect">
            <a:avLst/>
          </a:prstGeom>
          <a:solidFill>
            <a:schemeClr val="bg2"/>
          </a:solidFill>
          <a:ln>
            <a:solidFill>
              <a:schemeClr val="tx1"/>
            </a:solidFill>
          </a:ln>
        </p:spPr>
        <p:txBody>
          <a:bodyPr wrap="none" rtlCol="0">
            <a:spAutoFit/>
          </a:bodyPr>
          <a:lstStyle/>
          <a:p>
            <a:r>
              <a:rPr lang="de-DE" dirty="0"/>
              <a:t>6</a:t>
            </a:r>
          </a:p>
        </p:txBody>
      </p:sp>
      <p:sp>
        <p:nvSpPr>
          <p:cNvPr id="7" name="Textfeld 6"/>
          <p:cNvSpPr txBox="1"/>
          <p:nvPr/>
        </p:nvSpPr>
        <p:spPr>
          <a:xfrm>
            <a:off x="3486150" y="979652"/>
            <a:ext cx="4238625" cy="646331"/>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mit einer weiteren blauen Kugel aus dem Vorrat zurück in die Box.</a:t>
            </a:r>
            <a:endParaRPr lang="de-DE" dirty="0"/>
          </a:p>
        </p:txBody>
      </p:sp>
      <p:sp>
        <p:nvSpPr>
          <p:cNvPr id="8" name="Textfeld 7"/>
          <p:cNvSpPr txBox="1"/>
          <p:nvPr/>
        </p:nvSpPr>
        <p:spPr>
          <a:xfrm>
            <a:off x="5633368" y="2038534"/>
            <a:ext cx="4053557" cy="646331"/>
          </a:xfrm>
          <a:prstGeom prst="rect">
            <a:avLst/>
          </a:prstGeom>
          <a:solidFill>
            <a:schemeClr val="bg2"/>
          </a:solidFill>
          <a:ln>
            <a:solidFill>
              <a:schemeClr val="tx1"/>
            </a:solidFill>
          </a:ln>
        </p:spPr>
        <p:txBody>
          <a:bodyPr wrap="square" rtlCol="0">
            <a:spAutoFit/>
          </a:bodyPr>
          <a:lstStyle/>
          <a:p>
            <a:r>
              <a:rPr lang="de-DE" dirty="0" smtClean="0"/>
              <a:t>Lege die Kugel mit einer weiteren grauen Kugel aus dem Vorrat zurück in die Box.</a:t>
            </a:r>
            <a:endParaRPr lang="de-DE" dirty="0"/>
          </a:p>
        </p:txBody>
      </p:sp>
      <p:sp>
        <p:nvSpPr>
          <p:cNvPr id="9" name="Textfeld 8"/>
          <p:cNvSpPr txBox="1"/>
          <p:nvPr/>
        </p:nvSpPr>
        <p:spPr>
          <a:xfrm>
            <a:off x="5633368" y="2830565"/>
            <a:ext cx="3222101" cy="369332"/>
          </a:xfrm>
          <a:prstGeom prst="rect">
            <a:avLst/>
          </a:prstGeom>
          <a:solidFill>
            <a:schemeClr val="bg2"/>
          </a:solidFill>
          <a:ln>
            <a:solidFill>
              <a:schemeClr val="tx1"/>
            </a:solidFill>
          </a:ln>
        </p:spPr>
        <p:txBody>
          <a:bodyPr wrap="none" rtlCol="0">
            <a:spAutoFit/>
          </a:bodyPr>
          <a:lstStyle/>
          <a:p>
            <a:r>
              <a:rPr lang="de-DE" dirty="0" smtClean="0"/>
              <a:t>Lege die Kugel zurück in die Box.</a:t>
            </a:r>
            <a:endParaRPr lang="de-DE" dirty="0"/>
          </a:p>
        </p:txBody>
      </p:sp>
      <p:cxnSp>
        <p:nvCxnSpPr>
          <p:cNvPr id="10" name="Gerade Verbindung mit Pfeil 9"/>
          <p:cNvCxnSpPr/>
          <p:nvPr/>
        </p:nvCxnSpPr>
        <p:spPr>
          <a:xfrm flipV="1">
            <a:off x="1362507" y="1487449"/>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1362507" y="1998806"/>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 idx="3"/>
          </p:cNvCxnSpPr>
          <p:nvPr/>
        </p:nvCxnSpPr>
        <p:spPr>
          <a:xfrm>
            <a:off x="2983072" y="1302782"/>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3" name="Grafik 12"/>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2168875"/>
            <a:ext cx="685800" cy="627038"/>
          </a:xfrm>
          <a:prstGeom prst="rect">
            <a:avLst/>
          </a:prstGeom>
        </p:spPr>
      </p:pic>
      <p:sp>
        <p:nvSpPr>
          <p:cNvPr id="14" name="Textfeld 13"/>
          <p:cNvSpPr txBox="1"/>
          <p:nvPr/>
        </p:nvSpPr>
        <p:spPr>
          <a:xfrm>
            <a:off x="3428399" y="2790209"/>
            <a:ext cx="946413" cy="369332"/>
          </a:xfrm>
          <a:prstGeom prst="rect">
            <a:avLst/>
          </a:prstGeom>
          <a:noFill/>
        </p:spPr>
        <p:txBody>
          <a:bodyPr wrap="none" rtlCol="0">
            <a:spAutoFit/>
          </a:bodyPr>
          <a:lstStyle/>
          <a:p>
            <a:r>
              <a:rPr lang="de-DE" dirty="0" smtClean="0"/>
              <a:t>Würfel! </a:t>
            </a:r>
            <a:endParaRPr lang="de-DE" dirty="0"/>
          </a:p>
        </p:txBody>
      </p:sp>
      <p:cxnSp>
        <p:nvCxnSpPr>
          <p:cNvPr id="15" name="Gerade Verbindung mit Pfeil 14"/>
          <p:cNvCxnSpPr/>
          <p:nvPr/>
        </p:nvCxnSpPr>
        <p:spPr>
          <a:xfrm>
            <a:off x="2983072" y="2388395"/>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13" idx="3"/>
            <a:endCxn id="6" idx="1"/>
          </p:cNvCxnSpPr>
          <p:nvPr/>
        </p:nvCxnSpPr>
        <p:spPr>
          <a:xfrm flipV="1">
            <a:off x="4257075" y="2358272"/>
            <a:ext cx="620358" cy="1241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stCxn id="13" idx="3"/>
            <a:endCxn id="5" idx="1"/>
          </p:cNvCxnSpPr>
          <p:nvPr/>
        </p:nvCxnSpPr>
        <p:spPr>
          <a:xfrm>
            <a:off x="4257075" y="2482394"/>
            <a:ext cx="620358" cy="5270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stCxn id="6" idx="3"/>
            <a:endCxn id="8" idx="1"/>
          </p:cNvCxnSpPr>
          <p:nvPr/>
        </p:nvCxnSpPr>
        <p:spPr>
          <a:xfrm>
            <a:off x="5179119" y="2358272"/>
            <a:ext cx="45424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5" idx="3"/>
            <a:endCxn id="9" idx="1"/>
          </p:cNvCxnSpPr>
          <p:nvPr/>
        </p:nvCxnSpPr>
        <p:spPr>
          <a:xfrm>
            <a:off x="5366669" y="3009426"/>
            <a:ext cx="266699" cy="58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a:xfrm flipV="1">
            <a:off x="1362507" y="1826062"/>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1709069" y="4270667"/>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22" name="Textfeld 21"/>
          <p:cNvSpPr txBox="1"/>
          <p:nvPr/>
        </p:nvSpPr>
        <p:spPr>
          <a:xfrm>
            <a:off x="1646488" y="5344075"/>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23" name="Textfeld 22"/>
          <p:cNvSpPr txBox="1"/>
          <p:nvPr/>
        </p:nvSpPr>
        <p:spPr>
          <a:xfrm>
            <a:off x="4877433" y="3872760"/>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1-5</a:t>
            </a:r>
            <a:endParaRPr lang="de-DE" dirty="0"/>
          </a:p>
        </p:txBody>
      </p:sp>
      <p:sp>
        <p:nvSpPr>
          <p:cNvPr id="24" name="Textfeld 23"/>
          <p:cNvSpPr txBox="1"/>
          <p:nvPr/>
        </p:nvSpPr>
        <p:spPr>
          <a:xfrm>
            <a:off x="4877433" y="4551178"/>
            <a:ext cx="30168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6</a:t>
            </a:r>
            <a:endParaRPr lang="de-DE" dirty="0"/>
          </a:p>
        </p:txBody>
      </p:sp>
      <p:sp>
        <p:nvSpPr>
          <p:cNvPr id="27" name="Textfeld 26"/>
          <p:cNvSpPr txBox="1"/>
          <p:nvPr/>
        </p:nvSpPr>
        <p:spPr>
          <a:xfrm>
            <a:off x="5633368" y="3884515"/>
            <a:ext cx="3920207" cy="369332"/>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zurück in die Box.</a:t>
            </a:r>
            <a:endParaRPr lang="de-DE" dirty="0"/>
          </a:p>
        </p:txBody>
      </p:sp>
      <p:sp>
        <p:nvSpPr>
          <p:cNvPr id="28" name="Textfeld 27"/>
          <p:cNvSpPr txBox="1"/>
          <p:nvPr/>
        </p:nvSpPr>
        <p:spPr>
          <a:xfrm>
            <a:off x="5633369" y="4551178"/>
            <a:ext cx="2921890"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Lege die Kugel in den Vorrat.</a:t>
            </a:r>
            <a:endParaRPr lang="de-DE" dirty="0"/>
          </a:p>
        </p:txBody>
      </p:sp>
      <p:cxnSp>
        <p:nvCxnSpPr>
          <p:cNvPr id="31" name="Gerade Verbindung mit Pfeil 30"/>
          <p:cNvCxnSpPr/>
          <p:nvPr/>
        </p:nvCxnSpPr>
        <p:spPr>
          <a:xfrm flipV="1">
            <a:off x="1362507" y="4640000"/>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a:off x="1362507" y="5151357"/>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a:stCxn id="21" idx="3"/>
          </p:cNvCxnSpPr>
          <p:nvPr/>
        </p:nvCxnSpPr>
        <p:spPr>
          <a:xfrm>
            <a:off x="2983072" y="4455333"/>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4" name="Grafik 33"/>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4060765"/>
            <a:ext cx="685800" cy="627038"/>
          </a:xfrm>
          <a:prstGeom prst="rect">
            <a:avLst/>
          </a:prstGeom>
        </p:spPr>
      </p:pic>
      <p:sp>
        <p:nvSpPr>
          <p:cNvPr id="35" name="Textfeld 34"/>
          <p:cNvSpPr txBox="1"/>
          <p:nvPr/>
        </p:nvSpPr>
        <p:spPr>
          <a:xfrm>
            <a:off x="3405746" y="4672730"/>
            <a:ext cx="946413" cy="369332"/>
          </a:xfrm>
          <a:prstGeom prst="rect">
            <a:avLst/>
          </a:prstGeom>
          <a:noFill/>
        </p:spPr>
        <p:txBody>
          <a:bodyPr wrap="none" rtlCol="0">
            <a:spAutoFit/>
          </a:bodyPr>
          <a:lstStyle/>
          <a:p>
            <a:r>
              <a:rPr lang="de-DE" dirty="0" smtClean="0"/>
              <a:t>Würfel! </a:t>
            </a:r>
            <a:endParaRPr lang="de-DE" dirty="0"/>
          </a:p>
        </p:txBody>
      </p:sp>
      <p:cxnSp>
        <p:nvCxnSpPr>
          <p:cNvPr id="36" name="Gerade Verbindung mit Pfeil 35"/>
          <p:cNvCxnSpPr>
            <a:stCxn id="34" idx="3"/>
          </p:cNvCxnSpPr>
          <p:nvPr/>
        </p:nvCxnSpPr>
        <p:spPr>
          <a:xfrm flipV="1">
            <a:off x="4257075" y="4060765"/>
            <a:ext cx="620358" cy="3135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34" idx="3"/>
            <a:endCxn id="24" idx="1"/>
          </p:cNvCxnSpPr>
          <p:nvPr/>
        </p:nvCxnSpPr>
        <p:spPr>
          <a:xfrm>
            <a:off x="4257075" y="4374284"/>
            <a:ext cx="620358" cy="361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a:xfrm>
            <a:off x="2983072" y="5540946"/>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a:off x="5366669" y="4072616"/>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p:nvPr/>
        </p:nvCxnSpPr>
        <p:spPr>
          <a:xfrm>
            <a:off x="5349365" y="4730902"/>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a:xfrm flipV="1">
            <a:off x="1362507" y="4978613"/>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feld 47"/>
          <p:cNvSpPr txBox="1"/>
          <p:nvPr/>
        </p:nvSpPr>
        <p:spPr>
          <a:xfrm>
            <a:off x="216090" y="4803472"/>
            <a:ext cx="1114857" cy="369332"/>
          </a:xfrm>
          <a:prstGeom prst="rect">
            <a:avLst/>
          </a:prstGeom>
          <a:solidFill>
            <a:srgbClr val="FFC000"/>
          </a:solidFill>
          <a:ln>
            <a:solidFill>
              <a:srgbClr val="C00000"/>
            </a:solidFill>
          </a:ln>
        </p:spPr>
        <p:txBody>
          <a:bodyPr wrap="none" rtlCol="0">
            <a:spAutoFit/>
          </a:bodyPr>
          <a:lstStyle/>
          <a:p>
            <a:r>
              <a:rPr lang="de-DE" dirty="0" err="1" smtClean="0"/>
              <a:t>Abbauzug</a:t>
            </a:r>
            <a:endParaRPr lang="de-DE" dirty="0"/>
          </a:p>
        </p:txBody>
      </p:sp>
      <p:sp>
        <p:nvSpPr>
          <p:cNvPr id="41" name="Textfeld 40"/>
          <p:cNvSpPr txBox="1"/>
          <p:nvPr/>
        </p:nvSpPr>
        <p:spPr>
          <a:xfrm>
            <a:off x="4877433" y="5977311"/>
            <a:ext cx="489236" cy="369332"/>
          </a:xfrm>
          <a:prstGeom prst="rect">
            <a:avLst/>
          </a:prstGeom>
          <a:solidFill>
            <a:schemeClr val="bg2"/>
          </a:solidFill>
          <a:ln>
            <a:solidFill>
              <a:schemeClr val="tx1"/>
            </a:solidFill>
          </a:ln>
        </p:spPr>
        <p:txBody>
          <a:bodyPr wrap="none" rtlCol="0">
            <a:spAutoFit/>
          </a:bodyPr>
          <a:lstStyle/>
          <a:p>
            <a:r>
              <a:rPr lang="de-DE" dirty="0" smtClean="0"/>
              <a:t>1-5</a:t>
            </a:r>
            <a:endParaRPr lang="de-DE" dirty="0"/>
          </a:p>
        </p:txBody>
      </p:sp>
      <p:sp>
        <p:nvSpPr>
          <p:cNvPr id="42" name="Textfeld 41"/>
          <p:cNvSpPr txBox="1"/>
          <p:nvPr/>
        </p:nvSpPr>
        <p:spPr>
          <a:xfrm>
            <a:off x="4877433" y="5326157"/>
            <a:ext cx="301686" cy="369332"/>
          </a:xfrm>
          <a:prstGeom prst="rect">
            <a:avLst/>
          </a:prstGeom>
          <a:solidFill>
            <a:schemeClr val="bg2"/>
          </a:solidFill>
          <a:ln>
            <a:solidFill>
              <a:schemeClr val="tx1"/>
            </a:solidFill>
          </a:ln>
        </p:spPr>
        <p:txBody>
          <a:bodyPr wrap="none" rtlCol="0">
            <a:spAutoFit/>
          </a:bodyPr>
          <a:lstStyle/>
          <a:p>
            <a:r>
              <a:rPr lang="de-DE" dirty="0" smtClean="0"/>
              <a:t>6</a:t>
            </a:r>
            <a:endParaRPr lang="de-DE" dirty="0"/>
          </a:p>
        </p:txBody>
      </p:sp>
      <p:sp>
        <p:nvSpPr>
          <p:cNvPr id="43" name="Textfeld 42"/>
          <p:cNvSpPr txBox="1"/>
          <p:nvPr/>
        </p:nvSpPr>
        <p:spPr>
          <a:xfrm>
            <a:off x="5633368" y="5324435"/>
            <a:ext cx="3920207" cy="369332"/>
          </a:xfrm>
          <a:prstGeom prst="rect">
            <a:avLst/>
          </a:prstGeom>
          <a:solidFill>
            <a:schemeClr val="bg2"/>
          </a:solidFill>
          <a:ln>
            <a:solidFill>
              <a:schemeClr val="tx1"/>
            </a:solidFill>
          </a:ln>
        </p:spPr>
        <p:txBody>
          <a:bodyPr wrap="square" rtlCol="0">
            <a:spAutoFit/>
          </a:bodyPr>
          <a:lstStyle/>
          <a:p>
            <a:r>
              <a:rPr lang="de-DE" dirty="0" smtClean="0"/>
              <a:t>Lege die Kugel zurück in die Box.</a:t>
            </a:r>
            <a:endParaRPr lang="de-DE" dirty="0"/>
          </a:p>
        </p:txBody>
      </p:sp>
      <p:sp>
        <p:nvSpPr>
          <p:cNvPr id="44" name="Textfeld 43"/>
          <p:cNvSpPr txBox="1"/>
          <p:nvPr/>
        </p:nvSpPr>
        <p:spPr>
          <a:xfrm>
            <a:off x="5633368" y="5983116"/>
            <a:ext cx="2864951" cy="369332"/>
          </a:xfrm>
          <a:prstGeom prst="rect">
            <a:avLst/>
          </a:prstGeom>
          <a:solidFill>
            <a:schemeClr val="bg2"/>
          </a:solidFill>
          <a:ln>
            <a:solidFill>
              <a:schemeClr val="tx1"/>
            </a:solidFill>
          </a:ln>
        </p:spPr>
        <p:txBody>
          <a:bodyPr wrap="none" rtlCol="0">
            <a:spAutoFit/>
          </a:bodyPr>
          <a:lstStyle/>
          <a:p>
            <a:r>
              <a:rPr lang="de-DE" dirty="0" smtClean="0"/>
              <a:t>Lege die Kugel in den Vorrat.</a:t>
            </a:r>
            <a:endParaRPr lang="de-DE" dirty="0"/>
          </a:p>
        </p:txBody>
      </p:sp>
      <p:pic>
        <p:nvPicPr>
          <p:cNvPr id="49" name="Grafik 48"/>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5321426"/>
            <a:ext cx="685800" cy="627038"/>
          </a:xfrm>
          <a:prstGeom prst="rect">
            <a:avLst/>
          </a:prstGeom>
        </p:spPr>
      </p:pic>
      <p:sp>
        <p:nvSpPr>
          <p:cNvPr id="50" name="Textfeld 49"/>
          <p:cNvSpPr txBox="1"/>
          <p:nvPr/>
        </p:nvSpPr>
        <p:spPr>
          <a:xfrm>
            <a:off x="3428399" y="5931900"/>
            <a:ext cx="946413" cy="369332"/>
          </a:xfrm>
          <a:prstGeom prst="rect">
            <a:avLst/>
          </a:prstGeom>
          <a:noFill/>
        </p:spPr>
        <p:txBody>
          <a:bodyPr wrap="none" rtlCol="0">
            <a:spAutoFit/>
          </a:bodyPr>
          <a:lstStyle/>
          <a:p>
            <a:r>
              <a:rPr lang="de-DE" dirty="0" smtClean="0"/>
              <a:t>Würfel! </a:t>
            </a:r>
            <a:endParaRPr lang="de-DE" dirty="0"/>
          </a:p>
        </p:txBody>
      </p:sp>
      <p:cxnSp>
        <p:nvCxnSpPr>
          <p:cNvPr id="51" name="Gerade Verbindung mit Pfeil 50"/>
          <p:cNvCxnSpPr>
            <a:stCxn id="49" idx="3"/>
            <a:endCxn id="42" idx="1"/>
          </p:cNvCxnSpPr>
          <p:nvPr/>
        </p:nvCxnSpPr>
        <p:spPr>
          <a:xfrm flipV="1">
            <a:off x="4257075" y="5510823"/>
            <a:ext cx="620358" cy="1241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stCxn id="49" idx="3"/>
            <a:endCxn id="41" idx="1"/>
          </p:cNvCxnSpPr>
          <p:nvPr/>
        </p:nvCxnSpPr>
        <p:spPr>
          <a:xfrm>
            <a:off x="4257075" y="5634945"/>
            <a:ext cx="620358" cy="5270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42" idx="3"/>
            <a:endCxn id="43" idx="1"/>
          </p:cNvCxnSpPr>
          <p:nvPr/>
        </p:nvCxnSpPr>
        <p:spPr>
          <a:xfrm flipV="1">
            <a:off x="5179119" y="5509101"/>
            <a:ext cx="454249" cy="17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stCxn id="41" idx="3"/>
            <a:endCxn id="44" idx="1"/>
          </p:cNvCxnSpPr>
          <p:nvPr/>
        </p:nvCxnSpPr>
        <p:spPr>
          <a:xfrm>
            <a:off x="5366669" y="6161977"/>
            <a:ext cx="266699" cy="58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434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57775" y="361951"/>
            <a:ext cx="6562726" cy="5200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Abgerundetes Rechteck 2"/>
          <p:cNvSpPr/>
          <p:nvPr/>
        </p:nvSpPr>
        <p:spPr>
          <a:xfrm>
            <a:off x="5248276" y="571500"/>
            <a:ext cx="6143624" cy="914400"/>
          </a:xfrm>
          <a:prstGeom prst="roundRect">
            <a:avLst>
              <a:gd name="adj" fmla="val 47917"/>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KLIMAKARTE 3</a:t>
            </a:r>
          </a:p>
          <a:p>
            <a:pPr algn="ctr"/>
            <a:r>
              <a:rPr lang="de-DE" sz="1400" dirty="0"/>
              <a:t>Die Klimaerwärmung schreitet voran. Frosttage bleiben immer öfter aus</a:t>
            </a:r>
            <a:r>
              <a:rPr lang="de-DE" sz="1400" dirty="0" smtClean="0"/>
              <a:t>.</a:t>
            </a:r>
            <a:endParaRPr lang="de-DE" sz="1400" dirty="0"/>
          </a:p>
        </p:txBody>
      </p:sp>
      <p:sp>
        <p:nvSpPr>
          <p:cNvPr id="6" name="Rechteck 5"/>
          <p:cNvSpPr/>
          <p:nvPr/>
        </p:nvSpPr>
        <p:spPr>
          <a:xfrm>
            <a:off x="765382" y="1917764"/>
            <a:ext cx="3692318" cy="1860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t>Verständnishilfe:</a:t>
            </a:r>
          </a:p>
          <a:p>
            <a:pPr algn="ctr"/>
            <a:endParaRPr lang="de-DE" sz="1200" dirty="0" smtClean="0"/>
          </a:p>
          <a:p>
            <a:pPr algn="ctr"/>
            <a:r>
              <a:rPr lang="de-DE" sz="1200" dirty="0" smtClean="0"/>
              <a:t>Die </a:t>
            </a:r>
            <a:r>
              <a:rPr lang="de-DE" sz="1200" dirty="0"/>
              <a:t>Stechpalme kann </a:t>
            </a:r>
            <a:r>
              <a:rPr lang="de-DE" sz="1200" dirty="0" smtClean="0"/>
              <a:t>sich aufgrund der für sie optimalen Bedingungen weiterhin besonders </a:t>
            </a:r>
            <a:r>
              <a:rPr lang="de-DE" sz="1200" dirty="0"/>
              <a:t>gut vermehren</a:t>
            </a:r>
            <a:r>
              <a:rPr lang="de-DE" sz="1200" dirty="0" smtClean="0"/>
              <a:t>. Wegen weniger Frost sinkt die Absterberate der Stechpalmen im Winter. </a:t>
            </a:r>
            <a:r>
              <a:rPr lang="de-DE" sz="1200" dirty="0"/>
              <a:t>Die Vermehrungsrate der Fichte </a:t>
            </a:r>
            <a:r>
              <a:rPr lang="de-DE" sz="1200" dirty="0" smtClean="0"/>
              <a:t>wird weiter </a:t>
            </a:r>
            <a:r>
              <a:rPr lang="de-DE" sz="1200" dirty="0"/>
              <a:t>eingeschränkt. </a:t>
            </a:r>
            <a:r>
              <a:rPr lang="de-DE" sz="1200" dirty="0" smtClean="0"/>
              <a:t>Ihre </a:t>
            </a:r>
            <a:r>
              <a:rPr lang="de-DE" sz="1200" dirty="0"/>
              <a:t>Ansprüche </a:t>
            </a:r>
            <a:r>
              <a:rPr lang="de-DE" sz="1200" dirty="0" smtClean="0"/>
              <a:t>werden immer schlechter </a:t>
            </a:r>
            <a:r>
              <a:rPr lang="de-DE" sz="1200" dirty="0"/>
              <a:t>erfüllt </a:t>
            </a:r>
            <a:r>
              <a:rPr lang="de-DE" sz="1200" dirty="0" smtClean="0"/>
              <a:t>und die Konkurrenz nimmt weiter zu. </a:t>
            </a:r>
            <a:endParaRPr lang="de-DE" sz="1200" dirty="0"/>
          </a:p>
        </p:txBody>
      </p:sp>
      <p:pic>
        <p:nvPicPr>
          <p:cNvPr id="7" name="Grafik 6"/>
          <p:cNvPicPr>
            <a:picLocks noChangeAspect="1"/>
          </p:cNvPicPr>
          <p:nvPr/>
        </p:nvPicPr>
        <p:blipFill rotWithShape="1">
          <a:blip r:embed="rId2"/>
          <a:srcRect l="1476" t="17223" r="18056" b="10555"/>
          <a:stretch/>
        </p:blipFill>
        <p:spPr>
          <a:xfrm>
            <a:off x="5279046" y="1654111"/>
            <a:ext cx="6112854" cy="3429001"/>
          </a:xfrm>
          <a:prstGeom prst="rect">
            <a:avLst/>
          </a:prstGeom>
        </p:spPr>
      </p:pic>
    </p:spTree>
    <p:extLst>
      <p:ext uri="{BB962C8B-B14F-4D97-AF65-F5344CB8AC3E}">
        <p14:creationId xmlns:p14="http://schemas.microsoft.com/office/powerpoint/2010/main" val="1939238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118" y="1641396"/>
            <a:ext cx="1185389" cy="369332"/>
          </a:xfrm>
          <a:prstGeom prst="rect">
            <a:avLst/>
          </a:prstGeom>
          <a:solidFill>
            <a:srgbClr val="FFC000"/>
          </a:solidFill>
          <a:ln>
            <a:solidFill>
              <a:srgbClr val="C00000"/>
            </a:solidFill>
          </a:ln>
        </p:spPr>
        <p:txBody>
          <a:bodyPr wrap="none" rtlCol="0">
            <a:spAutoFit/>
          </a:bodyPr>
          <a:lstStyle/>
          <a:p>
            <a:r>
              <a:rPr lang="de-DE" dirty="0" smtClean="0"/>
              <a:t>Aufbauzug</a:t>
            </a:r>
            <a:endParaRPr lang="de-DE" dirty="0"/>
          </a:p>
        </p:txBody>
      </p:sp>
      <p:sp>
        <p:nvSpPr>
          <p:cNvPr id="3" name="Textfeld 2"/>
          <p:cNvSpPr txBox="1"/>
          <p:nvPr/>
        </p:nvSpPr>
        <p:spPr>
          <a:xfrm>
            <a:off x="1709069" y="1118116"/>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4" name="Textfeld 3"/>
          <p:cNvSpPr txBox="1"/>
          <p:nvPr/>
        </p:nvSpPr>
        <p:spPr>
          <a:xfrm>
            <a:off x="1646488" y="2191524"/>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7" name="Textfeld 6"/>
          <p:cNvSpPr txBox="1"/>
          <p:nvPr/>
        </p:nvSpPr>
        <p:spPr>
          <a:xfrm>
            <a:off x="3486150" y="979652"/>
            <a:ext cx="4200525" cy="646331"/>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mit einer weiteren blauen Kugel aus dem Vorrat zurück in die Box.</a:t>
            </a:r>
            <a:endParaRPr lang="de-DE" dirty="0"/>
          </a:p>
        </p:txBody>
      </p:sp>
      <p:sp>
        <p:nvSpPr>
          <p:cNvPr id="9" name="Textfeld 8"/>
          <p:cNvSpPr txBox="1"/>
          <p:nvPr/>
        </p:nvSpPr>
        <p:spPr>
          <a:xfrm>
            <a:off x="3511000" y="2191524"/>
            <a:ext cx="3222101" cy="369332"/>
          </a:xfrm>
          <a:prstGeom prst="rect">
            <a:avLst/>
          </a:prstGeom>
          <a:solidFill>
            <a:schemeClr val="bg2"/>
          </a:solidFill>
          <a:ln>
            <a:solidFill>
              <a:schemeClr val="tx1"/>
            </a:solidFill>
          </a:ln>
        </p:spPr>
        <p:txBody>
          <a:bodyPr wrap="none" rtlCol="0">
            <a:spAutoFit/>
          </a:bodyPr>
          <a:lstStyle/>
          <a:p>
            <a:r>
              <a:rPr lang="de-DE" dirty="0" smtClean="0"/>
              <a:t>Lege die Kugel zurück in die Box.</a:t>
            </a:r>
            <a:endParaRPr lang="de-DE" dirty="0"/>
          </a:p>
        </p:txBody>
      </p:sp>
      <p:cxnSp>
        <p:nvCxnSpPr>
          <p:cNvPr id="10" name="Gerade Verbindung mit Pfeil 9"/>
          <p:cNvCxnSpPr/>
          <p:nvPr/>
        </p:nvCxnSpPr>
        <p:spPr>
          <a:xfrm flipV="1">
            <a:off x="1362507" y="1487449"/>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1362507" y="1998806"/>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 idx="3"/>
          </p:cNvCxnSpPr>
          <p:nvPr/>
        </p:nvCxnSpPr>
        <p:spPr>
          <a:xfrm>
            <a:off x="2983072" y="1302782"/>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2983072" y="2388395"/>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a:xfrm flipV="1">
            <a:off x="1362507" y="1826062"/>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1709069" y="4270667"/>
            <a:ext cx="1274003"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a:t>b</a:t>
            </a:r>
            <a:r>
              <a:rPr lang="de-DE" dirty="0" smtClean="0"/>
              <a:t>laue Kugel</a:t>
            </a:r>
            <a:endParaRPr lang="de-DE" dirty="0"/>
          </a:p>
        </p:txBody>
      </p:sp>
      <p:sp>
        <p:nvSpPr>
          <p:cNvPr id="22" name="Textfeld 21"/>
          <p:cNvSpPr txBox="1"/>
          <p:nvPr/>
        </p:nvSpPr>
        <p:spPr>
          <a:xfrm>
            <a:off x="1646488" y="5344075"/>
            <a:ext cx="1336584" cy="369332"/>
          </a:xfrm>
          <a:prstGeom prst="rect">
            <a:avLst/>
          </a:prstGeom>
          <a:solidFill>
            <a:schemeClr val="bg2"/>
          </a:solidFill>
          <a:ln>
            <a:solidFill>
              <a:schemeClr val="tx1"/>
            </a:solidFill>
          </a:ln>
        </p:spPr>
        <p:txBody>
          <a:bodyPr wrap="none" rtlCol="0">
            <a:spAutoFit/>
          </a:bodyPr>
          <a:lstStyle/>
          <a:p>
            <a:r>
              <a:rPr lang="de-DE" dirty="0"/>
              <a:t>g</a:t>
            </a:r>
            <a:r>
              <a:rPr lang="de-DE" dirty="0" smtClean="0"/>
              <a:t>raue Kugel </a:t>
            </a:r>
            <a:endParaRPr lang="de-DE" dirty="0"/>
          </a:p>
        </p:txBody>
      </p:sp>
      <p:sp>
        <p:nvSpPr>
          <p:cNvPr id="23" name="Textfeld 22"/>
          <p:cNvSpPr txBox="1"/>
          <p:nvPr/>
        </p:nvSpPr>
        <p:spPr>
          <a:xfrm>
            <a:off x="4877433" y="3872760"/>
            <a:ext cx="489236"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1-5</a:t>
            </a:r>
            <a:endParaRPr lang="de-DE" dirty="0"/>
          </a:p>
        </p:txBody>
      </p:sp>
      <p:sp>
        <p:nvSpPr>
          <p:cNvPr id="24" name="Textfeld 23"/>
          <p:cNvSpPr txBox="1"/>
          <p:nvPr/>
        </p:nvSpPr>
        <p:spPr>
          <a:xfrm>
            <a:off x="4845278" y="4551178"/>
            <a:ext cx="486782" cy="369332"/>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6</a:t>
            </a:r>
            <a:endParaRPr lang="de-DE" dirty="0"/>
          </a:p>
        </p:txBody>
      </p:sp>
      <p:sp>
        <p:nvSpPr>
          <p:cNvPr id="25" name="Textfeld 24"/>
          <p:cNvSpPr txBox="1"/>
          <p:nvPr/>
        </p:nvSpPr>
        <p:spPr>
          <a:xfrm>
            <a:off x="5633369" y="4551178"/>
            <a:ext cx="2921890" cy="369332"/>
          </a:xfrm>
          <a:prstGeom prst="rect">
            <a:avLst/>
          </a:prstGeom>
          <a:solidFill>
            <a:schemeClr val="accent1">
              <a:lumMod val="20000"/>
              <a:lumOff val="80000"/>
            </a:schemeClr>
          </a:solidFill>
          <a:ln>
            <a:solidFill>
              <a:srgbClr val="0070C0"/>
            </a:solidFill>
          </a:ln>
        </p:spPr>
        <p:txBody>
          <a:bodyPr wrap="none" rtlCol="0">
            <a:spAutoFit/>
          </a:bodyPr>
          <a:lstStyle/>
          <a:p>
            <a:r>
              <a:rPr lang="de-DE" dirty="0" smtClean="0"/>
              <a:t>Lege die Kugel in den Vorrat.</a:t>
            </a:r>
            <a:endParaRPr lang="de-DE" dirty="0"/>
          </a:p>
        </p:txBody>
      </p:sp>
      <p:sp>
        <p:nvSpPr>
          <p:cNvPr id="26" name="Textfeld 25"/>
          <p:cNvSpPr txBox="1"/>
          <p:nvPr/>
        </p:nvSpPr>
        <p:spPr>
          <a:xfrm>
            <a:off x="3486150" y="5353218"/>
            <a:ext cx="2864951" cy="369332"/>
          </a:xfrm>
          <a:prstGeom prst="rect">
            <a:avLst/>
          </a:prstGeom>
          <a:solidFill>
            <a:schemeClr val="bg2"/>
          </a:solidFill>
          <a:ln>
            <a:solidFill>
              <a:schemeClr val="tx1"/>
            </a:solidFill>
          </a:ln>
        </p:spPr>
        <p:txBody>
          <a:bodyPr wrap="none" rtlCol="0">
            <a:spAutoFit/>
          </a:bodyPr>
          <a:lstStyle/>
          <a:p>
            <a:r>
              <a:rPr lang="de-DE" dirty="0" smtClean="0"/>
              <a:t>Lege die Kugel in den Vorrat.</a:t>
            </a:r>
            <a:endParaRPr lang="de-DE" dirty="0"/>
          </a:p>
        </p:txBody>
      </p:sp>
      <p:cxnSp>
        <p:nvCxnSpPr>
          <p:cNvPr id="27" name="Gerade Verbindung mit Pfeil 26"/>
          <p:cNvCxnSpPr/>
          <p:nvPr/>
        </p:nvCxnSpPr>
        <p:spPr>
          <a:xfrm flipV="1">
            <a:off x="1362507" y="4640000"/>
            <a:ext cx="346562" cy="153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1362507" y="5151357"/>
            <a:ext cx="310178" cy="2085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a:stCxn id="21" idx="3"/>
          </p:cNvCxnSpPr>
          <p:nvPr/>
        </p:nvCxnSpPr>
        <p:spPr>
          <a:xfrm>
            <a:off x="2983072" y="4455333"/>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0" name="Grafik 29"/>
          <p:cNvPicPr>
            <a:picLocks noChangeAspect="1"/>
          </p:cNvPicPr>
          <p:nvPr/>
        </p:nvPicPr>
        <p:blipFill rotWithShape="1">
          <a:blip r:embed="rId2" cstate="print">
            <a:extLst>
              <a:ext uri="{28A0092B-C50C-407E-A947-70E740481C1C}">
                <a14:useLocalDpi xmlns:a14="http://schemas.microsoft.com/office/drawing/2010/main" val="0"/>
              </a:ext>
            </a:extLst>
          </a:blip>
          <a:srcRect r="51979" b="29633"/>
          <a:stretch/>
        </p:blipFill>
        <p:spPr>
          <a:xfrm>
            <a:off x="3571275" y="4060765"/>
            <a:ext cx="685800" cy="627038"/>
          </a:xfrm>
          <a:prstGeom prst="rect">
            <a:avLst/>
          </a:prstGeom>
        </p:spPr>
      </p:pic>
      <p:sp>
        <p:nvSpPr>
          <p:cNvPr id="31" name="Textfeld 30"/>
          <p:cNvSpPr txBox="1"/>
          <p:nvPr/>
        </p:nvSpPr>
        <p:spPr>
          <a:xfrm>
            <a:off x="3405746" y="4672730"/>
            <a:ext cx="946413" cy="369332"/>
          </a:xfrm>
          <a:prstGeom prst="rect">
            <a:avLst/>
          </a:prstGeom>
          <a:noFill/>
        </p:spPr>
        <p:txBody>
          <a:bodyPr wrap="none" rtlCol="0">
            <a:spAutoFit/>
          </a:bodyPr>
          <a:lstStyle/>
          <a:p>
            <a:r>
              <a:rPr lang="de-DE" dirty="0" smtClean="0"/>
              <a:t>Würfel! </a:t>
            </a:r>
            <a:endParaRPr lang="de-DE" dirty="0"/>
          </a:p>
        </p:txBody>
      </p:sp>
      <p:cxnSp>
        <p:nvCxnSpPr>
          <p:cNvPr id="32" name="Gerade Verbindung mit Pfeil 31"/>
          <p:cNvCxnSpPr>
            <a:stCxn id="30" idx="3"/>
          </p:cNvCxnSpPr>
          <p:nvPr/>
        </p:nvCxnSpPr>
        <p:spPr>
          <a:xfrm flipV="1">
            <a:off x="4257075" y="4060765"/>
            <a:ext cx="620358" cy="3135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a:stCxn id="30" idx="3"/>
            <a:endCxn id="24" idx="1"/>
          </p:cNvCxnSpPr>
          <p:nvPr/>
        </p:nvCxnSpPr>
        <p:spPr>
          <a:xfrm>
            <a:off x="4257075" y="4374284"/>
            <a:ext cx="588203" cy="361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p:nvPr/>
        </p:nvCxnSpPr>
        <p:spPr>
          <a:xfrm>
            <a:off x="2983072" y="5540946"/>
            <a:ext cx="50307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5366669" y="4072616"/>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p:nvPr/>
        </p:nvCxnSpPr>
        <p:spPr>
          <a:xfrm>
            <a:off x="5349365" y="4730902"/>
            <a:ext cx="266699" cy="342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a:xfrm flipV="1">
            <a:off x="1362507" y="4978613"/>
            <a:ext cx="8581593" cy="19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6090" y="4803472"/>
            <a:ext cx="1114857" cy="369332"/>
          </a:xfrm>
          <a:prstGeom prst="rect">
            <a:avLst/>
          </a:prstGeom>
          <a:solidFill>
            <a:srgbClr val="FFC000"/>
          </a:solidFill>
          <a:ln>
            <a:solidFill>
              <a:srgbClr val="C00000"/>
            </a:solidFill>
          </a:ln>
        </p:spPr>
        <p:txBody>
          <a:bodyPr wrap="none" rtlCol="0">
            <a:spAutoFit/>
          </a:bodyPr>
          <a:lstStyle/>
          <a:p>
            <a:r>
              <a:rPr lang="de-DE" dirty="0" err="1" smtClean="0"/>
              <a:t>Abbauzug</a:t>
            </a:r>
            <a:endParaRPr lang="de-DE" dirty="0"/>
          </a:p>
        </p:txBody>
      </p:sp>
      <p:sp>
        <p:nvSpPr>
          <p:cNvPr id="39" name="Textfeld 38"/>
          <p:cNvSpPr txBox="1"/>
          <p:nvPr/>
        </p:nvSpPr>
        <p:spPr>
          <a:xfrm>
            <a:off x="5633368" y="3884515"/>
            <a:ext cx="3920207" cy="369332"/>
          </a:xfrm>
          <a:prstGeom prst="rect">
            <a:avLst/>
          </a:prstGeom>
          <a:solidFill>
            <a:schemeClr val="accent1">
              <a:lumMod val="20000"/>
              <a:lumOff val="80000"/>
            </a:schemeClr>
          </a:solidFill>
          <a:ln>
            <a:solidFill>
              <a:srgbClr val="0070C0"/>
            </a:solidFill>
          </a:ln>
        </p:spPr>
        <p:txBody>
          <a:bodyPr wrap="square" rtlCol="0">
            <a:spAutoFit/>
          </a:bodyPr>
          <a:lstStyle/>
          <a:p>
            <a:r>
              <a:rPr lang="de-DE" dirty="0" smtClean="0"/>
              <a:t>Lege die Kugel zurück in die Box.</a:t>
            </a:r>
            <a:endParaRPr lang="de-DE" dirty="0"/>
          </a:p>
        </p:txBody>
      </p:sp>
    </p:spTree>
    <p:extLst>
      <p:ext uri="{BB962C8B-B14F-4D97-AF65-F5344CB8AC3E}">
        <p14:creationId xmlns:p14="http://schemas.microsoft.com/office/powerpoint/2010/main" val="110468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200650" y="742951"/>
            <a:ext cx="6562726" cy="5200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Abgerundetes Rechteck 2"/>
          <p:cNvSpPr/>
          <p:nvPr/>
        </p:nvSpPr>
        <p:spPr>
          <a:xfrm>
            <a:off x="5391151" y="952500"/>
            <a:ext cx="6143624" cy="914400"/>
          </a:xfrm>
          <a:prstGeom prst="roundRect">
            <a:avLst>
              <a:gd name="adj" fmla="val 47917"/>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KLIMAKARTE 4</a:t>
            </a:r>
          </a:p>
          <a:p>
            <a:pPr algn="ctr"/>
            <a:r>
              <a:rPr lang="de-DE" sz="1400" dirty="0"/>
              <a:t>Die Klimaerwärmung spitzt sich zu. Warme Winter, kaum </a:t>
            </a:r>
            <a:r>
              <a:rPr lang="de-DE" sz="1400" dirty="0" smtClean="0"/>
              <a:t>Frosttage, veränderte Niederschlagsbedingungen und erhöhte Durchschnittstemperaturen </a:t>
            </a:r>
            <a:r>
              <a:rPr lang="de-DE" sz="1400" dirty="0"/>
              <a:t>sind die Folge</a:t>
            </a:r>
            <a:r>
              <a:rPr lang="de-DE" sz="1400" dirty="0" smtClean="0"/>
              <a:t>.</a:t>
            </a:r>
            <a:endParaRPr lang="de-DE" sz="1400" dirty="0"/>
          </a:p>
        </p:txBody>
      </p:sp>
      <p:pic>
        <p:nvPicPr>
          <p:cNvPr id="6" name="Grafik 5"/>
          <p:cNvPicPr>
            <a:picLocks noChangeAspect="1"/>
          </p:cNvPicPr>
          <p:nvPr/>
        </p:nvPicPr>
        <p:blipFill rotWithShape="1">
          <a:blip r:embed="rId2"/>
          <a:srcRect l="1043" t="16806" r="17795" b="18334"/>
          <a:stretch/>
        </p:blipFill>
        <p:spPr>
          <a:xfrm>
            <a:off x="5269975" y="2076449"/>
            <a:ext cx="6426726" cy="3209926"/>
          </a:xfrm>
          <a:prstGeom prst="rect">
            <a:avLst/>
          </a:prstGeom>
        </p:spPr>
      </p:pic>
      <p:sp>
        <p:nvSpPr>
          <p:cNvPr id="7" name="Rechteck 6"/>
          <p:cNvSpPr/>
          <p:nvPr/>
        </p:nvSpPr>
        <p:spPr>
          <a:xfrm>
            <a:off x="793957" y="2076449"/>
            <a:ext cx="3692318" cy="1860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t>Verständnishilfe:</a:t>
            </a:r>
          </a:p>
          <a:p>
            <a:pPr algn="ctr"/>
            <a:endParaRPr lang="de-DE" sz="1200" dirty="0" smtClean="0"/>
          </a:p>
          <a:p>
            <a:pPr algn="ctr"/>
            <a:r>
              <a:rPr lang="de-DE" sz="1200" dirty="0" smtClean="0"/>
              <a:t>Die </a:t>
            </a:r>
            <a:r>
              <a:rPr lang="de-DE" sz="1200" dirty="0"/>
              <a:t>Stechpalme kann </a:t>
            </a:r>
            <a:r>
              <a:rPr lang="de-DE" sz="1200" dirty="0" smtClean="0"/>
              <a:t>sich aufgrund der für sie optimalen Bedingungen weiterhin besonders </a:t>
            </a:r>
            <a:r>
              <a:rPr lang="de-DE" sz="1200" dirty="0"/>
              <a:t>gut vermehren</a:t>
            </a:r>
            <a:r>
              <a:rPr lang="de-DE" sz="1200" dirty="0" smtClean="0"/>
              <a:t>. Die Fichte kann sich aufgrund der für sie ungünstigen klimatischen Bedingungen nicht mehr vermehren Diese ungünstigen Bedingungen und die starke Konkurrenz führen zu einer noch höheren Sterberate der Fichten.</a:t>
            </a:r>
            <a:endParaRPr lang="de-DE" sz="1200" dirty="0"/>
          </a:p>
        </p:txBody>
      </p:sp>
    </p:spTree>
    <p:extLst>
      <p:ext uri="{BB962C8B-B14F-4D97-AF65-F5344CB8AC3E}">
        <p14:creationId xmlns:p14="http://schemas.microsoft.com/office/powerpoint/2010/main" val="3629341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Rollenkarten </a:t>
            </a:r>
            <a:endParaRPr lang="de-DE" dirty="0"/>
          </a:p>
        </p:txBody>
      </p:sp>
    </p:spTree>
    <p:extLst>
      <p:ext uri="{BB962C8B-B14F-4D97-AF65-F5344CB8AC3E}">
        <p14:creationId xmlns:p14="http://schemas.microsoft.com/office/powerpoint/2010/main" val="3338464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723</Words>
  <Application>Microsoft Office PowerPoint</Application>
  <PresentationFormat>Breitbild</PresentationFormat>
  <Paragraphs>109</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Calibri Light</vt:lpstr>
      <vt:lpstr>Times New Roman</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Rollenkarten </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Sarah Müller;Rebekka Heimann</dc:creator>
  <cp:lastModifiedBy>Heimann</cp:lastModifiedBy>
  <cp:revision>13</cp:revision>
  <dcterms:created xsi:type="dcterms:W3CDTF">2018-07-04T11:49:28Z</dcterms:created>
  <dcterms:modified xsi:type="dcterms:W3CDTF">2022-01-12T15:50:50Z</dcterms:modified>
</cp:coreProperties>
</file>